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Lst>
  <p:sldSz cy="5143500" cx="9144000"/>
  <p:notesSz cx="6858000" cy="9144000"/>
  <p:embeddedFontLst>
    <p:embeddedFont>
      <p:font typeface="Raleway"/>
      <p:regular r:id="rId66"/>
      <p:bold r:id="rId67"/>
      <p:italic r:id="rId68"/>
      <p:boldItalic r:id="rId69"/>
    </p:embeddedFont>
    <p:embeddedFont>
      <p:font typeface="Montserrat"/>
      <p:regular r:id="rId70"/>
      <p:bold r:id="rId71"/>
      <p:italic r:id="rId72"/>
      <p:boldItalic r:id="rId73"/>
    </p:embeddedFont>
    <p:embeddedFont>
      <p:font typeface="Lexend"/>
      <p:regular r:id="rId74"/>
      <p:bold r:id="rId75"/>
    </p:embeddedFont>
    <p:embeddedFont>
      <p:font typeface="Lexend ExtraLight"/>
      <p:regular r:id="rId76"/>
      <p:bold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Montserrat-boldItalic.fntdata"/><Relationship Id="rId72" Type="http://schemas.openxmlformats.org/officeDocument/2006/relationships/font" Target="fonts/Montserrat-italic.fntdata"/><Relationship Id="rId31" Type="http://schemas.openxmlformats.org/officeDocument/2006/relationships/slide" Target="slides/slide25.xml"/><Relationship Id="rId75" Type="http://schemas.openxmlformats.org/officeDocument/2006/relationships/font" Target="fonts/Lexend-bold.fntdata"/><Relationship Id="rId30" Type="http://schemas.openxmlformats.org/officeDocument/2006/relationships/slide" Target="slides/slide24.xml"/><Relationship Id="rId74" Type="http://schemas.openxmlformats.org/officeDocument/2006/relationships/font" Target="fonts/Lexend-regular.fntdata"/><Relationship Id="rId33" Type="http://schemas.openxmlformats.org/officeDocument/2006/relationships/slide" Target="slides/slide27.xml"/><Relationship Id="rId77" Type="http://schemas.openxmlformats.org/officeDocument/2006/relationships/font" Target="fonts/LexendExtraLight-bold.fntdata"/><Relationship Id="rId32" Type="http://schemas.openxmlformats.org/officeDocument/2006/relationships/slide" Target="slides/slide26.xml"/><Relationship Id="rId76" Type="http://schemas.openxmlformats.org/officeDocument/2006/relationships/font" Target="fonts/LexendExtraLight-regular.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Montserrat-bold.fntdata"/><Relationship Id="rId70" Type="http://schemas.openxmlformats.org/officeDocument/2006/relationships/font" Target="fonts/Montserrat-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Raleway-regular.fntdata"/><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Raleway-italic.fntdata"/><Relationship Id="rId23" Type="http://schemas.openxmlformats.org/officeDocument/2006/relationships/slide" Target="slides/slide17.xml"/><Relationship Id="rId67" Type="http://schemas.openxmlformats.org/officeDocument/2006/relationships/font" Target="fonts/Raleway-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aleway-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6b7770f6a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6b7770f6a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Internal doc: https://docs.google.com/document/d/1HrYbNnr6tqu_fa1p2JVDS0HtUaBJ4a5s4PFtA-eRSxw/edit#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3c6653eac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3c6653eac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0facab1019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0facab101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0facab101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0facab1019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f45df4de3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f45df4de3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f45df4de3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f45df4de3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0facab101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0facab101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0facab101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0facab101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f45df4de3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f45df4de3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83c6b041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83c6b041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0facab101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0facab101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60b4c03e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60b4c03e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0facab1019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0facab1019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f45df4de3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f45df4de3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f45df4de3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f45df4de3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3c6653ea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3c6653ea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1103b71cb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1103b71cb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1103b71cb8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1103b71cb8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0facab101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0facab101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0facab1019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0facab101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0facab1019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0facab101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0facab101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0facab101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60b4c03e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160b4c03e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3c6653eac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3c6653eac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3c6653eac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3c6653eac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0facab1019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0facab1019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0facab1019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0facab1019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0facab101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0facab1019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0facab1019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0facab1019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3c6653eac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3c6653eac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0facab1019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0facab1019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0facab1019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0facab1019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0facab101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0facab101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0facab1019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0facab1019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3c6653eac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3c6653eac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0facab1019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0facab1019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0facab10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0facab10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0facab101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0facab101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0facab101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0facab101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0facab101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0facab101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0facab101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0facab101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f45df4de3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f45df4de3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f45df4de3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1f45df4de3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f45df4de31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1f45df4de31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f45df4de3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f45df4de3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f45df4de3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f45df4de3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f45df4de3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1f45df4de3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0facab101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20facab101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0facab101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0facab101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f45df4de3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1f45df4de3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f45df4de3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1f45df4de3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f45df4de3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1f45df4de3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f45df4de3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f45df4de3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f45df4de3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f45df4de3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80953ec8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280953ec8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1103b71b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1103b71b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1103b71b6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1103b71b6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3c6653eac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3c6653eac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3c6653eac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3c6653eac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hyperlink" Target="https://twitter.com/teketehono" TargetMode="External"/><Relationship Id="rId4" Type="http://schemas.openxmlformats.org/officeDocument/2006/relationships/hyperlink" Target="https://www.linkedin.com/company/te-kete-hono-schooltalk/about/" TargetMode="External"/><Relationship Id="rId5" Type="http://schemas.openxmlformats.org/officeDocument/2006/relationships/image" Target="../media/image6.png"/><Relationship Id="rId6" Type="http://schemas.openxmlformats.org/officeDocument/2006/relationships/image" Target="../media/image15.png"/><Relationship Id="rId7"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Font typeface="Lexend"/>
              <a:buNone/>
              <a:defRPr sz="5200">
                <a:latin typeface="Lexend"/>
                <a:ea typeface="Lexend"/>
                <a:cs typeface="Lexend"/>
                <a:sym typeface="Lexen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Font typeface="Lexend"/>
              <a:buNone/>
              <a:defRPr sz="2800">
                <a:latin typeface="Lexend"/>
                <a:ea typeface="Lexend"/>
                <a:cs typeface="Lexend"/>
                <a:sym typeface="Lexen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KH Theme"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20"/>
          <p:cNvPicPr preferRelativeResize="0"/>
          <p:nvPr/>
        </p:nvPicPr>
        <p:blipFill rotWithShape="1">
          <a:blip r:embed="rId2">
            <a:alphaModFix/>
          </a:blip>
          <a:srcRect b="15049" l="0" r="0" t="-8463"/>
          <a:stretch/>
        </p:blipFill>
        <p:spPr>
          <a:xfrm>
            <a:off x="8159271" y="3384584"/>
            <a:ext cx="393004" cy="1672040"/>
          </a:xfrm>
          <a:prstGeom prst="rect">
            <a:avLst/>
          </a:prstGeom>
          <a:noFill/>
          <a:ln>
            <a:noFill/>
          </a:ln>
        </p:spPr>
      </p:pic>
      <p:pic>
        <p:nvPicPr>
          <p:cNvPr id="80" name="Google Shape;80;p20"/>
          <p:cNvPicPr preferRelativeResize="0"/>
          <p:nvPr/>
        </p:nvPicPr>
        <p:blipFill>
          <a:blip r:embed="rId3">
            <a:alphaModFix/>
          </a:blip>
          <a:stretch>
            <a:fillRect/>
          </a:stretch>
        </p:blipFill>
        <p:spPr>
          <a:xfrm rot="1795479">
            <a:off x="7835192" y="4224538"/>
            <a:ext cx="1135709" cy="1045179"/>
          </a:xfrm>
          <a:prstGeom prst="rect">
            <a:avLst/>
          </a:prstGeom>
          <a:noFill/>
          <a:ln>
            <a:noFill/>
          </a:ln>
        </p:spPr>
      </p:pic>
      <p:pic>
        <p:nvPicPr>
          <p:cNvPr id="81" name="Google Shape;81;p20"/>
          <p:cNvPicPr preferRelativeResize="0"/>
          <p:nvPr/>
        </p:nvPicPr>
        <p:blipFill rotWithShape="1">
          <a:blip r:embed="rId4">
            <a:alphaModFix/>
          </a:blip>
          <a:srcRect b="0" l="34477" r="0" t="0"/>
          <a:stretch/>
        </p:blipFill>
        <p:spPr>
          <a:xfrm rot="-5400000">
            <a:off x="8243421" y="4241252"/>
            <a:ext cx="1175821" cy="393004"/>
          </a:xfrm>
          <a:prstGeom prst="rect">
            <a:avLst/>
          </a:prstGeom>
          <a:noFill/>
          <a:ln>
            <a:noFill/>
          </a:ln>
        </p:spPr>
      </p:pic>
      <p:pic>
        <p:nvPicPr>
          <p:cNvPr id="82" name="Google Shape;82;p20"/>
          <p:cNvPicPr preferRelativeResize="0"/>
          <p:nvPr/>
        </p:nvPicPr>
        <p:blipFill>
          <a:blip r:embed="rId3">
            <a:alphaModFix/>
          </a:blip>
          <a:stretch>
            <a:fillRect/>
          </a:stretch>
        </p:blipFill>
        <p:spPr>
          <a:xfrm rot="1795479">
            <a:off x="8062220" y="3814620"/>
            <a:ext cx="1135709" cy="1045179"/>
          </a:xfrm>
          <a:prstGeom prst="rect">
            <a:avLst/>
          </a:prstGeom>
          <a:noFill/>
          <a:ln>
            <a:noFill/>
          </a:ln>
        </p:spPr>
      </p:pic>
      <p:pic>
        <p:nvPicPr>
          <p:cNvPr id="83" name="Google Shape;83;p20"/>
          <p:cNvPicPr preferRelativeResize="0"/>
          <p:nvPr/>
        </p:nvPicPr>
        <p:blipFill rotWithShape="1">
          <a:blip r:embed="rId2">
            <a:alphaModFix/>
          </a:blip>
          <a:srcRect b="17519" l="0" r="0" t="-124601"/>
          <a:stretch/>
        </p:blipFill>
        <p:spPr>
          <a:xfrm>
            <a:off x="8159271" y="2724150"/>
            <a:ext cx="393004" cy="1789851"/>
          </a:xfrm>
          <a:prstGeom prst="rect">
            <a:avLst/>
          </a:prstGeom>
          <a:noFill/>
          <a:ln>
            <a:noFill/>
          </a:ln>
        </p:spPr>
      </p:pic>
      <p:pic>
        <p:nvPicPr>
          <p:cNvPr id="84" name="Google Shape;84;p20"/>
          <p:cNvPicPr preferRelativeResize="0"/>
          <p:nvPr/>
        </p:nvPicPr>
        <p:blipFill rotWithShape="1">
          <a:blip r:embed="rId2">
            <a:alphaModFix/>
          </a:blip>
          <a:srcRect b="15049" l="0" r="0" t="-8463"/>
          <a:stretch/>
        </p:blipFill>
        <p:spPr>
          <a:xfrm rot="5400000">
            <a:off x="1803279" y="1025387"/>
            <a:ext cx="1043183" cy="4438170"/>
          </a:xfrm>
          <a:prstGeom prst="rect">
            <a:avLst/>
          </a:prstGeom>
          <a:noFill/>
          <a:ln>
            <a:noFill/>
          </a:ln>
        </p:spPr>
      </p:pic>
      <p:pic>
        <p:nvPicPr>
          <p:cNvPr id="85" name="Google Shape;85;p20"/>
          <p:cNvPicPr preferRelativeResize="0"/>
          <p:nvPr/>
        </p:nvPicPr>
        <p:blipFill>
          <a:blip r:embed="rId3">
            <a:alphaModFix/>
          </a:blip>
          <a:stretch>
            <a:fillRect/>
          </a:stretch>
        </p:blipFill>
        <p:spPr>
          <a:xfrm rot="7195457">
            <a:off x="-579999" y="1982816"/>
            <a:ext cx="3014596" cy="2774274"/>
          </a:xfrm>
          <a:prstGeom prst="rect">
            <a:avLst/>
          </a:prstGeom>
          <a:noFill/>
          <a:ln>
            <a:noFill/>
          </a:ln>
        </p:spPr>
      </p:pic>
      <p:pic>
        <p:nvPicPr>
          <p:cNvPr id="86" name="Google Shape;86;p20"/>
          <p:cNvPicPr preferRelativeResize="0"/>
          <p:nvPr/>
        </p:nvPicPr>
        <p:blipFill rotWithShape="1">
          <a:blip r:embed="rId4">
            <a:alphaModFix/>
          </a:blip>
          <a:srcRect b="0" l="32755" r="0" t="0"/>
          <a:stretch/>
        </p:blipFill>
        <p:spPr>
          <a:xfrm>
            <a:off x="105817" y="3985193"/>
            <a:ext cx="3203146" cy="1043183"/>
          </a:xfrm>
          <a:prstGeom prst="rect">
            <a:avLst/>
          </a:prstGeom>
          <a:noFill/>
          <a:ln>
            <a:noFill/>
          </a:ln>
        </p:spPr>
      </p:pic>
      <p:pic>
        <p:nvPicPr>
          <p:cNvPr id="87" name="Google Shape;87;p20"/>
          <p:cNvPicPr preferRelativeResize="0"/>
          <p:nvPr/>
        </p:nvPicPr>
        <p:blipFill>
          <a:blip r:embed="rId3">
            <a:alphaModFix/>
          </a:blip>
          <a:stretch>
            <a:fillRect/>
          </a:stretch>
        </p:blipFill>
        <p:spPr>
          <a:xfrm rot="7195457">
            <a:off x="625235" y="2585436"/>
            <a:ext cx="3014596" cy="2774274"/>
          </a:xfrm>
          <a:prstGeom prst="rect">
            <a:avLst/>
          </a:prstGeom>
          <a:noFill/>
          <a:ln>
            <a:noFill/>
          </a:ln>
        </p:spPr>
      </p:pic>
      <p:pic>
        <p:nvPicPr>
          <p:cNvPr id="88" name="Google Shape;88;p20"/>
          <p:cNvPicPr preferRelativeResize="0"/>
          <p:nvPr/>
        </p:nvPicPr>
        <p:blipFill rotWithShape="1">
          <a:blip r:embed="rId2">
            <a:alphaModFix/>
          </a:blip>
          <a:srcRect b="17519" l="0" r="0" t="-124601"/>
          <a:stretch/>
        </p:blipFill>
        <p:spPr>
          <a:xfrm rot="5400000">
            <a:off x="3399944" y="869032"/>
            <a:ext cx="1043183" cy="4750880"/>
          </a:xfrm>
          <a:prstGeom prst="rect">
            <a:avLst/>
          </a:prstGeom>
          <a:noFill/>
          <a:ln>
            <a:noFill/>
          </a:ln>
        </p:spPr>
      </p:pic>
      <p:sp>
        <p:nvSpPr>
          <p:cNvPr id="89" name="Google Shape;89;p20"/>
          <p:cNvSpPr/>
          <p:nvPr/>
        </p:nvSpPr>
        <p:spPr>
          <a:xfrm>
            <a:off x="-381000" y="1292775"/>
            <a:ext cx="4680300" cy="4411800"/>
          </a:xfrm>
          <a:prstGeom prst="rect">
            <a:avLst/>
          </a:prstGeom>
          <a:solidFill>
            <a:srgbClr val="FFFFFF">
              <a:alpha val="7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0"/>
          <p:cNvSpPr txBox="1"/>
          <p:nvPr>
            <p:ph type="title"/>
          </p:nvPr>
        </p:nvSpPr>
        <p:spPr>
          <a:xfrm>
            <a:off x="1608775" y="611550"/>
            <a:ext cx="6550500" cy="1789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KH Theme Builder">
  <p:cSld name="SECTION_TITLE_AND_DESCRIPTION">
    <p:spTree>
      <p:nvGrpSpPr>
        <p:cNvPr id="91" name="Shape 91"/>
        <p:cNvGrpSpPr/>
        <p:nvPr/>
      </p:nvGrpSpPr>
      <p:grpSpPr>
        <a:xfrm>
          <a:off x="0" y="0"/>
          <a:ext cx="0" cy="0"/>
          <a:chOff x="0" y="0"/>
          <a:chExt cx="0" cy="0"/>
        </a:xfrm>
      </p:grpSpPr>
      <p:sp>
        <p:nvSpPr>
          <p:cNvPr id="92" name="Google Shape;92;p21"/>
          <p:cNvSpPr/>
          <p:nvPr/>
        </p:nvSpPr>
        <p:spPr>
          <a:xfrm>
            <a:off x="4572000" y="-125"/>
            <a:ext cx="4572000" cy="5143500"/>
          </a:xfrm>
          <a:prstGeom prst="rect">
            <a:avLst/>
          </a:prstGeom>
          <a:solidFill>
            <a:srgbClr val="B9C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4" name="Google Shape;94;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5" name="Google Shape;95;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6" name="Google Shape;9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2"/>
          <p:cNvSpPr txBox="1"/>
          <p:nvPr>
            <p:ph idx="1" type="body"/>
          </p:nvPr>
        </p:nvSpPr>
        <p:spPr>
          <a:xfrm>
            <a:off x="4751375" y="4299225"/>
            <a:ext cx="42699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9" name="Google Shape;9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22"/>
          <p:cNvPicPr preferRelativeResize="0"/>
          <p:nvPr/>
        </p:nvPicPr>
        <p:blipFill>
          <a:blip r:embed="rId2">
            <a:alphaModFix/>
          </a:blip>
          <a:stretch>
            <a:fillRect/>
          </a:stretch>
        </p:blipFill>
        <p:spPr>
          <a:xfrm>
            <a:off x="4751375" y="97475"/>
            <a:ext cx="4269773" cy="392577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1" name="Shape 101"/>
        <p:cNvGrpSpPr/>
        <p:nvPr/>
      </p:nvGrpSpPr>
      <p:grpSpPr>
        <a:xfrm>
          <a:off x="0" y="0"/>
          <a:ext cx="0" cy="0"/>
          <a:chOff x="0" y="0"/>
          <a:chExt cx="0" cy="0"/>
        </a:xfrm>
      </p:grpSpPr>
      <p:sp>
        <p:nvSpPr>
          <p:cNvPr id="102" name="Google Shape;102;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3" name="Google Shape;103;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4" name="Google Shape;10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7" name="Google Shape;107;p24"/>
          <p:cNvPicPr preferRelativeResize="0"/>
          <p:nvPr/>
        </p:nvPicPr>
        <p:blipFill rotWithShape="1">
          <a:blip r:embed="rId2">
            <a:alphaModFix/>
          </a:blip>
          <a:srcRect b="11079" l="0" r="0" t="0"/>
          <a:stretch/>
        </p:blipFill>
        <p:spPr>
          <a:xfrm>
            <a:off x="2464225" y="672249"/>
            <a:ext cx="4215551" cy="3378025"/>
          </a:xfrm>
          <a:prstGeom prst="rect">
            <a:avLst/>
          </a:prstGeom>
          <a:noFill/>
          <a:ln>
            <a:noFill/>
          </a:ln>
        </p:spPr>
      </p:pic>
      <p:sp>
        <p:nvSpPr>
          <p:cNvPr id="108" name="Google Shape;108;p24"/>
          <p:cNvSpPr txBox="1"/>
          <p:nvPr/>
        </p:nvSpPr>
        <p:spPr>
          <a:xfrm>
            <a:off x="5238400" y="4156350"/>
            <a:ext cx="3486300" cy="658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latin typeface="Lexend"/>
                <a:ea typeface="Lexend"/>
                <a:cs typeface="Lexend"/>
                <a:sym typeface="Lexend"/>
              </a:rPr>
              <a:t>tkh.nz </a:t>
            </a:r>
            <a:endParaRPr sz="1200">
              <a:solidFill>
                <a:srgbClr val="434343"/>
              </a:solidFill>
              <a:latin typeface="Lexend"/>
              <a:ea typeface="Lexend"/>
              <a:cs typeface="Lexend"/>
              <a:sym typeface="Lexend"/>
            </a:endParaRPr>
          </a:p>
          <a:p>
            <a:pPr indent="0" lvl="0" marL="0" rtl="0" algn="r">
              <a:spcBef>
                <a:spcPts val="1000"/>
              </a:spcBef>
              <a:spcAft>
                <a:spcPts val="0"/>
              </a:spcAft>
              <a:buClr>
                <a:srgbClr val="000000"/>
              </a:buClr>
              <a:buSzPts val="1100"/>
              <a:buFont typeface="Arial"/>
              <a:buNone/>
            </a:pPr>
            <a:r>
              <a:rPr lang="en" sz="1200">
                <a:solidFill>
                  <a:srgbClr val="434343"/>
                </a:solidFill>
                <a:latin typeface="Lexend"/>
                <a:ea typeface="Lexend"/>
                <a:cs typeface="Lexend"/>
                <a:sym typeface="Lexend"/>
              </a:rPr>
              <a:t>@</a:t>
            </a:r>
            <a:r>
              <a:rPr lang="en" sz="1200" u="sng">
                <a:solidFill>
                  <a:srgbClr val="38761D"/>
                </a:solidFill>
                <a:latin typeface="Lexend"/>
                <a:ea typeface="Lexend"/>
                <a:cs typeface="Lexend"/>
                <a:sym typeface="Lexend"/>
                <a:hlinkClick r:id="rId3">
                  <a:extLst>
                    <a:ext uri="{A12FA001-AC4F-418D-AE19-62706E023703}">
                      <ahyp:hlinkClr val="tx"/>
                    </a:ext>
                  </a:extLst>
                </a:hlinkClick>
              </a:rPr>
              <a:t>teketehono</a:t>
            </a:r>
            <a:endParaRPr sz="1200">
              <a:solidFill>
                <a:srgbClr val="38761D"/>
              </a:solidFill>
              <a:latin typeface="Lexend"/>
              <a:ea typeface="Lexend"/>
              <a:cs typeface="Lexend"/>
              <a:sym typeface="Lexend"/>
            </a:endParaRPr>
          </a:p>
          <a:p>
            <a:pPr indent="0" lvl="0" marL="0" rtl="0" algn="r">
              <a:spcBef>
                <a:spcPts val="1000"/>
              </a:spcBef>
              <a:spcAft>
                <a:spcPts val="1000"/>
              </a:spcAft>
              <a:buClr>
                <a:srgbClr val="000000"/>
              </a:buClr>
              <a:buSzPts val="1100"/>
              <a:buFont typeface="Arial"/>
              <a:buNone/>
            </a:pPr>
            <a:r>
              <a:rPr lang="en" sz="1200">
                <a:solidFill>
                  <a:srgbClr val="434343"/>
                </a:solidFill>
                <a:latin typeface="Lexend"/>
                <a:ea typeface="Lexend"/>
                <a:cs typeface="Lexend"/>
                <a:sym typeface="Lexend"/>
              </a:rPr>
              <a:t>@</a:t>
            </a:r>
            <a:r>
              <a:rPr lang="en" sz="1200" u="sng">
                <a:solidFill>
                  <a:srgbClr val="38761D"/>
                </a:solidFill>
                <a:latin typeface="Lexend"/>
                <a:ea typeface="Lexend"/>
                <a:cs typeface="Lexend"/>
                <a:sym typeface="Lexend"/>
                <a:hlinkClick r:id="rId4">
                  <a:extLst>
                    <a:ext uri="{A12FA001-AC4F-418D-AE19-62706E023703}">
                      <ahyp:hlinkClr val="tx"/>
                    </a:ext>
                  </a:extLst>
                </a:hlinkClick>
              </a:rPr>
              <a:t>Te Kete Hono - SchoolTalk</a:t>
            </a:r>
            <a:endParaRPr sz="1200">
              <a:solidFill>
                <a:srgbClr val="38761D"/>
              </a:solidFill>
              <a:latin typeface="Lexend"/>
              <a:ea typeface="Lexend"/>
              <a:cs typeface="Lexend"/>
              <a:sym typeface="Lexend"/>
            </a:endParaRPr>
          </a:p>
        </p:txBody>
      </p:sp>
      <p:pic>
        <p:nvPicPr>
          <p:cNvPr id="109" name="Google Shape;109;p24"/>
          <p:cNvPicPr preferRelativeResize="0"/>
          <p:nvPr/>
        </p:nvPicPr>
        <p:blipFill>
          <a:blip r:embed="rId5">
            <a:alphaModFix/>
          </a:blip>
          <a:stretch>
            <a:fillRect/>
          </a:stretch>
        </p:blipFill>
        <p:spPr>
          <a:xfrm>
            <a:off x="8753699" y="4233925"/>
            <a:ext cx="223324" cy="223324"/>
          </a:xfrm>
          <a:prstGeom prst="rect">
            <a:avLst/>
          </a:prstGeom>
          <a:noFill/>
          <a:ln>
            <a:noFill/>
          </a:ln>
        </p:spPr>
      </p:pic>
      <p:pic>
        <p:nvPicPr>
          <p:cNvPr id="110" name="Google Shape;110;p24"/>
          <p:cNvPicPr preferRelativeResize="0"/>
          <p:nvPr/>
        </p:nvPicPr>
        <p:blipFill>
          <a:blip r:embed="rId6">
            <a:alphaModFix/>
          </a:blip>
          <a:stretch>
            <a:fillRect/>
          </a:stretch>
        </p:blipFill>
        <p:spPr>
          <a:xfrm>
            <a:off x="8666838" y="4562338"/>
            <a:ext cx="397036" cy="223324"/>
          </a:xfrm>
          <a:prstGeom prst="rect">
            <a:avLst/>
          </a:prstGeom>
          <a:noFill/>
          <a:ln>
            <a:noFill/>
          </a:ln>
        </p:spPr>
      </p:pic>
      <p:pic>
        <p:nvPicPr>
          <p:cNvPr id="111" name="Google Shape;111;p24"/>
          <p:cNvPicPr preferRelativeResize="0"/>
          <p:nvPr/>
        </p:nvPicPr>
        <p:blipFill>
          <a:blip r:embed="rId7">
            <a:alphaModFix/>
          </a:blip>
          <a:stretch>
            <a:fillRect/>
          </a:stretch>
        </p:blipFill>
        <p:spPr>
          <a:xfrm>
            <a:off x="8753700" y="4890750"/>
            <a:ext cx="223326" cy="22332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illustration">
  <p:cSld name="BLANK_1">
    <p:spTree>
      <p:nvGrpSpPr>
        <p:cNvPr id="112" name="Shape 112"/>
        <p:cNvGrpSpPr/>
        <p:nvPr/>
      </p:nvGrpSpPr>
      <p:grpSpPr>
        <a:xfrm>
          <a:off x="0" y="0"/>
          <a:ext cx="0" cy="0"/>
          <a:chOff x="0" y="0"/>
          <a:chExt cx="0" cy="0"/>
        </a:xfrm>
      </p:grpSpPr>
      <p:sp>
        <p:nvSpPr>
          <p:cNvPr id="113" name="Google Shape;113;p25"/>
          <p:cNvSpPr txBox="1"/>
          <p:nvPr>
            <p:ph idx="12" type="sldNum"/>
          </p:nvPr>
        </p:nvSpPr>
        <p:spPr>
          <a:xfrm>
            <a:off x="8480584"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14" name="Shape 114"/>
        <p:cNvGrpSpPr/>
        <p:nvPr/>
      </p:nvGrpSpPr>
      <p:grpSpPr>
        <a:xfrm>
          <a:off x="0" y="0"/>
          <a:ext cx="0" cy="0"/>
          <a:chOff x="0" y="0"/>
          <a:chExt cx="0" cy="0"/>
        </a:xfrm>
      </p:grpSpPr>
      <p:sp>
        <p:nvSpPr>
          <p:cNvPr id="115" name="Google Shape;115;p26"/>
          <p:cNvSpPr txBox="1"/>
          <p:nvPr>
            <p:ph type="title"/>
          </p:nvPr>
        </p:nvSpPr>
        <p:spPr>
          <a:xfrm>
            <a:off x="457200" y="1044175"/>
            <a:ext cx="6300300" cy="8574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6"/>
          <p:cNvSpPr txBox="1"/>
          <p:nvPr>
            <p:ph idx="1" type="body"/>
          </p:nvPr>
        </p:nvSpPr>
        <p:spPr>
          <a:xfrm>
            <a:off x="457200" y="2082325"/>
            <a:ext cx="2359800" cy="2843400"/>
          </a:xfrm>
          <a:prstGeom prst="rect">
            <a:avLst/>
          </a:prstGeom>
        </p:spPr>
        <p:txBody>
          <a:bodyPr anchorCtr="0" anchor="t" bIns="91425" lIns="91425" spcFirstLastPara="1" rIns="91425" wrap="square" tIns="91425">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7" name="Google Shape;117;p26"/>
          <p:cNvSpPr txBox="1"/>
          <p:nvPr>
            <p:ph idx="2" type="body"/>
          </p:nvPr>
        </p:nvSpPr>
        <p:spPr>
          <a:xfrm>
            <a:off x="3392100" y="2082325"/>
            <a:ext cx="2359800" cy="2843400"/>
          </a:xfrm>
          <a:prstGeom prst="rect">
            <a:avLst/>
          </a:prstGeom>
        </p:spPr>
        <p:txBody>
          <a:bodyPr anchorCtr="0" anchor="t" bIns="91425" lIns="91425" spcFirstLastPara="1" rIns="91425" wrap="square" tIns="91425">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8" name="Google Shape;118;p26"/>
          <p:cNvSpPr txBox="1"/>
          <p:nvPr>
            <p:ph idx="3" type="body"/>
          </p:nvPr>
        </p:nvSpPr>
        <p:spPr>
          <a:xfrm>
            <a:off x="6326997" y="2082325"/>
            <a:ext cx="2359800" cy="2843400"/>
          </a:xfrm>
          <a:prstGeom prst="rect">
            <a:avLst/>
          </a:prstGeom>
        </p:spPr>
        <p:txBody>
          <a:bodyPr anchorCtr="0" anchor="t" bIns="91425" lIns="91425" spcFirstLastPara="1" rIns="91425" wrap="square" tIns="91425">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19" name="Google Shape;119;p26"/>
          <p:cNvSpPr txBox="1"/>
          <p:nvPr>
            <p:ph idx="12" type="sldNum"/>
          </p:nvPr>
        </p:nvSpPr>
        <p:spPr>
          <a:xfrm>
            <a:off x="8480584"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rgbClr val="3D5B24"/>
              </a:buClr>
              <a:buSzPts val="2800"/>
              <a:buFont typeface="Lexend"/>
              <a:buNone/>
              <a:defRPr sz="2800">
                <a:solidFill>
                  <a:srgbClr val="3D5B24"/>
                </a:solidFill>
                <a:latin typeface="Lexend"/>
                <a:ea typeface="Lexend"/>
                <a:cs typeface="Lexend"/>
                <a:sym typeface="Lexe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rgbClr val="434343"/>
              </a:buClr>
              <a:buSzPts val="1800"/>
              <a:buFont typeface="Lexend"/>
              <a:buChar char="●"/>
              <a:defRPr sz="1800">
                <a:solidFill>
                  <a:srgbClr val="434343"/>
                </a:solidFill>
                <a:latin typeface="Lexend"/>
                <a:ea typeface="Lexend"/>
                <a:cs typeface="Lexend"/>
                <a:sym typeface="Lexend"/>
              </a:defRPr>
            </a:lvl1pPr>
            <a:lvl2pPr indent="-317500" lvl="1" marL="914400" rtl="0">
              <a:lnSpc>
                <a:spcPct val="115000"/>
              </a:lnSpc>
              <a:spcBef>
                <a:spcPts val="0"/>
              </a:spcBef>
              <a:spcAft>
                <a:spcPts val="0"/>
              </a:spcAft>
              <a:buClr>
                <a:srgbClr val="809B50"/>
              </a:buClr>
              <a:buSzPts val="1400"/>
              <a:buFont typeface="Lexend"/>
              <a:buChar char="○"/>
              <a:defRPr>
                <a:solidFill>
                  <a:srgbClr val="809B50"/>
                </a:solidFill>
                <a:latin typeface="Lexend"/>
                <a:ea typeface="Lexend"/>
                <a:cs typeface="Lexend"/>
                <a:sym typeface="Lexend"/>
              </a:defRPr>
            </a:lvl2pPr>
            <a:lvl3pPr indent="-317500" lvl="2" marL="13716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3pPr>
            <a:lvl4pPr indent="-317500" lvl="3" marL="18288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4pPr>
            <a:lvl5pPr indent="-317500" lvl="4" marL="22860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5pPr>
            <a:lvl6pPr indent="-317500" lvl="5" marL="27432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6pPr>
            <a:lvl7pPr indent="-317500" lvl="6" marL="32004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7pPr>
            <a:lvl8pPr indent="-317500" lvl="7" marL="36576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8pPr>
            <a:lvl9pPr indent="-317500" lvl="8" marL="41148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ocs.google.com/document/d/170lk_G2YSSZTaywdYMw9UGJjNAHj6OHLdurT1MBrRyY/edit?tab=t.0#heading=h.6qw9yfuefk9g" TargetMode="External"/><Relationship Id="rId4" Type="http://schemas.openxmlformats.org/officeDocument/2006/relationships/hyperlink" Target="https://docs.google.com/presentation/d/1ldbdZT3TzB8anuiTXh-ZB2sQ3620KJpXzBXWBafmCiA/edit#slide=id.g1e24e0a6e79_0_0"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ocs.google.com/document/d/170lk_G2YSSZTaywdYMw9UGJjNAHj6OHLdurT1MBrRyY/edit" TargetMode="External"/><Relationship Id="rId4" Type="http://schemas.openxmlformats.org/officeDocument/2006/relationships/hyperlink" Target="https://docs.google.com/presentation/d/1ldbdZT3TzB8anuiTXh-ZB2sQ3620KJpXzBXWBafmCiA/edit#slide=id.g2074bb65eb2_0_79" TargetMode="External"/><Relationship Id="rId5" Type="http://schemas.openxmlformats.org/officeDocument/2006/relationships/hyperlink" Target="https://docs.google.com/presentation/d/1ldbdZT3TzB8anuiTXh-ZB2sQ3620KJpXzBXWBafmCiA/edit#slide=id.g2074bb65eb2_0_79" TargetMode="External"/><Relationship Id="rId6" Type="http://schemas.openxmlformats.org/officeDocument/2006/relationships/hyperlink" Target="https://docs.google.com/presentation/d/1ldbdZT3TzB8anuiTXh-ZB2sQ3620KJpXzBXWBafmCiA/edit#slide=id.g2074bb65eb2_0_79" TargetMode="External"/><Relationship Id="rId7" Type="http://schemas.openxmlformats.org/officeDocument/2006/relationships/image" Target="../media/image9.png"/><Relationship Id="rId8"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9.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9.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9.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9.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9.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9.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9.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9.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9.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9.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9.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9.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9.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9.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9.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9.pn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9.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9.png"/><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9.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docs.google.com/document/d/14y8jgZty7P_kcR06fXcfw8UK-Gmk_iDvIii86Rikd-w/edit" TargetMode="External"/><Relationship Id="rId4" Type="http://schemas.openxmlformats.org/officeDocument/2006/relationships/hyperlink" Target="https://docs.google.com/document/d/14y8jgZty7P_kcR06fXcfw8UK-Gmk_iDvIii86Rikd-w/edit" TargetMode="External"/><Relationship Id="rId5" Type="http://schemas.openxmlformats.org/officeDocument/2006/relationships/image" Target="../media/image9.png"/><Relationship Id="rId6"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zb93EB2dMeI"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27"/>
          <p:cNvSpPr/>
          <p:nvPr/>
        </p:nvSpPr>
        <p:spPr>
          <a:xfrm>
            <a:off x="7300" y="1787450"/>
            <a:ext cx="9144000" cy="3356100"/>
          </a:xfrm>
          <a:prstGeom prst="rect">
            <a:avLst/>
          </a:prstGeom>
          <a:solidFill>
            <a:srgbClr val="0D365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125" name="Google Shape;125;p27"/>
          <p:cNvSpPr txBox="1"/>
          <p:nvPr/>
        </p:nvSpPr>
        <p:spPr>
          <a:xfrm>
            <a:off x="5169400" y="4640538"/>
            <a:ext cx="3624300" cy="373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1000"/>
              </a:spcAft>
              <a:buNone/>
            </a:pPr>
            <a:r>
              <a:rPr lang="en" sz="1200">
                <a:solidFill>
                  <a:srgbClr val="FFFFFF"/>
                </a:solidFill>
                <a:latin typeface="Lexend"/>
                <a:ea typeface="Lexend"/>
                <a:cs typeface="Lexend"/>
                <a:sym typeface="Lexend"/>
              </a:rPr>
              <a:t>schooltalk.co.nz</a:t>
            </a:r>
            <a:endParaRPr sz="1200">
              <a:solidFill>
                <a:srgbClr val="FFFFFF"/>
              </a:solidFill>
              <a:latin typeface="Lexend"/>
              <a:ea typeface="Lexend"/>
              <a:cs typeface="Lexend"/>
              <a:sym typeface="Lexend"/>
            </a:endParaRPr>
          </a:p>
        </p:txBody>
      </p:sp>
      <p:pic>
        <p:nvPicPr>
          <p:cNvPr id="126" name="Google Shape;126;p27"/>
          <p:cNvPicPr preferRelativeResize="0"/>
          <p:nvPr/>
        </p:nvPicPr>
        <p:blipFill>
          <a:blip r:embed="rId3">
            <a:alphaModFix/>
          </a:blip>
          <a:stretch>
            <a:fillRect/>
          </a:stretch>
        </p:blipFill>
        <p:spPr>
          <a:xfrm>
            <a:off x="8753699" y="4715787"/>
            <a:ext cx="223324" cy="223324"/>
          </a:xfrm>
          <a:prstGeom prst="rect">
            <a:avLst/>
          </a:prstGeom>
          <a:noFill/>
          <a:ln>
            <a:noFill/>
          </a:ln>
        </p:spPr>
      </p:pic>
      <p:sp>
        <p:nvSpPr>
          <p:cNvPr id="127" name="Google Shape;127;p27"/>
          <p:cNvSpPr txBox="1"/>
          <p:nvPr/>
        </p:nvSpPr>
        <p:spPr>
          <a:xfrm>
            <a:off x="741600" y="460200"/>
            <a:ext cx="7660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rgbClr val="1F5071"/>
                </a:solidFill>
                <a:latin typeface="Lexend"/>
                <a:ea typeface="Lexend"/>
                <a:cs typeface="Lexend"/>
                <a:sym typeface="Lexend"/>
              </a:rPr>
              <a:t>FAQs for teachers</a:t>
            </a:r>
            <a:endParaRPr b="1" sz="3600">
              <a:solidFill>
                <a:srgbClr val="1F5071"/>
              </a:solidFill>
              <a:latin typeface="Lexend"/>
              <a:ea typeface="Lexend"/>
              <a:cs typeface="Lexend"/>
              <a:sym typeface="Lexend"/>
            </a:endParaRPr>
          </a:p>
        </p:txBody>
      </p:sp>
      <p:pic>
        <p:nvPicPr>
          <p:cNvPr id="128" name="Google Shape;128;p27" title="Logo - Blue BG.png"/>
          <p:cNvPicPr preferRelativeResize="0"/>
          <p:nvPr/>
        </p:nvPicPr>
        <p:blipFill>
          <a:blip r:embed="rId4">
            <a:alphaModFix/>
          </a:blip>
          <a:stretch>
            <a:fillRect/>
          </a:stretch>
        </p:blipFill>
        <p:spPr>
          <a:xfrm>
            <a:off x="1299750" y="2361238"/>
            <a:ext cx="6544479" cy="22085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6"/>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2.4 Tips for working with csv in Google sheets/Excel</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195" name="Google Shape;195;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400">
                <a:solidFill>
                  <a:srgbClr val="434343"/>
                </a:solidFill>
                <a:latin typeface="Lexend ExtraLight"/>
                <a:ea typeface="Lexend ExtraLight"/>
                <a:cs typeface="Lexend ExtraLight"/>
                <a:sym typeface="Lexend ExtraLight"/>
              </a:rPr>
              <a:t>If your csv is failing, then there are a few </a:t>
            </a:r>
            <a:r>
              <a:rPr lang="en" sz="1400">
                <a:solidFill>
                  <a:srgbClr val="434343"/>
                </a:solidFill>
                <a:latin typeface="Lexend ExtraLight"/>
                <a:ea typeface="Lexend ExtraLight"/>
                <a:cs typeface="Lexend ExtraLight"/>
                <a:sym typeface="Lexend ExtraLight"/>
              </a:rPr>
              <a:t>things</a:t>
            </a:r>
            <a:r>
              <a:rPr lang="en" sz="1400">
                <a:solidFill>
                  <a:srgbClr val="434343"/>
                </a:solidFill>
                <a:latin typeface="Lexend ExtraLight"/>
                <a:ea typeface="Lexend ExtraLight"/>
                <a:cs typeface="Lexend ExtraLight"/>
                <a:sym typeface="Lexend ExtraLight"/>
              </a:rPr>
              <a:t> to check for: Are there any</a:t>
            </a:r>
            <a:endParaRPr sz="1400">
              <a:solidFill>
                <a:srgbClr val="434343"/>
              </a:solidFill>
              <a:latin typeface="Lexend ExtraLight"/>
              <a:ea typeface="Lexend ExtraLight"/>
              <a:cs typeface="Lexend ExtraLight"/>
              <a:sym typeface="Lexend ExtraLight"/>
            </a:endParaRPr>
          </a:p>
          <a:p>
            <a:pPr indent="-317500" lvl="0" marL="457200" rtl="0" algn="l">
              <a:lnSpc>
                <a:spcPct val="100000"/>
              </a:lnSpc>
              <a:spcBef>
                <a:spcPts val="0"/>
              </a:spcBef>
              <a:spcAft>
                <a:spcPts val="0"/>
              </a:spcAft>
              <a:buClr>
                <a:srgbClr val="434343"/>
              </a:buClr>
              <a:buSzPts val="1400"/>
              <a:buFont typeface="Lexend ExtraLight"/>
              <a:buAutoNum type="arabicPeriod"/>
            </a:pPr>
            <a:r>
              <a:rPr lang="en" sz="1400">
                <a:solidFill>
                  <a:srgbClr val="434343"/>
                </a:solidFill>
                <a:latin typeface="Lexend ExtraLight"/>
                <a:ea typeface="Lexend ExtraLight"/>
                <a:cs typeface="Lexend ExtraLight"/>
                <a:sym typeface="Lexend ExtraLight"/>
              </a:rPr>
              <a:t>Double</a:t>
            </a:r>
            <a:r>
              <a:rPr lang="en" sz="1400">
                <a:solidFill>
                  <a:srgbClr val="434343"/>
                </a:solidFill>
                <a:latin typeface="Lexend ExtraLight"/>
                <a:ea typeface="Lexend ExtraLight"/>
                <a:cs typeface="Lexend ExtraLight"/>
                <a:sym typeface="Lexend ExtraLight"/>
              </a:rPr>
              <a:t> </a:t>
            </a:r>
            <a:r>
              <a:rPr lang="en" sz="1400">
                <a:solidFill>
                  <a:srgbClr val="434343"/>
                </a:solidFill>
                <a:latin typeface="Lexend ExtraLight"/>
                <a:ea typeface="Lexend ExtraLight"/>
                <a:cs typeface="Lexend ExtraLight"/>
                <a:sym typeface="Lexend ExtraLight"/>
              </a:rPr>
              <a:t>ups of details</a:t>
            </a:r>
            <a:endParaRPr sz="1400">
              <a:solidFill>
                <a:srgbClr val="434343"/>
              </a:solidFill>
              <a:latin typeface="Lexend ExtraLight"/>
              <a:ea typeface="Lexend ExtraLight"/>
              <a:cs typeface="Lexend ExtraLight"/>
              <a:sym typeface="Lexend ExtraLight"/>
            </a:endParaRPr>
          </a:p>
          <a:p>
            <a:pPr indent="-317500" lvl="0" marL="457200" rtl="0" algn="l">
              <a:lnSpc>
                <a:spcPct val="100000"/>
              </a:lnSpc>
              <a:spcBef>
                <a:spcPts val="0"/>
              </a:spcBef>
              <a:spcAft>
                <a:spcPts val="0"/>
              </a:spcAft>
              <a:buClr>
                <a:srgbClr val="434343"/>
              </a:buClr>
              <a:buSzPts val="1400"/>
              <a:buFont typeface="Lexend ExtraLight"/>
              <a:buAutoNum type="arabicPeriod"/>
            </a:pPr>
            <a:r>
              <a:rPr lang="en" sz="1400">
                <a:solidFill>
                  <a:srgbClr val="434343"/>
                </a:solidFill>
                <a:latin typeface="Lexend ExtraLight"/>
                <a:ea typeface="Lexend ExtraLight"/>
                <a:cs typeface="Lexend ExtraLight"/>
                <a:sym typeface="Lexend ExtraLight"/>
              </a:rPr>
              <a:t>Missing data/empty cells</a:t>
            </a:r>
            <a:endParaRPr sz="1400">
              <a:solidFill>
                <a:srgbClr val="434343"/>
              </a:solidFill>
              <a:latin typeface="Lexend ExtraLight"/>
              <a:ea typeface="Lexend ExtraLight"/>
              <a:cs typeface="Lexend ExtraLight"/>
              <a:sym typeface="Lexend ExtraLight"/>
            </a:endParaRPr>
          </a:p>
          <a:p>
            <a:pPr indent="-317500" lvl="0" marL="457200" rtl="0" algn="l">
              <a:lnSpc>
                <a:spcPct val="100000"/>
              </a:lnSpc>
              <a:spcBef>
                <a:spcPts val="0"/>
              </a:spcBef>
              <a:spcAft>
                <a:spcPts val="0"/>
              </a:spcAft>
              <a:buClr>
                <a:srgbClr val="434343"/>
              </a:buClr>
              <a:buSzPts val="1400"/>
              <a:buFont typeface="Lexend ExtraLight"/>
              <a:buAutoNum type="arabicPeriod"/>
            </a:pPr>
            <a:r>
              <a:rPr lang="en" sz="1400">
                <a:solidFill>
                  <a:srgbClr val="434343"/>
                </a:solidFill>
                <a:latin typeface="Lexend ExtraLight"/>
                <a:ea typeface="Lexend ExtraLight"/>
                <a:cs typeface="Lexend ExtraLight"/>
                <a:sym typeface="Lexend ExtraLight"/>
              </a:rPr>
              <a:t>Formatting consistent </a:t>
            </a:r>
            <a:r>
              <a:rPr lang="en" sz="1400">
                <a:solidFill>
                  <a:srgbClr val="434343"/>
                </a:solidFill>
                <a:latin typeface="Lexend ExtraLight"/>
                <a:ea typeface="Lexend ExtraLight"/>
                <a:cs typeface="Lexend ExtraLight"/>
                <a:sym typeface="Lexend ExtraLight"/>
              </a:rPr>
              <a:t>with</a:t>
            </a:r>
            <a:r>
              <a:rPr lang="en" sz="1400">
                <a:solidFill>
                  <a:srgbClr val="434343"/>
                </a:solidFill>
                <a:latin typeface="Lexend ExtraLight"/>
                <a:ea typeface="Lexend ExtraLight"/>
                <a:cs typeface="Lexend ExtraLight"/>
                <a:sym typeface="Lexend ExtraLight"/>
              </a:rPr>
              <a:t> groups and year levels</a:t>
            </a:r>
            <a:endParaRPr sz="1400">
              <a:solidFill>
                <a:srgbClr val="434343"/>
              </a:solidFill>
              <a:latin typeface="Lexend ExtraLight"/>
              <a:ea typeface="Lexend ExtraLight"/>
              <a:cs typeface="Lexend ExtraLight"/>
              <a:sym typeface="Lexend ExtraLight"/>
            </a:endParaRPr>
          </a:p>
          <a:p>
            <a:pPr indent="-317500" lvl="0" marL="457200" rtl="0" algn="l">
              <a:lnSpc>
                <a:spcPct val="100000"/>
              </a:lnSpc>
              <a:spcBef>
                <a:spcPts val="0"/>
              </a:spcBef>
              <a:spcAft>
                <a:spcPts val="0"/>
              </a:spcAft>
              <a:buClr>
                <a:srgbClr val="434343"/>
              </a:buClr>
              <a:buSzPts val="1400"/>
              <a:buFont typeface="Lexend ExtraLight"/>
              <a:buAutoNum type="arabicPeriod"/>
            </a:pPr>
            <a:r>
              <a:rPr lang="en" sz="1400">
                <a:solidFill>
                  <a:srgbClr val="434343"/>
                </a:solidFill>
                <a:latin typeface="Lexend ExtraLight"/>
                <a:ea typeface="Lexend ExtraLight"/>
                <a:cs typeface="Lexend ExtraLight"/>
                <a:sym typeface="Lexend ExtraLight"/>
              </a:rPr>
              <a:t>No ‘0’ at the beginning of any user ID’s</a:t>
            </a:r>
            <a:endParaRPr sz="1400">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t/>
            </a:r>
            <a:endParaRPr sz="14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sz="1400">
                <a:solidFill>
                  <a:srgbClr val="434343"/>
                </a:solidFill>
                <a:latin typeface="Lexend ExtraLight"/>
                <a:ea typeface="Lexend ExtraLight"/>
                <a:cs typeface="Lexend ExtraLight"/>
                <a:sym typeface="Lexend ExtraLight"/>
              </a:rPr>
              <a:t>Tips to find </a:t>
            </a:r>
            <a:r>
              <a:rPr lang="en" sz="1400">
                <a:solidFill>
                  <a:srgbClr val="434343"/>
                </a:solidFill>
                <a:latin typeface="Lexend ExtraLight"/>
                <a:ea typeface="Lexend ExtraLight"/>
                <a:cs typeface="Lexend ExtraLight"/>
                <a:sym typeface="Lexend ExtraLight"/>
              </a:rPr>
              <a:t>double</a:t>
            </a:r>
            <a:r>
              <a:rPr lang="en" sz="1400">
                <a:solidFill>
                  <a:srgbClr val="434343"/>
                </a:solidFill>
                <a:latin typeface="Lexend ExtraLight"/>
                <a:ea typeface="Lexend ExtraLight"/>
                <a:cs typeface="Lexend ExtraLight"/>
                <a:sym typeface="Lexend ExtraLight"/>
              </a:rPr>
              <a:t> ups:</a:t>
            </a:r>
            <a:endParaRPr sz="1400">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rPr lang="en" sz="1400">
                <a:solidFill>
                  <a:srgbClr val="434343"/>
                </a:solidFill>
                <a:latin typeface="Lexend ExtraLight"/>
                <a:ea typeface="Lexend ExtraLight"/>
                <a:cs typeface="Lexend ExtraLight"/>
                <a:sym typeface="Lexend ExtraLight"/>
              </a:rPr>
              <a:t>Open up the file in google sheet or excel and use the sort function to check for double ups or gaps</a:t>
            </a:r>
            <a:r>
              <a:rPr lang="en" sz="1000">
                <a:solidFill>
                  <a:srgbClr val="222222"/>
                </a:solidFill>
                <a:highlight>
                  <a:srgbClr val="FFFFFF"/>
                </a:highlight>
              </a:rPr>
              <a:t>:</a:t>
            </a:r>
            <a:endParaRPr sz="1400">
              <a:solidFill>
                <a:srgbClr val="434343"/>
              </a:solidFill>
              <a:latin typeface="Lexend ExtraLight"/>
              <a:ea typeface="Lexend ExtraLight"/>
              <a:cs typeface="Lexend ExtraLight"/>
              <a:sym typeface="Lexend ExtraLight"/>
            </a:endParaRPr>
          </a:p>
        </p:txBody>
      </p:sp>
      <p:pic>
        <p:nvPicPr>
          <p:cNvPr id="196" name="Google Shape;196;p36"/>
          <p:cNvPicPr preferRelativeResize="0"/>
          <p:nvPr/>
        </p:nvPicPr>
        <p:blipFill>
          <a:blip r:embed="rId3">
            <a:alphaModFix/>
          </a:blip>
          <a:stretch>
            <a:fillRect/>
          </a:stretch>
        </p:blipFill>
        <p:spPr>
          <a:xfrm>
            <a:off x="4437652" y="3055315"/>
            <a:ext cx="2872025" cy="1850300"/>
          </a:xfrm>
          <a:prstGeom prst="rect">
            <a:avLst/>
          </a:prstGeom>
          <a:noFill/>
          <a:ln cap="flat" cmpd="sng" w="9525">
            <a:solidFill>
              <a:schemeClr val="dk2"/>
            </a:solidFill>
            <a:prstDash val="solid"/>
            <a:round/>
            <a:headEnd len="sm" w="sm" type="none"/>
            <a:tailEnd len="sm" w="sm" type="none"/>
          </a:ln>
        </p:spPr>
      </p:pic>
      <p:pic>
        <p:nvPicPr>
          <p:cNvPr id="197" name="Google Shape;197;p36"/>
          <p:cNvPicPr preferRelativeResize="0"/>
          <p:nvPr/>
        </p:nvPicPr>
        <p:blipFill>
          <a:blip r:embed="rId4">
            <a:alphaModFix/>
          </a:blip>
          <a:stretch>
            <a:fillRect/>
          </a:stretch>
        </p:blipFill>
        <p:spPr>
          <a:xfrm>
            <a:off x="478674" y="3158102"/>
            <a:ext cx="3663750" cy="1644725"/>
          </a:xfrm>
          <a:prstGeom prst="rect">
            <a:avLst/>
          </a:prstGeom>
          <a:noFill/>
          <a:ln cap="flat" cmpd="sng" w="9525">
            <a:solidFill>
              <a:schemeClr val="dk2"/>
            </a:solidFill>
            <a:prstDash val="solid"/>
            <a:round/>
            <a:headEnd len="sm" w="sm" type="none"/>
            <a:tailEnd len="sm" w="sm" type="none"/>
          </a:ln>
        </p:spPr>
      </p:pic>
      <p:pic>
        <p:nvPicPr>
          <p:cNvPr id="198" name="Google Shape;198;p36" title="Symbol - White BG.png"/>
          <p:cNvPicPr preferRelativeResize="0"/>
          <p:nvPr/>
        </p:nvPicPr>
        <p:blipFill>
          <a:blip r:embed="rId5">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7"/>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4" name="Google Shape;204;p37"/>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solidFill>
                  <a:srgbClr val="1F5071"/>
                </a:solidFill>
                <a:latin typeface="Lexend"/>
                <a:ea typeface="Lexend"/>
                <a:cs typeface="Lexend"/>
                <a:sym typeface="Lexend"/>
              </a:rPr>
              <a:t>3. </a:t>
            </a:r>
            <a:r>
              <a:rPr b="1" lang="en" sz="3000">
                <a:solidFill>
                  <a:srgbClr val="1F5071"/>
                </a:solidFill>
                <a:latin typeface="Lexend"/>
                <a:ea typeface="Lexend"/>
                <a:cs typeface="Lexend"/>
                <a:sym typeface="Lexend"/>
              </a:rPr>
              <a:t>Technical Questions: Calendar</a:t>
            </a:r>
            <a:endParaRPr b="1" sz="30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205" name="Google Shape;205;p37"/>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8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3.1 What happens when I duplicate an event from a colleagues calendar?</a:t>
            </a:r>
            <a:endParaRPr sz="18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3.2 What happens when I duplicate an event from my own calendar?</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0"/>
              </a:spcBef>
              <a:spcAft>
                <a:spcPts val="0"/>
              </a:spcAft>
              <a:buNone/>
            </a:pPr>
            <a:r>
              <a:rPr lang="en" sz="1800">
                <a:solidFill>
                  <a:srgbClr val="434343"/>
                </a:solidFill>
                <a:latin typeface="Lexend ExtraLight"/>
                <a:ea typeface="Lexend ExtraLight"/>
                <a:cs typeface="Lexend ExtraLight"/>
                <a:sym typeface="Lexend ExtraLight"/>
              </a:rPr>
              <a:t>3.3 When I duplicate an event to my calendar the resources do not copy across, why?</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206" name="Google Shape;206;p37"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8"/>
          <p:cNvSpPr txBox="1"/>
          <p:nvPr>
            <p:ph type="title"/>
          </p:nvPr>
        </p:nvSpPr>
        <p:spPr>
          <a:xfrm>
            <a:off x="311700" y="445025"/>
            <a:ext cx="8520600" cy="707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3.1 What happens when I duplicate an event from a colleagues calendar?</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212" name="Google Shape;212;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This will copy the event into your calendar with all progressions and resources, into the </a:t>
            </a:r>
            <a:r>
              <a:rPr b="1" lang="en">
                <a:solidFill>
                  <a:srgbClr val="434343"/>
                </a:solidFill>
                <a:latin typeface="Lexend"/>
                <a:ea typeface="Lexend"/>
                <a:cs typeface="Lexend"/>
                <a:sym typeface="Lexend"/>
              </a:rPr>
              <a:t>following </a:t>
            </a:r>
            <a:r>
              <a:rPr lang="en">
                <a:solidFill>
                  <a:srgbClr val="434343"/>
                </a:solidFill>
                <a:latin typeface="Lexend ExtraLight"/>
                <a:ea typeface="Lexend ExtraLight"/>
                <a:cs typeface="Lexend ExtraLight"/>
                <a:sym typeface="Lexend ExtraLight"/>
              </a:rPr>
              <a:t>week. For example if the event was existing on your colleagues calendar on the 1st of May, it will copy onto your calendar for the 8th of May. It will strip out all of their learners and enable you to select the learners you want to include in this event. To add learners, edit the calendar event in your calendar, and select learners.</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213" name="Google Shape;213;p38"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9"/>
          <p:cNvSpPr txBox="1"/>
          <p:nvPr>
            <p:ph type="title"/>
          </p:nvPr>
        </p:nvSpPr>
        <p:spPr>
          <a:xfrm>
            <a:off x="311700" y="445025"/>
            <a:ext cx="8520600" cy="577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3.2 What happens when I duplicate an event from my own calendar?</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219" name="Google Shape;219;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This will copy the event into your calendar with all progressions and resources, into the </a:t>
            </a:r>
            <a:r>
              <a:rPr b="1" lang="en">
                <a:solidFill>
                  <a:srgbClr val="434343"/>
                </a:solidFill>
                <a:latin typeface="Lexend"/>
                <a:ea typeface="Lexend"/>
                <a:cs typeface="Lexend"/>
                <a:sym typeface="Lexend"/>
              </a:rPr>
              <a:t>following </a:t>
            </a:r>
            <a:r>
              <a:rPr lang="en">
                <a:solidFill>
                  <a:srgbClr val="434343"/>
                </a:solidFill>
                <a:latin typeface="Lexend ExtraLight"/>
                <a:ea typeface="Lexend ExtraLight"/>
                <a:cs typeface="Lexend ExtraLight"/>
                <a:sym typeface="Lexend ExtraLight"/>
              </a:rPr>
              <a:t>week. This will create a </a:t>
            </a:r>
            <a:r>
              <a:rPr b="1" lang="en">
                <a:solidFill>
                  <a:srgbClr val="434343"/>
                </a:solidFill>
                <a:latin typeface="Lexend"/>
                <a:ea typeface="Lexend"/>
                <a:cs typeface="Lexend"/>
                <a:sym typeface="Lexend"/>
              </a:rPr>
              <a:t>new </a:t>
            </a:r>
            <a:r>
              <a:rPr lang="en">
                <a:solidFill>
                  <a:srgbClr val="434343"/>
                </a:solidFill>
                <a:latin typeface="Lexend ExtraLight"/>
                <a:ea typeface="Lexend ExtraLight"/>
                <a:cs typeface="Lexend ExtraLight"/>
                <a:sym typeface="Lexend ExtraLight"/>
              </a:rPr>
              <a:t>event, as opposed to continuing on the timeline of the existing event. This is a good strategy to use if you want to repeat the lesson with a different group of students.</a:t>
            </a:r>
            <a:endParaRPr>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t/>
            </a:r>
            <a:endParaRPr>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rPr i="1" lang="en">
                <a:solidFill>
                  <a:srgbClr val="434343"/>
                </a:solidFill>
                <a:latin typeface="Lexend ExtraLight"/>
                <a:ea typeface="Lexend ExtraLight"/>
                <a:cs typeface="Lexend ExtraLight"/>
                <a:sym typeface="Lexend ExtraLight"/>
              </a:rPr>
              <a:t>Tip: If you don’t want the event to happen a week from the existing event, just edit the calendar event of the duplicated event to the day and time you want. </a:t>
            </a:r>
            <a:endParaRPr i="1">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220" name="Google Shape;220;p39"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311700" y="445025"/>
            <a:ext cx="8520600" cy="7770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3.3 When I duplicate an event to my calendar the resources do not copy across, why?</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226" name="Google Shape;226;p40"/>
          <p:cNvSpPr txBox="1"/>
          <p:nvPr>
            <p:ph idx="1" type="body"/>
          </p:nvPr>
        </p:nvSpPr>
        <p:spPr>
          <a:xfrm>
            <a:off x="311700" y="12220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chemeClr val="dk1"/>
                </a:solidFill>
                <a:latin typeface="Lexend ExtraLight"/>
                <a:ea typeface="Lexend ExtraLight"/>
                <a:cs typeface="Lexend ExtraLight"/>
                <a:sym typeface="Lexend ExtraLight"/>
              </a:rPr>
              <a:t>The Admin needs to have connected the school drive to your SchoolTalk account in order for resources to copy across. This can be done under Admin, System Settings, then select the cloud drive you would like to connect to your portal. If this is not set up then resources can’t be shared across drives.</a:t>
            </a:r>
            <a:endParaRPr>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227" name="Google Shape;227;p40"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3" name="Google Shape;233;p41"/>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900">
                <a:solidFill>
                  <a:srgbClr val="1F5071"/>
                </a:solidFill>
                <a:latin typeface="Lexend"/>
                <a:ea typeface="Lexend"/>
                <a:cs typeface="Lexend"/>
                <a:sym typeface="Lexend"/>
              </a:rPr>
              <a:t>4. </a:t>
            </a:r>
            <a:r>
              <a:rPr b="1" lang="en" sz="2900">
                <a:solidFill>
                  <a:srgbClr val="1F5071"/>
                </a:solidFill>
                <a:latin typeface="Lexend"/>
                <a:ea typeface="Lexend"/>
                <a:cs typeface="Lexend"/>
                <a:sym typeface="Lexend"/>
              </a:rPr>
              <a:t>Technical Questions: Design for Learning</a:t>
            </a:r>
            <a:endParaRPr b="1" sz="29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234" name="Google Shape;234;p41"/>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434343"/>
                </a:solidFill>
                <a:latin typeface="Lexend ExtraLight"/>
                <a:ea typeface="Lexend ExtraLight"/>
                <a:cs typeface="Lexend ExtraLight"/>
                <a:sym typeface="Lexend ExtraLight"/>
              </a:rPr>
              <a:t>4.1 </a:t>
            </a:r>
            <a:r>
              <a:rPr lang="en" sz="1800">
                <a:solidFill>
                  <a:srgbClr val="434343"/>
                </a:solidFill>
                <a:latin typeface="Lexend ExtraLight"/>
                <a:ea typeface="Lexend ExtraLight"/>
                <a:cs typeface="Lexend ExtraLight"/>
                <a:sym typeface="Lexend ExtraLight"/>
              </a:rPr>
              <a:t>How do I upload photos from my drive onto the Design for Learning?</a:t>
            </a:r>
            <a:br>
              <a:rPr lang="en" sz="1800">
                <a:solidFill>
                  <a:srgbClr val="434343"/>
                </a:solidFill>
                <a:latin typeface="Lexend ExtraLight"/>
                <a:ea typeface="Lexend ExtraLight"/>
                <a:cs typeface="Lexend ExtraLight"/>
                <a:sym typeface="Lexend ExtraLight"/>
              </a:rPr>
            </a:br>
            <a:r>
              <a:rPr lang="en" sz="1800">
                <a:solidFill>
                  <a:srgbClr val="434343"/>
                </a:solidFill>
                <a:latin typeface="Lexend ExtraLight"/>
                <a:ea typeface="Lexend ExtraLight"/>
                <a:cs typeface="Lexend ExtraLight"/>
                <a:sym typeface="Lexend ExtraLight"/>
              </a:rPr>
              <a:t>4.2 Why can’t I upload a screenshot from my clipboard straight into Design for Learning?</a:t>
            </a:r>
            <a:br>
              <a:rPr lang="en" sz="1800">
                <a:solidFill>
                  <a:srgbClr val="434343"/>
                </a:solidFill>
                <a:latin typeface="Lexend ExtraLight"/>
                <a:ea typeface="Lexend ExtraLight"/>
                <a:cs typeface="Lexend ExtraLight"/>
                <a:sym typeface="Lexend ExtraLight"/>
              </a:rPr>
            </a:br>
            <a:r>
              <a:rPr lang="en" sz="1800">
                <a:solidFill>
                  <a:srgbClr val="434343"/>
                </a:solidFill>
                <a:latin typeface="Lexend ExtraLight"/>
                <a:ea typeface="Lexend ExtraLight"/>
                <a:cs typeface="Lexend ExtraLight"/>
                <a:sym typeface="Lexend ExtraLight"/>
              </a:rPr>
              <a:t>4.3 Why can’t I upload a file straight from my computer into the Design for Learning?</a:t>
            </a:r>
            <a:br>
              <a:rPr lang="en" sz="1800">
                <a:solidFill>
                  <a:srgbClr val="434343"/>
                </a:solidFill>
                <a:latin typeface="Lexend ExtraLight"/>
                <a:ea typeface="Lexend ExtraLight"/>
                <a:cs typeface="Lexend ExtraLight"/>
                <a:sym typeface="Lexend ExtraLight"/>
              </a:rPr>
            </a:br>
            <a:br>
              <a:rPr lang="en" sz="1800">
                <a:solidFill>
                  <a:srgbClr val="434343"/>
                </a:solidFill>
                <a:latin typeface="Lexend ExtraLight"/>
                <a:ea typeface="Lexend ExtraLight"/>
                <a:cs typeface="Lexend ExtraLight"/>
                <a:sym typeface="Lexend ExtraLight"/>
              </a:rPr>
            </a:b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235" name="Google Shape;235;p41"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ph type="title"/>
          </p:nvPr>
        </p:nvSpPr>
        <p:spPr>
          <a:xfrm>
            <a:off x="180625" y="445025"/>
            <a:ext cx="87903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4.1 How do I upload photos from my drive onto the Design for Learning?</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241" name="Google Shape;241;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500">
                <a:solidFill>
                  <a:schemeClr val="dk1"/>
                </a:solidFill>
                <a:latin typeface="Lexend ExtraLight"/>
                <a:ea typeface="Lexend ExtraLight"/>
                <a:cs typeface="Lexend ExtraLight"/>
                <a:sym typeface="Lexend ExtraLight"/>
              </a:rPr>
              <a:t>You need to upload the evidence to your Google Drive first, and upload it to the Design for Learning from there. This does mean teachers and learners need to have folder(s) set up and shared with everyone in school or the admin account specifically. Otherwise parents may have issues viewing the photos.</a:t>
            </a:r>
            <a:endParaRPr sz="15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Clr>
                <a:schemeClr val="dk1"/>
              </a:buClr>
              <a:buSzPts val="1100"/>
              <a:buFont typeface="Arial"/>
              <a:buNone/>
            </a:pPr>
            <a:r>
              <a:t/>
            </a:r>
            <a:endParaRPr sz="15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Clr>
                <a:schemeClr val="dk1"/>
              </a:buClr>
              <a:buSzPts val="1100"/>
              <a:buFont typeface="Arial"/>
              <a:buNone/>
            </a:pPr>
            <a:r>
              <a:rPr lang="en" sz="1500">
                <a:solidFill>
                  <a:schemeClr val="dk1"/>
                </a:solidFill>
                <a:latin typeface="Lexend ExtraLight"/>
                <a:ea typeface="Lexend ExtraLight"/>
                <a:cs typeface="Lexend ExtraLight"/>
                <a:sym typeface="Lexend ExtraLight"/>
              </a:rPr>
              <a:t>These resources support the uploading of evidence:</a:t>
            </a:r>
            <a:endParaRPr sz="15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Clr>
                <a:schemeClr val="dk1"/>
              </a:buClr>
              <a:buSzPts val="1100"/>
              <a:buFont typeface="Arial"/>
              <a:buNone/>
            </a:pPr>
            <a:r>
              <a:rPr lang="en" sz="1500" u="sng">
                <a:solidFill>
                  <a:schemeClr val="hlink"/>
                </a:solidFill>
                <a:latin typeface="Lexend ExtraLight"/>
                <a:ea typeface="Lexend ExtraLight"/>
                <a:cs typeface="Lexend ExtraLight"/>
                <a:sym typeface="Lexend ExtraLight"/>
                <a:hlinkClick r:id="rId3"/>
              </a:rPr>
              <a:t>Instructions for adding evidence</a:t>
            </a:r>
            <a:endParaRPr sz="15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Clr>
                <a:schemeClr val="dk1"/>
              </a:buClr>
              <a:buSzPts val="1100"/>
              <a:buFont typeface="Arial"/>
              <a:buNone/>
            </a:pPr>
            <a:r>
              <a:rPr lang="en" sz="1500" u="sng">
                <a:solidFill>
                  <a:schemeClr val="hlink"/>
                </a:solidFill>
                <a:latin typeface="Lexend ExtraLight"/>
                <a:ea typeface="Lexend ExtraLight"/>
                <a:cs typeface="Lexend ExtraLight"/>
                <a:sym typeface="Lexend ExtraLight"/>
                <a:hlinkClick r:id="rId4"/>
              </a:rPr>
              <a:t>Tips and tricks for junior teachers in adding evidence</a:t>
            </a:r>
            <a:endParaRPr sz="2000">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242" name="Google Shape;242;p42" title="Symbol - White BG.png"/>
          <p:cNvPicPr preferRelativeResize="0"/>
          <p:nvPr/>
        </p:nvPicPr>
        <p:blipFill>
          <a:blip r:embed="rId5">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3"/>
          <p:cNvSpPr txBox="1"/>
          <p:nvPr>
            <p:ph type="title"/>
          </p:nvPr>
        </p:nvSpPr>
        <p:spPr>
          <a:xfrm>
            <a:off x="180625" y="445025"/>
            <a:ext cx="87903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434343"/>
                </a:solidFill>
                <a:latin typeface="Lexend ExtraLight"/>
                <a:ea typeface="Lexend ExtraLight"/>
                <a:cs typeface="Lexend ExtraLight"/>
                <a:sym typeface="Lexend ExtraLight"/>
              </a:rPr>
              <a:t>4.2 Why can’t I upload a screenshot from my clipboard straight into Design for Learning?</a:t>
            </a:r>
            <a:endParaRPr sz="1820">
              <a:solidFill>
                <a:srgbClr val="434343"/>
              </a:solidFill>
              <a:latin typeface="Lexend ExtraLight"/>
              <a:ea typeface="Lexend ExtraLight"/>
              <a:cs typeface="Lexend ExtraLight"/>
              <a:sym typeface="Lexend ExtraLight"/>
            </a:endParaRPr>
          </a:p>
          <a:p>
            <a:pPr indent="0" lvl="0" marL="0" rtl="0" algn="l">
              <a:spcBef>
                <a:spcPts val="1600"/>
              </a:spcBef>
              <a:spcAft>
                <a:spcPts val="0"/>
              </a:spcAft>
              <a:buSzPts val="990"/>
              <a:buNone/>
            </a:pPr>
            <a:r>
              <a:t/>
            </a:r>
            <a:endParaRPr sz="2520"/>
          </a:p>
        </p:txBody>
      </p:sp>
      <p:sp>
        <p:nvSpPr>
          <p:cNvPr id="248" name="Google Shape;248;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Lexend ExtraLight"/>
                <a:ea typeface="Lexend ExtraLight"/>
                <a:cs typeface="Lexend ExtraLight"/>
                <a:sym typeface="Lexend ExtraLight"/>
              </a:rPr>
              <a:t>You need to upload photos from your desktop or drive. The way that the security of the app is set, requires all uploads to be housed in the schools domain. By copy pasting a screenshot into the Design for Learning text section, this important security step is missed.</a:t>
            </a:r>
            <a:endParaRPr sz="2300">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249" name="Google Shape;249;p43"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4"/>
          <p:cNvSpPr txBox="1"/>
          <p:nvPr>
            <p:ph type="title"/>
          </p:nvPr>
        </p:nvSpPr>
        <p:spPr>
          <a:xfrm>
            <a:off x="311700" y="445025"/>
            <a:ext cx="8520600" cy="7770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434343"/>
                </a:solidFill>
                <a:latin typeface="Lexend ExtraLight"/>
                <a:ea typeface="Lexend ExtraLight"/>
                <a:cs typeface="Lexend ExtraLight"/>
                <a:sym typeface="Lexend ExtraLight"/>
              </a:rPr>
              <a:t>4.3 Why can’t I upload a file straight from my computer into the Design for Learning?</a:t>
            </a:r>
            <a:endParaRPr sz="2020">
              <a:solidFill>
                <a:srgbClr val="434343"/>
              </a:solidFill>
              <a:latin typeface="Lexend ExtraLight"/>
              <a:ea typeface="Lexend ExtraLight"/>
              <a:cs typeface="Lexend ExtraLight"/>
              <a:sym typeface="Lexend ExtraLight"/>
            </a:endParaRPr>
          </a:p>
          <a:p>
            <a:pPr indent="0" lvl="0" marL="0" rtl="0" algn="l">
              <a:spcBef>
                <a:spcPts val="1600"/>
              </a:spcBef>
              <a:spcAft>
                <a:spcPts val="0"/>
              </a:spcAft>
              <a:buSzPts val="990"/>
              <a:buNone/>
            </a:pPr>
            <a:r>
              <a:t/>
            </a:r>
            <a:endParaRPr sz="2520"/>
          </a:p>
        </p:txBody>
      </p:sp>
      <p:sp>
        <p:nvSpPr>
          <p:cNvPr id="255" name="Google Shape;255;p44"/>
          <p:cNvSpPr txBox="1"/>
          <p:nvPr>
            <p:ph idx="1" type="body"/>
          </p:nvPr>
        </p:nvSpPr>
        <p:spPr>
          <a:xfrm>
            <a:off x="311700" y="12220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chemeClr val="dk1"/>
                </a:solidFill>
                <a:latin typeface="Lexend ExtraLight"/>
                <a:ea typeface="Lexend ExtraLight"/>
                <a:cs typeface="Lexend ExtraLight"/>
                <a:sym typeface="Lexend ExtraLight"/>
              </a:rPr>
              <a:t>The Admin needs to have connected the school drive to your SchoolTalk account in order for you to be able to upload files straight from your computer. This can be done under Admin, System Settings, then select the cloud drive you would like to connect to your portal. If this is not set up then external resources can not be added.</a:t>
            </a:r>
            <a:endParaRPr>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256" name="Google Shape;256;p44"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5"/>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2" name="Google Shape;262;p45"/>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solidFill>
                  <a:srgbClr val="1F5071"/>
                </a:solidFill>
                <a:latin typeface="Lexend"/>
                <a:ea typeface="Lexend"/>
                <a:cs typeface="Lexend"/>
                <a:sym typeface="Lexend"/>
              </a:rPr>
              <a:t>5. </a:t>
            </a:r>
            <a:r>
              <a:rPr b="1" lang="en" sz="2500">
                <a:solidFill>
                  <a:srgbClr val="1F5071"/>
                </a:solidFill>
                <a:latin typeface="Lexend"/>
                <a:ea typeface="Lexend"/>
                <a:cs typeface="Lexend"/>
                <a:sym typeface="Lexend"/>
              </a:rPr>
              <a:t>Technical Questions: Progressions and Evidence</a:t>
            </a:r>
            <a:endParaRPr b="1" sz="25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263" name="Google Shape;263;p45"/>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Lexend ExtraLight"/>
                <a:ea typeface="Lexend ExtraLight"/>
                <a:cs typeface="Lexend ExtraLight"/>
                <a:sym typeface="Lexend ExtraLight"/>
              </a:rPr>
              <a:t>5.1 How do I delete or remove progress?</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0"/>
              </a:spcBef>
              <a:spcAft>
                <a:spcPts val="0"/>
              </a:spcAft>
              <a:buNone/>
            </a:pPr>
            <a:r>
              <a:rPr lang="en" sz="1800">
                <a:solidFill>
                  <a:srgbClr val="434343"/>
                </a:solidFill>
                <a:latin typeface="Lexend ExtraLight"/>
                <a:ea typeface="Lexend ExtraLight"/>
                <a:cs typeface="Lexend ExtraLight"/>
                <a:sym typeface="Lexend ExtraLight"/>
              </a:rPr>
              <a:t>5.2 What does the weighting mean?</a:t>
            </a:r>
            <a:br>
              <a:rPr lang="en" sz="1800">
                <a:solidFill>
                  <a:srgbClr val="434343"/>
                </a:solidFill>
                <a:latin typeface="Lexend ExtraLight"/>
                <a:ea typeface="Lexend ExtraLight"/>
                <a:cs typeface="Lexend ExtraLight"/>
                <a:sym typeface="Lexend ExtraLight"/>
              </a:rPr>
            </a:br>
            <a:r>
              <a:rPr lang="en" sz="1800">
                <a:solidFill>
                  <a:srgbClr val="434343"/>
                </a:solidFill>
                <a:latin typeface="Lexend ExtraLight"/>
                <a:ea typeface="Lexend ExtraLight"/>
                <a:cs typeface="Lexend ExtraLight"/>
                <a:sym typeface="Lexend ExtraLight"/>
              </a:rPr>
              <a:t>5.</a:t>
            </a:r>
            <a:r>
              <a:rPr lang="en" sz="1800">
                <a:solidFill>
                  <a:srgbClr val="434343"/>
                </a:solidFill>
                <a:latin typeface="Lexend ExtraLight"/>
                <a:ea typeface="Lexend ExtraLight"/>
                <a:cs typeface="Lexend ExtraLight"/>
                <a:sym typeface="Lexend ExtraLight"/>
              </a:rPr>
              <a:t>3 How do I upload photos from my drive onto SchoolTalk as evidence?</a:t>
            </a:r>
            <a:br>
              <a:rPr lang="en" sz="1800">
                <a:solidFill>
                  <a:srgbClr val="434343"/>
                </a:solidFill>
                <a:latin typeface="Lexend ExtraLight"/>
                <a:ea typeface="Lexend ExtraLight"/>
                <a:cs typeface="Lexend ExtraLight"/>
                <a:sym typeface="Lexend ExtraLight"/>
              </a:rPr>
            </a:br>
            <a:r>
              <a:rPr lang="en" sz="1800">
                <a:solidFill>
                  <a:srgbClr val="434343"/>
                </a:solidFill>
                <a:latin typeface="Lexend ExtraLight"/>
                <a:ea typeface="Lexend ExtraLight"/>
                <a:cs typeface="Lexend ExtraLight"/>
                <a:sym typeface="Lexend ExtraLight"/>
              </a:rPr>
              <a:t>5.4 What happens to evidence if a teacher leaves the school?</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0"/>
              </a:spcAft>
              <a:buNone/>
            </a:pPr>
            <a:br>
              <a:rPr lang="en" sz="1800">
                <a:solidFill>
                  <a:srgbClr val="434343"/>
                </a:solidFill>
                <a:latin typeface="Lexend ExtraLight"/>
                <a:ea typeface="Lexend ExtraLight"/>
                <a:cs typeface="Lexend ExtraLight"/>
                <a:sym typeface="Lexend ExtraLight"/>
              </a:rPr>
            </a:b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264" name="Google Shape;264;p45"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8"/>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4" name="Google Shape;134;p28"/>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3600">
                <a:solidFill>
                  <a:srgbClr val="1F5071"/>
                </a:solidFill>
                <a:latin typeface="Lexend"/>
                <a:ea typeface="Lexend"/>
                <a:cs typeface="Lexend"/>
                <a:sym typeface="Lexend"/>
              </a:rPr>
              <a:t>Contents</a:t>
            </a:r>
            <a:endParaRPr b="1" sz="3000">
              <a:solidFill>
                <a:srgbClr val="FFFFFF"/>
              </a:solidFill>
              <a:latin typeface="Lexend"/>
              <a:ea typeface="Lexend"/>
              <a:cs typeface="Lexend"/>
              <a:sym typeface="Lexend"/>
            </a:endParaRPr>
          </a:p>
          <a:p>
            <a:pPr indent="0" lvl="0" marL="0" rtl="0" algn="l">
              <a:lnSpc>
                <a:spcPct val="115000"/>
              </a:lnSpc>
              <a:spcBef>
                <a:spcPts val="0"/>
              </a:spcBef>
              <a:spcAft>
                <a:spcPts val="1600"/>
              </a:spcAft>
              <a:buNone/>
            </a:pPr>
            <a:r>
              <a:t/>
            </a:r>
            <a:endParaRPr sz="2800">
              <a:solidFill>
                <a:srgbClr val="000000"/>
              </a:solidFill>
            </a:endParaRPr>
          </a:p>
        </p:txBody>
      </p:sp>
      <p:sp>
        <p:nvSpPr>
          <p:cNvPr id="135" name="Google Shape;135;p28"/>
          <p:cNvSpPr txBox="1"/>
          <p:nvPr/>
        </p:nvSpPr>
        <p:spPr>
          <a:xfrm>
            <a:off x="117325" y="1043550"/>
            <a:ext cx="8387400" cy="4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434343"/>
                </a:solidFill>
                <a:latin typeface="Lexend ExtraLight"/>
                <a:ea typeface="Lexend ExtraLight"/>
                <a:cs typeface="Lexend ExtraLight"/>
                <a:sym typeface="Lexend ExtraLight"/>
              </a:rPr>
              <a:t>Within this </a:t>
            </a:r>
            <a:r>
              <a:rPr lang="en" sz="1700">
                <a:solidFill>
                  <a:srgbClr val="434343"/>
                </a:solidFill>
                <a:latin typeface="Lexend ExtraLight"/>
                <a:ea typeface="Lexend ExtraLight"/>
                <a:cs typeface="Lexend ExtraLight"/>
                <a:sym typeface="Lexend ExtraLight"/>
              </a:rPr>
              <a:t>module you will find frequently asked questions within these areas:</a:t>
            </a:r>
            <a:endParaRPr sz="1800">
              <a:solidFill>
                <a:srgbClr val="595959"/>
              </a:solidFill>
              <a:latin typeface="Raleway"/>
              <a:ea typeface="Raleway"/>
              <a:cs typeface="Raleway"/>
              <a:sym typeface="Raleway"/>
            </a:endParaRPr>
          </a:p>
        </p:txBody>
      </p:sp>
      <p:sp>
        <p:nvSpPr>
          <p:cNvPr id="136" name="Google Shape;136;p28"/>
          <p:cNvSpPr txBox="1"/>
          <p:nvPr/>
        </p:nvSpPr>
        <p:spPr>
          <a:xfrm>
            <a:off x="117325" y="1661925"/>
            <a:ext cx="39951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434343"/>
              </a:buClr>
              <a:buSzPts val="1400"/>
              <a:buFont typeface="Lexend ExtraLight"/>
              <a:buAutoNum type="arabicPeriod"/>
            </a:pPr>
            <a:r>
              <a:rPr lang="en">
                <a:solidFill>
                  <a:srgbClr val="434343"/>
                </a:solidFill>
                <a:latin typeface="Lexend ExtraLight"/>
                <a:ea typeface="Lexend ExtraLight"/>
                <a:cs typeface="Lexend ExtraLight"/>
                <a:sym typeface="Lexend ExtraLight"/>
              </a:rPr>
              <a:t>Technical questions - General</a:t>
            </a:r>
            <a:endParaRPr>
              <a:solidFill>
                <a:srgbClr val="434343"/>
              </a:solidFill>
              <a:latin typeface="Lexend ExtraLight"/>
              <a:ea typeface="Lexend ExtraLight"/>
              <a:cs typeface="Lexend ExtraLight"/>
              <a:sym typeface="Lexend ExtraLight"/>
            </a:endParaRPr>
          </a:p>
          <a:p>
            <a:pPr indent="-317500" lvl="0" marL="457200" rtl="0" algn="l">
              <a:spcBef>
                <a:spcPts val="0"/>
              </a:spcBef>
              <a:spcAft>
                <a:spcPts val="0"/>
              </a:spcAft>
              <a:buClr>
                <a:srgbClr val="434343"/>
              </a:buClr>
              <a:buSzPts val="1400"/>
              <a:buFont typeface="Lexend ExtraLight"/>
              <a:buAutoNum type="arabicPeriod"/>
            </a:pPr>
            <a:r>
              <a:rPr lang="en">
                <a:solidFill>
                  <a:srgbClr val="434343"/>
                </a:solidFill>
                <a:latin typeface="Lexend ExtraLight"/>
                <a:ea typeface="Lexend ExtraLight"/>
                <a:cs typeface="Lexend ExtraLight"/>
                <a:sym typeface="Lexend ExtraLight"/>
              </a:rPr>
              <a:t>Technical questions - Uploading csv</a:t>
            </a:r>
            <a:endParaRPr>
              <a:solidFill>
                <a:srgbClr val="434343"/>
              </a:solidFill>
              <a:latin typeface="Lexend ExtraLight"/>
              <a:ea typeface="Lexend ExtraLight"/>
              <a:cs typeface="Lexend ExtraLight"/>
              <a:sym typeface="Lexend ExtraLight"/>
            </a:endParaRPr>
          </a:p>
          <a:p>
            <a:pPr indent="-317500" lvl="0" marL="457200" rtl="0" algn="l">
              <a:spcBef>
                <a:spcPts val="0"/>
              </a:spcBef>
              <a:spcAft>
                <a:spcPts val="0"/>
              </a:spcAft>
              <a:buClr>
                <a:srgbClr val="434343"/>
              </a:buClr>
              <a:buSzPts val="1400"/>
              <a:buFont typeface="Lexend ExtraLight"/>
              <a:buAutoNum type="arabicPeriod"/>
            </a:pPr>
            <a:r>
              <a:rPr lang="en">
                <a:solidFill>
                  <a:srgbClr val="434343"/>
                </a:solidFill>
                <a:latin typeface="Lexend ExtraLight"/>
                <a:ea typeface="Lexend ExtraLight"/>
                <a:cs typeface="Lexend ExtraLight"/>
                <a:sym typeface="Lexend ExtraLight"/>
              </a:rPr>
              <a:t>Technical questions - Design for Learning</a:t>
            </a:r>
            <a:endParaRPr>
              <a:solidFill>
                <a:srgbClr val="434343"/>
              </a:solidFill>
              <a:latin typeface="Lexend ExtraLight"/>
              <a:ea typeface="Lexend ExtraLight"/>
              <a:cs typeface="Lexend ExtraLight"/>
              <a:sym typeface="Lexend ExtraLight"/>
            </a:endParaRPr>
          </a:p>
          <a:p>
            <a:pPr indent="-317500" lvl="0" marL="457200" rtl="0" algn="l">
              <a:spcBef>
                <a:spcPts val="0"/>
              </a:spcBef>
              <a:spcAft>
                <a:spcPts val="0"/>
              </a:spcAft>
              <a:buClr>
                <a:srgbClr val="434343"/>
              </a:buClr>
              <a:buSzPts val="1400"/>
              <a:buFont typeface="Lexend ExtraLight"/>
              <a:buAutoNum type="arabicPeriod"/>
            </a:pPr>
            <a:r>
              <a:rPr lang="en">
                <a:solidFill>
                  <a:srgbClr val="434343"/>
                </a:solidFill>
                <a:latin typeface="Lexend ExtraLight"/>
                <a:ea typeface="Lexend ExtraLight"/>
                <a:cs typeface="Lexend ExtraLight"/>
                <a:sym typeface="Lexend ExtraLight"/>
              </a:rPr>
              <a:t>Technical questions - Calendar</a:t>
            </a:r>
            <a:endParaRPr>
              <a:solidFill>
                <a:srgbClr val="434343"/>
              </a:solidFill>
              <a:latin typeface="Lexend ExtraLight"/>
              <a:ea typeface="Lexend ExtraLight"/>
              <a:cs typeface="Lexend ExtraLight"/>
              <a:sym typeface="Lexend ExtraLight"/>
            </a:endParaRPr>
          </a:p>
          <a:p>
            <a:pPr indent="-317500" lvl="0" marL="457200" rtl="0" algn="l">
              <a:spcBef>
                <a:spcPts val="0"/>
              </a:spcBef>
              <a:spcAft>
                <a:spcPts val="0"/>
              </a:spcAft>
              <a:buClr>
                <a:srgbClr val="434343"/>
              </a:buClr>
              <a:buSzPts val="1400"/>
              <a:buFont typeface="Lexend ExtraLight"/>
              <a:buAutoNum type="arabicPeriod"/>
            </a:pPr>
            <a:r>
              <a:rPr lang="en">
                <a:solidFill>
                  <a:srgbClr val="434343"/>
                </a:solidFill>
                <a:latin typeface="Lexend ExtraLight"/>
                <a:ea typeface="Lexend ExtraLight"/>
                <a:cs typeface="Lexend ExtraLight"/>
                <a:sym typeface="Lexend ExtraLight"/>
              </a:rPr>
              <a:t>Progressions and evidence</a:t>
            </a:r>
            <a:endParaRPr>
              <a:solidFill>
                <a:srgbClr val="434343"/>
              </a:solidFill>
              <a:latin typeface="Lexend ExtraLight"/>
              <a:ea typeface="Lexend ExtraLight"/>
              <a:cs typeface="Lexend ExtraLight"/>
              <a:sym typeface="Lexend ExtraLight"/>
            </a:endParaRPr>
          </a:p>
          <a:p>
            <a:pPr indent="-317500" lvl="0" marL="457200" rtl="0" algn="l">
              <a:spcBef>
                <a:spcPts val="0"/>
              </a:spcBef>
              <a:spcAft>
                <a:spcPts val="0"/>
              </a:spcAft>
              <a:buClr>
                <a:srgbClr val="434343"/>
              </a:buClr>
              <a:buSzPts val="1400"/>
              <a:buFont typeface="Lexend ExtraLight"/>
              <a:buAutoNum type="arabicPeriod"/>
            </a:pPr>
            <a:r>
              <a:rPr lang="en">
                <a:solidFill>
                  <a:srgbClr val="434343"/>
                </a:solidFill>
                <a:latin typeface="Lexend ExtraLight"/>
                <a:ea typeface="Lexend ExtraLight"/>
                <a:cs typeface="Lexend ExtraLight"/>
                <a:sym typeface="Lexend ExtraLight"/>
              </a:rPr>
              <a:t>Technical questions - Learning log</a:t>
            </a:r>
            <a:endParaRPr>
              <a:solidFill>
                <a:srgbClr val="434343"/>
              </a:solidFill>
              <a:latin typeface="Lexend ExtraLight"/>
              <a:ea typeface="Lexend ExtraLight"/>
              <a:cs typeface="Lexend ExtraLight"/>
              <a:sym typeface="Lexend ExtraLight"/>
            </a:endParaRPr>
          </a:p>
          <a:p>
            <a:pPr indent="-317500" lvl="0" marL="457200" rtl="0" algn="l">
              <a:spcBef>
                <a:spcPts val="0"/>
              </a:spcBef>
              <a:spcAft>
                <a:spcPts val="0"/>
              </a:spcAft>
              <a:buClr>
                <a:srgbClr val="434343"/>
              </a:buClr>
              <a:buSzPts val="1400"/>
              <a:buFont typeface="Lexend ExtraLight"/>
              <a:buAutoNum type="arabicPeriod"/>
            </a:pPr>
            <a:r>
              <a:rPr lang="en">
                <a:solidFill>
                  <a:srgbClr val="434343"/>
                </a:solidFill>
                <a:latin typeface="Lexend ExtraLight"/>
                <a:ea typeface="Lexend ExtraLight"/>
                <a:cs typeface="Lexend ExtraLight"/>
                <a:sym typeface="Lexend ExtraLight"/>
              </a:rPr>
              <a:t>Technical questions - Groups</a:t>
            </a:r>
            <a:endParaRPr>
              <a:solidFill>
                <a:srgbClr val="434343"/>
              </a:solidFill>
              <a:latin typeface="Lexend ExtraLight"/>
              <a:ea typeface="Lexend ExtraLight"/>
              <a:cs typeface="Lexend ExtraLight"/>
              <a:sym typeface="Lexend ExtraLight"/>
            </a:endParaRPr>
          </a:p>
          <a:p>
            <a:pPr indent="-317500" lvl="0" marL="457200" rtl="0" algn="l">
              <a:spcBef>
                <a:spcPts val="0"/>
              </a:spcBef>
              <a:spcAft>
                <a:spcPts val="0"/>
              </a:spcAft>
              <a:buClr>
                <a:srgbClr val="434343"/>
              </a:buClr>
              <a:buSzPts val="1400"/>
              <a:buFont typeface="Lexend ExtraLight"/>
              <a:buAutoNum type="arabicPeriod"/>
            </a:pPr>
            <a:r>
              <a:rPr lang="en">
                <a:solidFill>
                  <a:srgbClr val="434343"/>
                </a:solidFill>
                <a:latin typeface="Lexend ExtraLight"/>
                <a:ea typeface="Lexend ExtraLight"/>
                <a:cs typeface="Lexend ExtraLight"/>
                <a:sym typeface="Lexend ExtraLight"/>
              </a:rPr>
              <a:t>Technical questions - Gap Analysis</a:t>
            </a:r>
            <a:endParaRPr>
              <a:solidFill>
                <a:srgbClr val="434343"/>
              </a:solidFill>
              <a:latin typeface="Lexend ExtraLight"/>
              <a:ea typeface="Lexend ExtraLight"/>
              <a:cs typeface="Lexend ExtraLight"/>
              <a:sym typeface="Lexend ExtraLight"/>
            </a:endParaRPr>
          </a:p>
          <a:p>
            <a:pPr indent="0" lvl="0" marL="457200" rtl="0" algn="l">
              <a:spcBef>
                <a:spcPts val="0"/>
              </a:spcBef>
              <a:spcAft>
                <a:spcPts val="0"/>
              </a:spcAft>
              <a:buNone/>
            </a:pPr>
            <a:r>
              <a:t/>
            </a:r>
            <a:endParaRPr/>
          </a:p>
        </p:txBody>
      </p:sp>
      <p:sp>
        <p:nvSpPr>
          <p:cNvPr id="137" name="Google Shape;137;p28"/>
          <p:cNvSpPr txBox="1"/>
          <p:nvPr/>
        </p:nvSpPr>
        <p:spPr>
          <a:xfrm>
            <a:off x="4257975" y="1686200"/>
            <a:ext cx="48039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Lexend ExtraLight"/>
                <a:ea typeface="Lexend ExtraLight"/>
                <a:cs typeface="Lexend ExtraLight"/>
                <a:sym typeface="Lexend ExtraLight"/>
              </a:rPr>
              <a:t>9.  	</a:t>
            </a:r>
            <a:r>
              <a:rPr lang="en">
                <a:solidFill>
                  <a:srgbClr val="434343"/>
                </a:solidFill>
                <a:latin typeface="Lexend ExtraLight"/>
                <a:ea typeface="Lexend ExtraLight"/>
                <a:cs typeface="Lexend ExtraLight"/>
                <a:sym typeface="Lexend ExtraLight"/>
              </a:rPr>
              <a:t>Technical questions - Achievement report</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None/>
            </a:pPr>
            <a:r>
              <a:rPr lang="en">
                <a:solidFill>
                  <a:srgbClr val="434343"/>
                </a:solidFill>
                <a:latin typeface="Lexend ExtraLight"/>
                <a:ea typeface="Lexend ExtraLight"/>
                <a:cs typeface="Lexend ExtraLight"/>
                <a:sym typeface="Lexend ExtraLight"/>
              </a:rPr>
              <a:t>10. 	Technical questions - Backfill</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None/>
            </a:pPr>
            <a:r>
              <a:rPr lang="en">
                <a:solidFill>
                  <a:srgbClr val="434343"/>
                </a:solidFill>
                <a:latin typeface="Lexend ExtraLight"/>
                <a:ea typeface="Lexend ExtraLight"/>
                <a:cs typeface="Lexend ExtraLight"/>
                <a:sym typeface="Lexend ExtraLight"/>
              </a:rPr>
              <a:t>11. 	Technical questions - Learner portal</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None/>
            </a:pPr>
            <a:r>
              <a:rPr lang="en">
                <a:solidFill>
                  <a:srgbClr val="434343"/>
                </a:solidFill>
                <a:latin typeface="Lexend ExtraLight"/>
                <a:ea typeface="Lexend ExtraLight"/>
                <a:cs typeface="Lexend ExtraLight"/>
                <a:sym typeface="Lexend ExtraLight"/>
              </a:rPr>
              <a:t>12. 	Technical questions - Parent portal</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None/>
            </a:pPr>
            <a:r>
              <a:rPr lang="en">
                <a:solidFill>
                  <a:srgbClr val="434343"/>
                </a:solidFill>
                <a:latin typeface="Lexend ExtraLight"/>
                <a:ea typeface="Lexend ExtraLight"/>
                <a:cs typeface="Lexend ExtraLight"/>
                <a:sym typeface="Lexend ExtraLight"/>
              </a:rPr>
              <a:t>13. 	Technical questions - Editor portal</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None/>
            </a:pPr>
            <a:r>
              <a:rPr lang="en">
                <a:solidFill>
                  <a:srgbClr val="434343"/>
                </a:solidFill>
                <a:latin typeface="Lexend ExtraLight"/>
                <a:ea typeface="Lexend ExtraLight"/>
                <a:cs typeface="Lexend ExtraLight"/>
                <a:sym typeface="Lexend ExtraLight"/>
              </a:rPr>
              <a:t>14. 	Administrative questions</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None/>
            </a:pPr>
            <a:r>
              <a:rPr lang="en">
                <a:solidFill>
                  <a:srgbClr val="434343"/>
                </a:solidFill>
                <a:latin typeface="Lexend ExtraLight"/>
                <a:ea typeface="Lexend ExtraLight"/>
                <a:cs typeface="Lexend ExtraLight"/>
                <a:sym typeface="Lexend ExtraLight"/>
              </a:rPr>
              <a:t>15.	 Collaborative teaching using SchoolTalk questions</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None/>
            </a:pPr>
            <a:r>
              <a:rPr lang="en">
                <a:solidFill>
                  <a:srgbClr val="434343"/>
                </a:solidFill>
                <a:latin typeface="Lexend ExtraLight"/>
                <a:ea typeface="Lexend ExtraLight"/>
                <a:cs typeface="Lexend ExtraLight"/>
                <a:sym typeface="Lexend ExtraLight"/>
              </a:rPr>
              <a:t>16. 	Comparative and partnered products questions</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None/>
            </a:pPr>
            <a:r>
              <a:rPr lang="en">
                <a:solidFill>
                  <a:srgbClr val="434343"/>
                </a:solidFill>
                <a:latin typeface="Lexend ExtraLight"/>
                <a:ea typeface="Lexend ExtraLight"/>
                <a:cs typeface="Lexend ExtraLight"/>
                <a:sym typeface="Lexend ExtraLight"/>
              </a:rPr>
              <a:t>17. 	General questions</a:t>
            </a:r>
            <a:endParaRPr/>
          </a:p>
        </p:txBody>
      </p:sp>
      <p:pic>
        <p:nvPicPr>
          <p:cNvPr id="138" name="Google Shape;138;p28"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6"/>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5.1 How do I delete or remove progress?</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270" name="Google Shape;270;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300">
                <a:solidFill>
                  <a:schemeClr val="dk1"/>
                </a:solidFill>
                <a:latin typeface="Lexend ExtraLight"/>
                <a:ea typeface="Lexend ExtraLight"/>
                <a:cs typeface="Lexend ExtraLight"/>
                <a:sym typeface="Lexend ExtraLight"/>
              </a:rPr>
              <a:t>Option 1: From design for learning. To delete recent progress for a learner, one way to do this is through the design for learning page. Click View Learning log on the side menu. All updates pertaining to that group of learners will show up here. Scroll to find the update to remove, then click the trash can.</a:t>
            </a:r>
            <a:br>
              <a:rPr lang="en" sz="1300">
                <a:solidFill>
                  <a:schemeClr val="dk1"/>
                </a:solidFill>
                <a:latin typeface="Lexend ExtraLight"/>
                <a:ea typeface="Lexend ExtraLight"/>
                <a:cs typeface="Lexend ExtraLight"/>
                <a:sym typeface="Lexend ExtraLight"/>
              </a:rPr>
            </a:br>
            <a:br>
              <a:rPr lang="en" sz="1300">
                <a:solidFill>
                  <a:schemeClr val="dk1"/>
                </a:solidFill>
                <a:latin typeface="Lexend ExtraLight"/>
                <a:ea typeface="Lexend ExtraLight"/>
                <a:cs typeface="Lexend ExtraLight"/>
                <a:sym typeface="Lexend ExtraLight"/>
              </a:rPr>
            </a:br>
            <a:r>
              <a:rPr lang="en" sz="1300">
                <a:solidFill>
                  <a:schemeClr val="dk1"/>
                </a:solidFill>
                <a:latin typeface="Lexend ExtraLight"/>
                <a:ea typeface="Lexend ExtraLight"/>
                <a:cs typeface="Lexend ExtraLight"/>
                <a:sym typeface="Lexend ExtraLight"/>
              </a:rPr>
              <a:t>Option 2: From learning log. On the homepage click on the group that has the learner you need to delete recent progress from. Filter according to what you need to delete eg. Select Teacher Judgement if it was an update the teacher did. Click the trash can on the update you wish to remove.</a:t>
            </a:r>
            <a:br>
              <a:rPr lang="en" sz="1300">
                <a:solidFill>
                  <a:schemeClr val="dk1"/>
                </a:solidFill>
                <a:latin typeface="Lexend ExtraLight"/>
                <a:ea typeface="Lexend ExtraLight"/>
                <a:cs typeface="Lexend ExtraLight"/>
                <a:sym typeface="Lexend ExtraLight"/>
              </a:rPr>
            </a:br>
            <a:br>
              <a:rPr lang="en" sz="1300">
                <a:solidFill>
                  <a:schemeClr val="dk1"/>
                </a:solidFill>
                <a:latin typeface="Lexend ExtraLight"/>
                <a:ea typeface="Lexend ExtraLight"/>
                <a:cs typeface="Lexend ExtraLight"/>
                <a:sym typeface="Lexend ExtraLight"/>
              </a:rPr>
            </a:br>
            <a:r>
              <a:rPr lang="en" sz="1300">
                <a:solidFill>
                  <a:schemeClr val="dk1"/>
                </a:solidFill>
                <a:latin typeface="Lexend ExtraLight"/>
                <a:ea typeface="Lexend ExtraLight"/>
                <a:cs typeface="Lexend ExtraLight"/>
                <a:sym typeface="Lexend ExtraLight"/>
              </a:rPr>
              <a:t>Option 3: From achievement report. Click on the homepage and select a group that has the learner you need to delete progress from. Filter through the progressions by clicking on the title eg. Reading. Once you get down to the global and granular progressions you will be able to click on the 3 dots in line with the progression and learner. Select Show details and learning log. This will bring up progress pertaining to that learner and that progression. Click the trash can to delete it.</a:t>
            </a:r>
            <a:endParaRPr sz="20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271" name="Google Shape;271;p46"/>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272" name="Google Shape;272;p46"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5.2 What does the weighting mean?</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278" name="Google Shape;278;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All progressions are default set to 1 point. The higher the number means more weight is put to that progression. This means when it is marked off it contributes more to the overall progress in the student level progressions, the Achievement report and the Generated report.</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279" name="Google Shape;279;p47"/>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280" name="Google Shape;280;p47"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8"/>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434343"/>
                </a:solidFill>
                <a:latin typeface="Lexend ExtraLight"/>
                <a:ea typeface="Lexend ExtraLight"/>
                <a:cs typeface="Lexend ExtraLight"/>
                <a:sym typeface="Lexend ExtraLight"/>
              </a:rPr>
              <a:t>5.3 </a:t>
            </a:r>
            <a:r>
              <a:rPr lang="en" sz="1800">
                <a:solidFill>
                  <a:srgbClr val="434343"/>
                </a:solidFill>
                <a:latin typeface="Lexend ExtraLight"/>
                <a:ea typeface="Lexend ExtraLight"/>
                <a:cs typeface="Lexend ExtraLight"/>
                <a:sym typeface="Lexend ExtraLight"/>
              </a:rPr>
              <a:t>How do I upload photos from my drive onto SchoolTalk as evidence?</a:t>
            </a:r>
            <a:endParaRPr sz="2020">
              <a:solidFill>
                <a:srgbClr val="434343"/>
              </a:solidFill>
              <a:latin typeface="Lexend ExtraLight"/>
              <a:ea typeface="Lexend ExtraLight"/>
              <a:cs typeface="Lexend ExtraLight"/>
              <a:sym typeface="Lexend ExtraLight"/>
            </a:endParaRPr>
          </a:p>
          <a:p>
            <a:pPr indent="0" lvl="0" marL="0" rtl="0" algn="l">
              <a:spcBef>
                <a:spcPts val="1600"/>
              </a:spcBef>
              <a:spcAft>
                <a:spcPts val="0"/>
              </a:spcAft>
              <a:buSzPts val="990"/>
              <a:buNone/>
            </a:pPr>
            <a:r>
              <a:t/>
            </a:r>
            <a:endParaRPr sz="2520"/>
          </a:p>
        </p:txBody>
      </p:sp>
      <p:sp>
        <p:nvSpPr>
          <p:cNvPr id="286" name="Google Shape;286;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solidFill>
                  <a:schemeClr val="dk1"/>
                </a:solidFill>
                <a:latin typeface="Lexend ExtraLight"/>
                <a:ea typeface="Lexend ExtraLight"/>
                <a:cs typeface="Lexend ExtraLight"/>
                <a:sym typeface="Lexend ExtraLight"/>
              </a:rPr>
              <a:t>You need to upload the evidence to your Google Drive first, and upload it from there. This does mean teachers and learners need to have folder(s) set up and shared with everyone in school or the admin account specifically. Otherwise parents may have issues accessing the evidence attached.</a:t>
            </a:r>
            <a:endParaRPr sz="13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t/>
            </a:r>
            <a:endParaRPr sz="13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rPr lang="en" sz="1300">
                <a:solidFill>
                  <a:schemeClr val="dk1"/>
                </a:solidFill>
                <a:latin typeface="Lexend ExtraLight"/>
                <a:ea typeface="Lexend ExtraLight"/>
                <a:cs typeface="Lexend ExtraLight"/>
                <a:sym typeface="Lexend ExtraLight"/>
              </a:rPr>
              <a:t>These resources support the uploading of evidence:</a:t>
            </a:r>
            <a:endParaRPr sz="13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rPr lang="en" sz="1300" u="sng">
                <a:solidFill>
                  <a:schemeClr val="dk1"/>
                </a:solidFill>
                <a:latin typeface="Lexend ExtraLight"/>
                <a:ea typeface="Lexend ExtraLight"/>
                <a:cs typeface="Lexend ExtraLight"/>
                <a:sym typeface="Lexend ExtraLight"/>
                <a:hlinkClick r:id="rId3">
                  <a:extLst>
                    <a:ext uri="{A12FA001-AC4F-418D-AE19-62706E023703}">
                      <ahyp:hlinkClr val="tx"/>
                    </a:ext>
                  </a:extLst>
                </a:hlinkClick>
              </a:rPr>
              <a:t>Instructions for adding evidence</a:t>
            </a:r>
            <a:endParaRPr sz="13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rPr lang="en" sz="1300" u="sng">
                <a:solidFill>
                  <a:schemeClr val="dk1"/>
                </a:solidFill>
                <a:latin typeface="Lexend ExtraLight"/>
                <a:ea typeface="Lexend ExtraLight"/>
                <a:cs typeface="Lexend ExtraLight"/>
                <a:sym typeface="Lexend ExtraLight"/>
                <a:hlinkClick r:id="rId4">
                  <a:extLst>
                    <a:ext uri="{A12FA001-AC4F-418D-AE19-62706E023703}">
                      <ahyp:hlinkClr val="tx"/>
                    </a:ext>
                  </a:extLst>
                </a:hlinkClick>
              </a:rPr>
              <a:t>Tips and tricks for </a:t>
            </a:r>
            <a:r>
              <a:rPr lang="en" sz="1300" u="sng">
                <a:solidFill>
                  <a:schemeClr val="dk1"/>
                </a:solidFill>
                <a:latin typeface="Lexend ExtraLight"/>
                <a:ea typeface="Lexend ExtraLight"/>
                <a:cs typeface="Lexend ExtraLight"/>
                <a:sym typeface="Lexend ExtraLight"/>
                <a:hlinkClick r:id="rId5">
                  <a:extLst>
                    <a:ext uri="{A12FA001-AC4F-418D-AE19-62706E023703}">
                      <ahyp:hlinkClr val="tx"/>
                    </a:ext>
                  </a:extLst>
                </a:hlinkClick>
              </a:rPr>
              <a:t>junior</a:t>
            </a:r>
            <a:r>
              <a:rPr lang="en" sz="1300" u="sng">
                <a:solidFill>
                  <a:schemeClr val="dk1"/>
                </a:solidFill>
                <a:latin typeface="Lexend ExtraLight"/>
                <a:ea typeface="Lexend ExtraLight"/>
                <a:cs typeface="Lexend ExtraLight"/>
                <a:sym typeface="Lexend ExtraLight"/>
                <a:hlinkClick r:id="rId6">
                  <a:extLst>
                    <a:ext uri="{A12FA001-AC4F-418D-AE19-62706E023703}">
                      <ahyp:hlinkClr val="tx"/>
                    </a:ext>
                  </a:extLst>
                </a:hlinkClick>
              </a:rPr>
              <a:t> teachers in adding evidence</a:t>
            </a:r>
            <a:endParaRPr sz="13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t/>
            </a:r>
            <a:endParaRPr sz="1150">
              <a:solidFill>
                <a:srgbClr val="1D1C1D"/>
              </a:solidFill>
              <a:highlight>
                <a:srgbClr val="F8F8F8"/>
              </a:highlight>
            </a:endParaRPr>
          </a:p>
          <a:p>
            <a:pPr indent="0" lvl="0" marL="0" rtl="0" algn="l">
              <a:spcBef>
                <a:spcPts val="0"/>
              </a:spcBef>
              <a:spcAft>
                <a:spcPts val="0"/>
              </a:spcAft>
              <a:buClr>
                <a:schemeClr val="dk1"/>
              </a:buClr>
              <a:buSzPts val="1100"/>
              <a:buFont typeface="Arial"/>
              <a:buNone/>
            </a:pPr>
            <a:br>
              <a:rPr lang="en" sz="1100">
                <a:solidFill>
                  <a:schemeClr val="dk1"/>
                </a:solidFill>
                <a:latin typeface="Lexend"/>
                <a:ea typeface="Lexend"/>
                <a:cs typeface="Lexend"/>
                <a:sym typeface="Lexend"/>
              </a:rPr>
            </a:b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287" name="Google Shape;287;p48"/>
          <p:cNvPicPr preferRelativeResize="0"/>
          <p:nvPr/>
        </p:nvPicPr>
        <p:blipFill>
          <a:blip r:embed="rId7">
            <a:alphaModFix/>
          </a:blip>
          <a:stretch>
            <a:fillRect/>
          </a:stretch>
        </p:blipFill>
        <p:spPr>
          <a:xfrm>
            <a:off x="8490099" y="4476450"/>
            <a:ext cx="507900" cy="507900"/>
          </a:xfrm>
          <a:prstGeom prst="rect">
            <a:avLst/>
          </a:prstGeom>
          <a:noFill/>
          <a:ln>
            <a:noFill/>
          </a:ln>
        </p:spPr>
      </p:pic>
      <p:pic>
        <p:nvPicPr>
          <p:cNvPr id="288" name="Google Shape;288;p48" title="Symbol - White BG.png"/>
          <p:cNvPicPr preferRelativeResize="0"/>
          <p:nvPr/>
        </p:nvPicPr>
        <p:blipFill>
          <a:blip r:embed="rId8">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9"/>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434343"/>
                </a:solidFill>
                <a:latin typeface="Lexend ExtraLight"/>
                <a:ea typeface="Lexend ExtraLight"/>
                <a:cs typeface="Lexend ExtraLight"/>
                <a:sym typeface="Lexend ExtraLight"/>
              </a:rPr>
              <a:t>5.4 What happens to evidence if a teacher leaves the school?</a:t>
            </a:r>
            <a:endParaRPr sz="2020">
              <a:solidFill>
                <a:srgbClr val="434343"/>
              </a:solidFill>
              <a:latin typeface="Lexend ExtraLight"/>
              <a:ea typeface="Lexend ExtraLight"/>
              <a:cs typeface="Lexend ExtraLight"/>
              <a:sym typeface="Lexend ExtraLight"/>
            </a:endParaRPr>
          </a:p>
          <a:p>
            <a:pPr indent="0" lvl="0" marL="0" rtl="0" algn="l">
              <a:spcBef>
                <a:spcPts val="1600"/>
              </a:spcBef>
              <a:spcAft>
                <a:spcPts val="0"/>
              </a:spcAft>
              <a:buSzPts val="990"/>
              <a:buNone/>
            </a:pPr>
            <a:r>
              <a:t/>
            </a:r>
            <a:endParaRPr sz="2520"/>
          </a:p>
        </p:txBody>
      </p:sp>
      <p:sp>
        <p:nvSpPr>
          <p:cNvPr id="294" name="Google Shape;294;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1"/>
                </a:solidFill>
                <a:latin typeface="Lexend ExtraLight"/>
                <a:ea typeface="Lexend ExtraLight"/>
                <a:cs typeface="Lexend ExtraLight"/>
                <a:sym typeface="Lexend ExtraLight"/>
              </a:rPr>
              <a:t>I</a:t>
            </a:r>
            <a:r>
              <a:rPr lang="en" sz="1600">
                <a:solidFill>
                  <a:schemeClr val="dk1"/>
                </a:solidFill>
                <a:latin typeface="Lexend ExtraLight"/>
                <a:ea typeface="Lexend ExtraLight"/>
                <a:cs typeface="Lexend ExtraLight"/>
                <a:sym typeface="Lexend ExtraLight"/>
              </a:rPr>
              <a:t>f a teacher's drive is deleted then their evidence files will also get deleted. To fix this the school will need a SchoolTalk Evidence folder that these can be uploaded to for safe keeping for drives are deleted.</a:t>
            </a:r>
            <a:endParaRPr sz="16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rPr lang="en" sz="1600">
                <a:solidFill>
                  <a:schemeClr val="dk1"/>
                </a:solidFill>
                <a:latin typeface="Lexend ExtraLight"/>
                <a:ea typeface="Lexend ExtraLight"/>
                <a:cs typeface="Lexend ExtraLight"/>
                <a:sym typeface="Lexend ExtraLight"/>
              </a:rPr>
              <a:t>I.e. on a shared drive or an admin drive. The folder it all sits in could just be dragged across.</a:t>
            </a:r>
            <a:endParaRPr sz="16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t/>
            </a:r>
            <a:endParaRPr sz="1150">
              <a:solidFill>
                <a:srgbClr val="1D1C1D"/>
              </a:solidFill>
              <a:highlight>
                <a:srgbClr val="F8F8F8"/>
              </a:highlight>
            </a:endParaRPr>
          </a:p>
          <a:p>
            <a:pPr indent="0" lvl="0" marL="0" rtl="0" algn="l">
              <a:spcBef>
                <a:spcPts val="0"/>
              </a:spcBef>
              <a:spcAft>
                <a:spcPts val="0"/>
              </a:spcAft>
              <a:buClr>
                <a:schemeClr val="dk1"/>
              </a:buClr>
              <a:buSzPts val="1100"/>
              <a:buFont typeface="Arial"/>
              <a:buNone/>
            </a:pPr>
            <a:br>
              <a:rPr lang="en" sz="1100">
                <a:solidFill>
                  <a:schemeClr val="dk1"/>
                </a:solidFill>
                <a:latin typeface="Lexend"/>
                <a:ea typeface="Lexend"/>
                <a:cs typeface="Lexend"/>
                <a:sym typeface="Lexend"/>
              </a:rPr>
            </a:b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295" name="Google Shape;295;p49"/>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296" name="Google Shape;296;p49"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0"/>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02" name="Google Shape;302;p50"/>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solidFill>
                  <a:srgbClr val="1F5071"/>
                </a:solidFill>
                <a:latin typeface="Lexend"/>
                <a:ea typeface="Lexend"/>
                <a:cs typeface="Lexend"/>
                <a:sym typeface="Lexend"/>
              </a:rPr>
              <a:t>6. </a:t>
            </a:r>
            <a:r>
              <a:rPr b="1" lang="en" sz="2500">
                <a:solidFill>
                  <a:srgbClr val="1F5071"/>
                </a:solidFill>
                <a:latin typeface="Lexend"/>
                <a:ea typeface="Lexend"/>
                <a:cs typeface="Lexend"/>
                <a:sym typeface="Lexend"/>
              </a:rPr>
              <a:t>Technical Questions: Learning log</a:t>
            </a:r>
            <a:endParaRPr b="1" sz="25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303" name="Google Shape;303;p50"/>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80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None/>
            </a:pPr>
            <a:r>
              <a:rPr lang="en" sz="1800">
                <a:solidFill>
                  <a:srgbClr val="434343"/>
                </a:solidFill>
                <a:latin typeface="Lexend ExtraLight"/>
                <a:ea typeface="Lexend ExtraLight"/>
                <a:cs typeface="Lexend ExtraLight"/>
                <a:sym typeface="Lexend ExtraLight"/>
              </a:rPr>
              <a:t>6.1 How do I delete posts from the Learning log?</a:t>
            </a:r>
            <a:br>
              <a:rPr lang="en" sz="1800">
                <a:solidFill>
                  <a:srgbClr val="434343"/>
                </a:solidFill>
                <a:latin typeface="Lexend ExtraLight"/>
                <a:ea typeface="Lexend ExtraLight"/>
                <a:cs typeface="Lexend ExtraLight"/>
                <a:sym typeface="Lexend ExtraLight"/>
              </a:rPr>
            </a:br>
            <a:br>
              <a:rPr lang="en" sz="1800">
                <a:solidFill>
                  <a:srgbClr val="434343"/>
                </a:solidFill>
                <a:latin typeface="Lexend ExtraLight"/>
                <a:ea typeface="Lexend ExtraLight"/>
                <a:cs typeface="Lexend ExtraLight"/>
                <a:sym typeface="Lexend ExtraLight"/>
              </a:rPr>
            </a:b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304" name="Google Shape;304;p50"/>
          <p:cNvPicPr preferRelativeResize="0"/>
          <p:nvPr/>
        </p:nvPicPr>
        <p:blipFill>
          <a:blip r:embed="rId3">
            <a:alphaModFix/>
          </a:blip>
          <a:stretch>
            <a:fillRect/>
          </a:stretch>
        </p:blipFill>
        <p:spPr>
          <a:xfrm>
            <a:off x="8504699" y="4469150"/>
            <a:ext cx="507900" cy="507900"/>
          </a:xfrm>
          <a:prstGeom prst="rect">
            <a:avLst/>
          </a:prstGeom>
          <a:noFill/>
          <a:ln>
            <a:noFill/>
          </a:ln>
        </p:spPr>
      </p:pic>
      <p:pic>
        <p:nvPicPr>
          <p:cNvPr id="305" name="Google Shape;305;p50"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1"/>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6.1 How do I delete posts from the learning log?</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311" name="Google Shape;311;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Simply find the post you want to delete, then click the trash button. This will remove the post and the progress. This can’t be undone so make sure you are sure you want to delete it.</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312" name="Google Shape;312;p51"/>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313" name="Google Shape;313;p51"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2"/>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9" name="Google Shape;319;p52"/>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900">
                <a:solidFill>
                  <a:srgbClr val="1F5071"/>
                </a:solidFill>
                <a:latin typeface="Lexend"/>
                <a:ea typeface="Lexend"/>
                <a:cs typeface="Lexend"/>
                <a:sym typeface="Lexend"/>
              </a:rPr>
              <a:t>7. </a:t>
            </a:r>
            <a:r>
              <a:rPr b="1" lang="en" sz="2900">
                <a:solidFill>
                  <a:srgbClr val="1F5071"/>
                </a:solidFill>
                <a:latin typeface="Lexend"/>
                <a:ea typeface="Lexend"/>
                <a:cs typeface="Lexend"/>
                <a:sym typeface="Lexend"/>
              </a:rPr>
              <a:t>Technical Questions: Groups</a:t>
            </a:r>
            <a:endParaRPr b="1" sz="29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320" name="Google Shape;320;p52"/>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434343"/>
                </a:solidFill>
                <a:latin typeface="Lexend ExtraLight"/>
                <a:ea typeface="Lexend ExtraLight"/>
                <a:cs typeface="Lexend ExtraLight"/>
                <a:sym typeface="Lexend ExtraLight"/>
              </a:rPr>
              <a:t>7.1</a:t>
            </a:r>
            <a:r>
              <a:rPr lang="en" sz="1800">
                <a:solidFill>
                  <a:srgbClr val="434343"/>
                </a:solidFill>
                <a:latin typeface="Lexend ExtraLight"/>
                <a:ea typeface="Lexend ExtraLight"/>
                <a:cs typeface="Lexend ExtraLight"/>
                <a:sym typeface="Lexend ExtraLight"/>
              </a:rPr>
              <a:t> How do I add new a new learner to my class, to all of my groups?</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0"/>
              </a:spcBef>
              <a:spcAft>
                <a:spcPts val="0"/>
              </a:spcAft>
              <a:buNone/>
            </a:pPr>
            <a:r>
              <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321" name="Google Shape;321;p52"/>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322" name="Google Shape;322;p52"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3"/>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7.1 How do I add a new learner in my class, to existing groups?</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328" name="Google Shape;328;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Open up the pinned group you want to add the learner to, click add new learner and search for the new student. Select them to add to the group.</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329" name="Google Shape;329;p53"/>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330" name="Google Shape;330;p53"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4"/>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6" name="Google Shape;336;p54"/>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900">
                <a:solidFill>
                  <a:srgbClr val="1F5071"/>
                </a:solidFill>
                <a:latin typeface="Lexend"/>
                <a:ea typeface="Lexend"/>
                <a:cs typeface="Lexend"/>
                <a:sym typeface="Lexend"/>
              </a:rPr>
              <a:t>8. </a:t>
            </a:r>
            <a:r>
              <a:rPr b="1" lang="en" sz="2900">
                <a:solidFill>
                  <a:srgbClr val="1F5071"/>
                </a:solidFill>
                <a:latin typeface="Lexend"/>
                <a:ea typeface="Lexend"/>
                <a:cs typeface="Lexend"/>
                <a:sym typeface="Lexend"/>
              </a:rPr>
              <a:t>Technical Questions: Gap Analysis</a:t>
            </a:r>
            <a:endParaRPr b="1" sz="29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337" name="Google Shape;337;p54"/>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434343"/>
                </a:solidFill>
                <a:latin typeface="Lexend ExtraLight"/>
                <a:ea typeface="Lexend ExtraLight"/>
                <a:cs typeface="Lexend ExtraLight"/>
                <a:sym typeface="Lexend ExtraLight"/>
              </a:rPr>
              <a:t>8.1 </a:t>
            </a:r>
            <a:r>
              <a:rPr lang="en" sz="1800">
                <a:solidFill>
                  <a:srgbClr val="434343"/>
                </a:solidFill>
                <a:latin typeface="Lexend ExtraLight"/>
                <a:ea typeface="Lexend ExtraLight"/>
                <a:cs typeface="Lexend ExtraLight"/>
                <a:sym typeface="Lexend ExtraLight"/>
              </a:rPr>
              <a:t>How do I select progressions across different curriculum areas for a Gap analysis?</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0"/>
              </a:spcAft>
              <a:buNone/>
            </a:pPr>
            <a:r>
              <a:rPr lang="en" sz="1800">
                <a:solidFill>
                  <a:srgbClr val="434343"/>
                </a:solidFill>
                <a:latin typeface="Lexend ExtraLight"/>
                <a:ea typeface="Lexend ExtraLight"/>
                <a:cs typeface="Lexend ExtraLight"/>
                <a:sym typeface="Lexend ExtraLight"/>
              </a:rPr>
              <a:t>8.2 How do I remove a progression from a Gap A</a:t>
            </a:r>
            <a:r>
              <a:rPr lang="en" sz="1800">
                <a:solidFill>
                  <a:srgbClr val="434343"/>
                </a:solidFill>
                <a:latin typeface="Lexend ExtraLight"/>
                <a:ea typeface="Lexend ExtraLight"/>
                <a:cs typeface="Lexend ExtraLight"/>
                <a:sym typeface="Lexend ExtraLight"/>
              </a:rPr>
              <a:t>nalysis?</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0"/>
              </a:spcAft>
              <a:buNone/>
            </a:pPr>
            <a:r>
              <a:rPr lang="en" sz="1800">
                <a:solidFill>
                  <a:srgbClr val="434343"/>
                </a:solidFill>
                <a:latin typeface="Lexend ExtraLight"/>
                <a:ea typeface="Lexend ExtraLight"/>
                <a:cs typeface="Lexend ExtraLight"/>
                <a:sym typeface="Lexend ExtraLight"/>
              </a:rPr>
              <a:t>8.3 What do all the symbols represent in the Gap Analysis?</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0"/>
              </a:spcAft>
              <a:buNone/>
            </a:pPr>
            <a:r>
              <a:rPr lang="en" sz="1800">
                <a:solidFill>
                  <a:srgbClr val="434343"/>
                </a:solidFill>
                <a:latin typeface="Lexend ExtraLight"/>
                <a:ea typeface="Lexend ExtraLight"/>
                <a:cs typeface="Lexend ExtraLight"/>
                <a:sym typeface="Lexend ExtraLight"/>
              </a:rPr>
              <a:t> </a:t>
            </a:r>
            <a:br>
              <a:rPr lang="en" sz="1800">
                <a:solidFill>
                  <a:srgbClr val="434343"/>
                </a:solidFill>
                <a:latin typeface="Lexend ExtraLight"/>
                <a:ea typeface="Lexend ExtraLight"/>
                <a:cs typeface="Lexend ExtraLight"/>
                <a:sym typeface="Lexend ExtraLight"/>
              </a:rPr>
            </a:br>
            <a:br>
              <a:rPr lang="en" sz="1800">
                <a:solidFill>
                  <a:srgbClr val="434343"/>
                </a:solidFill>
                <a:latin typeface="Lexend ExtraLight"/>
                <a:ea typeface="Lexend ExtraLight"/>
                <a:cs typeface="Lexend ExtraLight"/>
                <a:sym typeface="Lexend ExtraLight"/>
              </a:rPr>
            </a:b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338" name="Google Shape;338;p54"/>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339" name="Google Shape;339;p54"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5"/>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8.1 </a:t>
            </a:r>
            <a:r>
              <a:rPr lang="en" sz="1620">
                <a:solidFill>
                  <a:srgbClr val="434343"/>
                </a:solidFill>
                <a:latin typeface="Lexend ExtraLight"/>
                <a:ea typeface="Lexend ExtraLight"/>
                <a:cs typeface="Lexend ExtraLight"/>
                <a:sym typeface="Lexend ExtraLight"/>
              </a:rPr>
              <a:t>How do I select progressions across different curriculum areas for a Gap Analysis? </a:t>
            </a:r>
            <a:endParaRPr sz="16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345" name="Google Shape;345;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Search for the </a:t>
            </a:r>
            <a:r>
              <a:rPr lang="en">
                <a:solidFill>
                  <a:srgbClr val="434343"/>
                </a:solidFill>
                <a:latin typeface="Lexend ExtraLight"/>
                <a:ea typeface="Lexend ExtraLight"/>
                <a:cs typeface="Lexend ExtraLight"/>
                <a:sym typeface="Lexend ExtraLight"/>
              </a:rPr>
              <a:t>progressions you want in one particular curriculum area and pin them to the Gap Analysis. Before accepting them, run the search again but in a different curriculum area and then pin them. This will just add to the progressions selected. Then accept them and they will all show up in the one Gap Analysis.</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346" name="Google Shape;346;p55"/>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347" name="Google Shape;347;p55"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9"/>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4" name="Google Shape;144;p29"/>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rgbClr val="1F5071"/>
              </a:buClr>
              <a:buSzPts val="3000"/>
              <a:buFont typeface="Lexend"/>
              <a:buAutoNum type="arabicPeriod"/>
            </a:pPr>
            <a:r>
              <a:rPr b="1" lang="en" sz="3000">
                <a:solidFill>
                  <a:srgbClr val="1F5071"/>
                </a:solidFill>
                <a:latin typeface="Lexend"/>
                <a:ea typeface="Lexend"/>
                <a:cs typeface="Lexend"/>
                <a:sym typeface="Lexend"/>
              </a:rPr>
              <a:t>Technical Questions: General</a:t>
            </a:r>
            <a:endParaRPr b="1" sz="30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145" name="Google Shape;145;p29"/>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0"/>
              </a:spcBef>
              <a:spcAft>
                <a:spcPts val="0"/>
              </a:spcAft>
              <a:buClr>
                <a:schemeClr val="dk1"/>
              </a:buClr>
              <a:buSzPts val="1100"/>
              <a:buFont typeface="Arial"/>
              <a:buNone/>
            </a:pPr>
            <a:r>
              <a:rPr lang="en" sz="1800">
                <a:solidFill>
                  <a:srgbClr val="434343"/>
                </a:solidFill>
                <a:latin typeface="Lexend ExtraLight"/>
                <a:ea typeface="Lexend ExtraLight"/>
                <a:cs typeface="Lexend ExtraLight"/>
                <a:sym typeface="Lexend ExtraLight"/>
              </a:rPr>
              <a:t>1.1 </a:t>
            </a:r>
            <a:r>
              <a:rPr lang="en" sz="1800">
                <a:solidFill>
                  <a:srgbClr val="434343"/>
                </a:solidFill>
                <a:latin typeface="Lexend ExtraLight"/>
                <a:ea typeface="Lexend ExtraLight"/>
                <a:cs typeface="Lexend ExtraLight"/>
                <a:sym typeface="Lexend ExtraLight"/>
              </a:rPr>
              <a:t>My SchoolTalk is not loading and I can’t access my account, how do I get in?</a:t>
            </a:r>
            <a:br>
              <a:rPr lang="en" sz="1800">
                <a:solidFill>
                  <a:srgbClr val="434343"/>
                </a:solidFill>
                <a:latin typeface="Lexend ExtraLight"/>
                <a:ea typeface="Lexend ExtraLight"/>
                <a:cs typeface="Lexend ExtraLight"/>
                <a:sym typeface="Lexend ExtraLight"/>
              </a:rPr>
            </a:br>
            <a:r>
              <a:rPr lang="en" sz="1800">
                <a:solidFill>
                  <a:srgbClr val="434343"/>
                </a:solidFill>
                <a:latin typeface="Lexend ExtraLight"/>
                <a:ea typeface="Lexend ExtraLight"/>
                <a:cs typeface="Lexend ExtraLight"/>
                <a:sym typeface="Lexend ExtraLight"/>
              </a:rPr>
              <a:t>1.2 Can I retrieve an anything that has been deleted?</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146" name="Google Shape;146;p29"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6"/>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8.</a:t>
            </a:r>
            <a:r>
              <a:rPr lang="en" sz="2020">
                <a:solidFill>
                  <a:srgbClr val="434343"/>
                </a:solidFill>
                <a:latin typeface="Lexend ExtraLight"/>
                <a:ea typeface="Lexend ExtraLight"/>
                <a:cs typeface="Lexend ExtraLight"/>
                <a:sym typeface="Lexend ExtraLight"/>
              </a:rPr>
              <a:t>1 How do I remove a progression from a Gap Analysis?</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353" name="Google Shape;353;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Click the edit button in the Gap Analysis, and deselect the progressions you do not want by clicking the tick next to the particular progression, and update.</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354" name="Google Shape;354;p56"/>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355" name="Google Shape;355;p56"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7"/>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8.3 What do the symbols and colours </a:t>
            </a:r>
            <a:r>
              <a:rPr lang="en" sz="2020">
                <a:solidFill>
                  <a:srgbClr val="434343"/>
                </a:solidFill>
                <a:latin typeface="Lexend ExtraLight"/>
                <a:ea typeface="Lexend ExtraLight"/>
                <a:cs typeface="Lexend ExtraLight"/>
                <a:sym typeface="Lexend ExtraLight"/>
              </a:rPr>
              <a:t>represent</a:t>
            </a:r>
            <a:r>
              <a:rPr lang="en" sz="2020">
                <a:solidFill>
                  <a:srgbClr val="434343"/>
                </a:solidFill>
                <a:latin typeface="Lexend ExtraLight"/>
                <a:ea typeface="Lexend ExtraLight"/>
                <a:cs typeface="Lexend ExtraLight"/>
                <a:sym typeface="Lexend ExtraLight"/>
              </a:rPr>
              <a:t> in the Gap Analysis?</a:t>
            </a:r>
            <a:endParaRPr sz="2520"/>
          </a:p>
        </p:txBody>
      </p:sp>
      <p:sp>
        <p:nvSpPr>
          <p:cNvPr id="361" name="Google Shape;361;p57"/>
          <p:cNvSpPr txBox="1"/>
          <p:nvPr>
            <p:ph idx="1" type="body"/>
          </p:nvPr>
        </p:nvSpPr>
        <p:spPr>
          <a:xfrm>
            <a:off x="992450" y="1152475"/>
            <a:ext cx="7839900" cy="3416400"/>
          </a:xfrm>
          <a:prstGeom prst="rect">
            <a:avLst/>
          </a:prstGeom>
        </p:spPr>
        <p:txBody>
          <a:bodyPr anchorCtr="0" anchor="t" bIns="91425" lIns="91425" spcFirstLastPara="1" rIns="91425" wrap="square" tIns="91425">
            <a:normAutofit/>
          </a:bodyPr>
          <a:lstStyle/>
          <a:p>
            <a:pPr indent="-336550" lvl="0" marL="457200" rtl="0" algn="l">
              <a:lnSpc>
                <a:spcPct val="100000"/>
              </a:lnSpc>
              <a:spcBef>
                <a:spcPts val="0"/>
              </a:spcBef>
              <a:spcAft>
                <a:spcPts val="0"/>
              </a:spcAft>
              <a:buClr>
                <a:srgbClr val="434343"/>
              </a:buClr>
              <a:buSzPts val="1700"/>
              <a:buFont typeface="Lexend ExtraLight"/>
              <a:buAutoNum type="arabicPeriod"/>
            </a:pPr>
            <a:r>
              <a:rPr lang="en" sz="1700">
                <a:solidFill>
                  <a:srgbClr val="434343"/>
                </a:solidFill>
                <a:latin typeface="Lexend ExtraLight"/>
                <a:ea typeface="Lexend ExtraLight"/>
                <a:cs typeface="Lexend ExtraLight"/>
                <a:sym typeface="Lexend ExtraLight"/>
              </a:rPr>
              <a:t>Student self </a:t>
            </a:r>
            <a:r>
              <a:rPr lang="en" sz="1700">
                <a:solidFill>
                  <a:srgbClr val="434343"/>
                </a:solidFill>
                <a:latin typeface="Lexend ExtraLight"/>
                <a:ea typeface="Lexend ExtraLight"/>
                <a:cs typeface="Lexend ExtraLight"/>
                <a:sym typeface="Lexend ExtraLight"/>
              </a:rPr>
              <a:t>assessment has been uploaded and requires checking</a:t>
            </a:r>
            <a:br>
              <a:rPr lang="en" sz="1700">
                <a:solidFill>
                  <a:srgbClr val="434343"/>
                </a:solidFill>
                <a:latin typeface="Lexend ExtraLight"/>
                <a:ea typeface="Lexend ExtraLight"/>
                <a:cs typeface="Lexend ExtraLight"/>
                <a:sym typeface="Lexend ExtraLight"/>
              </a:rPr>
            </a:br>
            <a:endParaRPr sz="1700">
              <a:solidFill>
                <a:srgbClr val="434343"/>
              </a:solidFill>
              <a:latin typeface="Lexend ExtraLight"/>
              <a:ea typeface="Lexend ExtraLight"/>
              <a:cs typeface="Lexend ExtraLight"/>
              <a:sym typeface="Lexend ExtraLight"/>
            </a:endParaRPr>
          </a:p>
          <a:p>
            <a:pPr indent="-336550" lvl="0" marL="457200" rtl="0" algn="l">
              <a:lnSpc>
                <a:spcPct val="100000"/>
              </a:lnSpc>
              <a:spcBef>
                <a:spcPts val="0"/>
              </a:spcBef>
              <a:spcAft>
                <a:spcPts val="0"/>
              </a:spcAft>
              <a:buClr>
                <a:srgbClr val="434343"/>
              </a:buClr>
              <a:buSzPts val="1700"/>
              <a:buFont typeface="Lexend ExtraLight"/>
              <a:buAutoNum type="arabicPeriod"/>
            </a:pPr>
            <a:r>
              <a:rPr lang="en" sz="1700">
                <a:solidFill>
                  <a:srgbClr val="434343"/>
                </a:solidFill>
                <a:latin typeface="Lexend ExtraLight"/>
                <a:ea typeface="Lexend ExtraLight"/>
                <a:cs typeface="Lexend ExtraLight"/>
                <a:sym typeface="Lexend ExtraLight"/>
              </a:rPr>
              <a:t>Goal has been set for this progression</a:t>
            </a:r>
            <a:br>
              <a:rPr lang="en" sz="1700">
                <a:solidFill>
                  <a:srgbClr val="434343"/>
                </a:solidFill>
                <a:latin typeface="Lexend ExtraLight"/>
                <a:ea typeface="Lexend ExtraLight"/>
                <a:cs typeface="Lexend ExtraLight"/>
                <a:sym typeface="Lexend ExtraLight"/>
              </a:rPr>
            </a:br>
            <a:endParaRPr sz="1700">
              <a:solidFill>
                <a:srgbClr val="434343"/>
              </a:solidFill>
              <a:latin typeface="Lexend ExtraLight"/>
              <a:ea typeface="Lexend ExtraLight"/>
              <a:cs typeface="Lexend ExtraLight"/>
              <a:sym typeface="Lexend ExtraLight"/>
            </a:endParaRPr>
          </a:p>
          <a:p>
            <a:pPr indent="-336550" lvl="0" marL="457200" rtl="0" algn="l">
              <a:lnSpc>
                <a:spcPct val="100000"/>
              </a:lnSpc>
              <a:spcBef>
                <a:spcPts val="0"/>
              </a:spcBef>
              <a:spcAft>
                <a:spcPts val="0"/>
              </a:spcAft>
              <a:buClr>
                <a:srgbClr val="434343"/>
              </a:buClr>
              <a:buSzPts val="1700"/>
              <a:buFont typeface="Lexend ExtraLight"/>
              <a:buAutoNum type="arabicPeriod"/>
            </a:pPr>
            <a:r>
              <a:rPr lang="en" sz="1700">
                <a:solidFill>
                  <a:srgbClr val="434343"/>
                </a:solidFill>
                <a:latin typeface="Lexend ExtraLight"/>
                <a:ea typeface="Lexend ExtraLight"/>
                <a:cs typeface="Lexend ExtraLight"/>
                <a:sym typeface="Lexend ExtraLight"/>
              </a:rPr>
              <a:t>Pieces of evidence attached to this progression (teacher and learner)</a:t>
            </a:r>
            <a:br>
              <a:rPr lang="en" sz="1700">
                <a:solidFill>
                  <a:srgbClr val="434343"/>
                </a:solidFill>
                <a:latin typeface="Lexend ExtraLight"/>
                <a:ea typeface="Lexend ExtraLight"/>
                <a:cs typeface="Lexend ExtraLight"/>
                <a:sym typeface="Lexend ExtraLight"/>
              </a:rPr>
            </a:br>
            <a:endParaRPr sz="1700">
              <a:solidFill>
                <a:srgbClr val="434343"/>
              </a:solidFill>
              <a:latin typeface="Lexend ExtraLight"/>
              <a:ea typeface="Lexend ExtraLight"/>
              <a:cs typeface="Lexend ExtraLight"/>
              <a:sym typeface="Lexend ExtraLight"/>
            </a:endParaRPr>
          </a:p>
          <a:p>
            <a:pPr indent="-336550" lvl="0" marL="457200" rtl="0" algn="l">
              <a:lnSpc>
                <a:spcPct val="100000"/>
              </a:lnSpc>
              <a:spcBef>
                <a:spcPts val="0"/>
              </a:spcBef>
              <a:spcAft>
                <a:spcPts val="0"/>
              </a:spcAft>
              <a:buClr>
                <a:srgbClr val="434343"/>
              </a:buClr>
              <a:buSzPts val="1700"/>
              <a:buFont typeface="Lexend ExtraLight"/>
              <a:buAutoNum type="arabicPeriod"/>
            </a:pPr>
            <a:r>
              <a:rPr lang="en" sz="1700">
                <a:solidFill>
                  <a:srgbClr val="434343"/>
                </a:solidFill>
                <a:latin typeface="Lexend ExtraLight"/>
                <a:ea typeface="Lexend ExtraLight"/>
                <a:cs typeface="Lexend ExtraLight"/>
                <a:sym typeface="Lexend ExtraLight"/>
              </a:rPr>
              <a:t>This progression was backfilled from a higher level</a:t>
            </a:r>
            <a:br>
              <a:rPr lang="en" sz="1700">
                <a:solidFill>
                  <a:srgbClr val="434343"/>
                </a:solidFill>
                <a:latin typeface="Lexend ExtraLight"/>
                <a:ea typeface="Lexend ExtraLight"/>
                <a:cs typeface="Lexend ExtraLight"/>
                <a:sym typeface="Lexend ExtraLight"/>
              </a:rPr>
            </a:br>
            <a:endParaRPr sz="1700">
              <a:solidFill>
                <a:srgbClr val="434343"/>
              </a:solidFill>
              <a:latin typeface="Lexend ExtraLight"/>
              <a:ea typeface="Lexend ExtraLight"/>
              <a:cs typeface="Lexend ExtraLight"/>
              <a:sym typeface="Lexend ExtraLight"/>
            </a:endParaRPr>
          </a:p>
          <a:p>
            <a:pPr indent="-336550" lvl="0" marL="457200" rtl="0" algn="l">
              <a:lnSpc>
                <a:spcPct val="100000"/>
              </a:lnSpc>
              <a:spcBef>
                <a:spcPts val="0"/>
              </a:spcBef>
              <a:spcAft>
                <a:spcPts val="0"/>
              </a:spcAft>
              <a:buClr>
                <a:srgbClr val="434343"/>
              </a:buClr>
              <a:buSzPts val="1700"/>
              <a:buFont typeface="Lexend ExtraLight"/>
              <a:buAutoNum type="arabicPeriod"/>
            </a:pPr>
            <a:r>
              <a:rPr lang="en" sz="1700">
                <a:solidFill>
                  <a:srgbClr val="434343"/>
                </a:solidFill>
                <a:latin typeface="Lexend ExtraLight"/>
                <a:ea typeface="Lexend ExtraLight"/>
                <a:cs typeface="Lexend ExtraLight"/>
                <a:sym typeface="Lexend ExtraLight"/>
              </a:rPr>
              <a:t>This progression has been marked off as achieved</a:t>
            </a:r>
            <a:endParaRPr sz="1700">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362" name="Google Shape;362;p57"/>
          <p:cNvPicPr preferRelativeResize="0"/>
          <p:nvPr/>
        </p:nvPicPr>
        <p:blipFill>
          <a:blip r:embed="rId3">
            <a:alphaModFix/>
          </a:blip>
          <a:stretch>
            <a:fillRect/>
          </a:stretch>
        </p:blipFill>
        <p:spPr>
          <a:xfrm>
            <a:off x="512475" y="2242025"/>
            <a:ext cx="352909" cy="313700"/>
          </a:xfrm>
          <a:prstGeom prst="rect">
            <a:avLst/>
          </a:prstGeom>
          <a:noFill/>
          <a:ln>
            <a:noFill/>
          </a:ln>
        </p:spPr>
      </p:pic>
      <p:pic>
        <p:nvPicPr>
          <p:cNvPr id="363" name="Google Shape;363;p57"/>
          <p:cNvPicPr preferRelativeResize="0"/>
          <p:nvPr/>
        </p:nvPicPr>
        <p:blipFill>
          <a:blip r:embed="rId4">
            <a:alphaModFix/>
          </a:blip>
          <a:stretch>
            <a:fillRect/>
          </a:stretch>
        </p:blipFill>
        <p:spPr>
          <a:xfrm>
            <a:off x="512477" y="1245900"/>
            <a:ext cx="303550" cy="313693"/>
          </a:xfrm>
          <a:prstGeom prst="rect">
            <a:avLst/>
          </a:prstGeom>
          <a:noFill/>
          <a:ln>
            <a:noFill/>
          </a:ln>
        </p:spPr>
      </p:pic>
      <p:pic>
        <p:nvPicPr>
          <p:cNvPr id="364" name="Google Shape;364;p57"/>
          <p:cNvPicPr preferRelativeResize="0"/>
          <p:nvPr/>
        </p:nvPicPr>
        <p:blipFill>
          <a:blip r:embed="rId5">
            <a:alphaModFix/>
          </a:blip>
          <a:stretch>
            <a:fillRect/>
          </a:stretch>
        </p:blipFill>
        <p:spPr>
          <a:xfrm>
            <a:off x="455950" y="1709400"/>
            <a:ext cx="416600" cy="382832"/>
          </a:xfrm>
          <a:prstGeom prst="rect">
            <a:avLst/>
          </a:prstGeom>
          <a:noFill/>
          <a:ln>
            <a:noFill/>
          </a:ln>
        </p:spPr>
      </p:pic>
      <p:pic>
        <p:nvPicPr>
          <p:cNvPr id="365" name="Google Shape;365;p57"/>
          <p:cNvPicPr preferRelativeResize="0"/>
          <p:nvPr/>
        </p:nvPicPr>
        <p:blipFill>
          <a:blip r:embed="rId6">
            <a:alphaModFix/>
          </a:blip>
          <a:stretch>
            <a:fillRect/>
          </a:stretch>
        </p:blipFill>
        <p:spPr>
          <a:xfrm>
            <a:off x="332688" y="2623850"/>
            <a:ext cx="712475" cy="634882"/>
          </a:xfrm>
          <a:prstGeom prst="rect">
            <a:avLst/>
          </a:prstGeom>
          <a:noFill/>
          <a:ln>
            <a:noFill/>
          </a:ln>
        </p:spPr>
      </p:pic>
      <p:pic>
        <p:nvPicPr>
          <p:cNvPr id="366" name="Google Shape;366;p57"/>
          <p:cNvPicPr preferRelativeResize="0"/>
          <p:nvPr/>
        </p:nvPicPr>
        <p:blipFill>
          <a:blip r:embed="rId7">
            <a:alphaModFix/>
          </a:blip>
          <a:stretch>
            <a:fillRect/>
          </a:stretch>
        </p:blipFill>
        <p:spPr>
          <a:xfrm>
            <a:off x="332687" y="3133725"/>
            <a:ext cx="712475" cy="613222"/>
          </a:xfrm>
          <a:prstGeom prst="rect">
            <a:avLst/>
          </a:prstGeom>
          <a:noFill/>
          <a:ln>
            <a:noFill/>
          </a:ln>
        </p:spPr>
      </p:pic>
      <p:pic>
        <p:nvPicPr>
          <p:cNvPr id="367" name="Google Shape;367;p57"/>
          <p:cNvPicPr preferRelativeResize="0"/>
          <p:nvPr/>
        </p:nvPicPr>
        <p:blipFill>
          <a:blip r:embed="rId8">
            <a:alphaModFix/>
          </a:blip>
          <a:stretch>
            <a:fillRect/>
          </a:stretch>
        </p:blipFill>
        <p:spPr>
          <a:xfrm>
            <a:off x="8490099" y="4476450"/>
            <a:ext cx="507900" cy="507900"/>
          </a:xfrm>
          <a:prstGeom prst="rect">
            <a:avLst/>
          </a:prstGeom>
          <a:noFill/>
          <a:ln>
            <a:noFill/>
          </a:ln>
        </p:spPr>
      </p:pic>
      <p:pic>
        <p:nvPicPr>
          <p:cNvPr id="368" name="Google Shape;368;p57" title="Symbol - White BG.png"/>
          <p:cNvPicPr preferRelativeResize="0"/>
          <p:nvPr/>
        </p:nvPicPr>
        <p:blipFill>
          <a:blip r:embed="rId9">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8"/>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74" name="Google Shape;374;p58"/>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900">
                <a:solidFill>
                  <a:srgbClr val="1F5071"/>
                </a:solidFill>
                <a:latin typeface="Lexend"/>
                <a:ea typeface="Lexend"/>
                <a:cs typeface="Lexend"/>
                <a:sym typeface="Lexend"/>
              </a:rPr>
              <a:t>9. </a:t>
            </a:r>
            <a:r>
              <a:rPr b="1" lang="en" sz="2900">
                <a:solidFill>
                  <a:srgbClr val="1F5071"/>
                </a:solidFill>
                <a:latin typeface="Lexend"/>
                <a:ea typeface="Lexend"/>
                <a:cs typeface="Lexend"/>
                <a:sym typeface="Lexend"/>
              </a:rPr>
              <a:t>Technical Questions: Achievement Report</a:t>
            </a:r>
            <a:endParaRPr b="1" sz="29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375" name="Google Shape;375;p58"/>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434343"/>
                </a:solidFill>
                <a:latin typeface="Lexend ExtraLight"/>
                <a:ea typeface="Lexend ExtraLight"/>
                <a:cs typeface="Lexend ExtraLight"/>
                <a:sym typeface="Lexend ExtraLight"/>
              </a:rPr>
              <a:t>9.1 </a:t>
            </a:r>
            <a:r>
              <a:rPr lang="en" sz="1800">
                <a:solidFill>
                  <a:srgbClr val="434343"/>
                </a:solidFill>
                <a:latin typeface="Lexend ExtraLight"/>
                <a:ea typeface="Lexend ExtraLight"/>
                <a:cs typeface="Lexend ExtraLight"/>
                <a:sym typeface="Lexend ExtraLight"/>
              </a:rPr>
              <a:t>How do I backfill from the Achievement report?</a:t>
            </a:r>
            <a:br>
              <a:rPr lang="en" sz="1800">
                <a:solidFill>
                  <a:srgbClr val="434343"/>
                </a:solidFill>
                <a:latin typeface="Lexend ExtraLight"/>
                <a:ea typeface="Lexend ExtraLight"/>
                <a:cs typeface="Lexend ExtraLight"/>
                <a:sym typeface="Lexend ExtraLight"/>
              </a:rPr>
            </a:br>
            <a:br>
              <a:rPr lang="en" sz="1800">
                <a:solidFill>
                  <a:srgbClr val="434343"/>
                </a:solidFill>
                <a:latin typeface="Lexend ExtraLight"/>
                <a:ea typeface="Lexend ExtraLight"/>
                <a:cs typeface="Lexend ExtraLight"/>
                <a:sym typeface="Lexend ExtraLight"/>
              </a:rPr>
            </a:b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376" name="Google Shape;376;p58"/>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377" name="Google Shape;377;p58"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9"/>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9.1 How do I backfill from the Achievement report? </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383" name="Google Shape;383;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To backfill from the Achievement report:</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Access the class or group</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View reports - Achievement report</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View Progress</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Select which curriculum area to backfill </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Select the level to backfill to (for one or multiple learners)</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Click the 3 dots, and Backfill</a:t>
            </a:r>
            <a:endParaRPr>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t/>
            </a:r>
            <a:endParaRPr>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rPr i="1" lang="en" sz="1500">
                <a:solidFill>
                  <a:srgbClr val="434343"/>
                </a:solidFill>
                <a:latin typeface="Lexend ExtraLight"/>
                <a:ea typeface="Lexend ExtraLight"/>
                <a:cs typeface="Lexend ExtraLight"/>
                <a:sym typeface="Lexend ExtraLight"/>
              </a:rPr>
              <a:t>Tip: Backfill to a level you are comfortable with saying a learner can do. For example if they are a level 4 in maths, then a safe backfill </a:t>
            </a:r>
            <a:r>
              <a:rPr i="1" lang="en" sz="1500">
                <a:solidFill>
                  <a:srgbClr val="434343"/>
                </a:solidFill>
                <a:latin typeface="Lexend ExtraLight"/>
                <a:ea typeface="Lexend ExtraLight"/>
                <a:cs typeface="Lexend ExtraLight"/>
                <a:sym typeface="Lexend ExtraLight"/>
              </a:rPr>
              <a:t>would</a:t>
            </a:r>
            <a:r>
              <a:rPr i="1" lang="en" sz="1500">
                <a:solidFill>
                  <a:srgbClr val="434343"/>
                </a:solidFill>
                <a:latin typeface="Lexend ExtraLight"/>
                <a:ea typeface="Lexend ExtraLight"/>
                <a:cs typeface="Lexend ExtraLight"/>
                <a:sym typeface="Lexend ExtraLight"/>
              </a:rPr>
              <a:t> be from level 3.</a:t>
            </a:r>
            <a:endParaRPr i="1" sz="1500">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384" name="Google Shape;384;p59"/>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385" name="Google Shape;385;p59"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0"/>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91" name="Google Shape;391;p60"/>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900">
                <a:solidFill>
                  <a:srgbClr val="1F5071"/>
                </a:solidFill>
                <a:latin typeface="Lexend"/>
                <a:ea typeface="Lexend"/>
                <a:cs typeface="Lexend"/>
                <a:sym typeface="Lexend"/>
              </a:rPr>
              <a:t>10. </a:t>
            </a:r>
            <a:r>
              <a:rPr b="1" lang="en" sz="2900">
                <a:solidFill>
                  <a:srgbClr val="1F5071"/>
                </a:solidFill>
                <a:latin typeface="Lexend"/>
                <a:ea typeface="Lexend"/>
                <a:cs typeface="Lexend"/>
                <a:sym typeface="Lexend"/>
              </a:rPr>
              <a:t>Technical Questions: Backfill</a:t>
            </a:r>
            <a:endParaRPr b="1" sz="29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392" name="Google Shape;392;p60"/>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434343"/>
                </a:solidFill>
                <a:latin typeface="Lexend ExtraLight"/>
                <a:ea typeface="Lexend ExtraLight"/>
                <a:cs typeface="Lexend ExtraLight"/>
                <a:sym typeface="Lexend ExtraLight"/>
              </a:rPr>
              <a:t>10.1 </a:t>
            </a:r>
            <a:r>
              <a:rPr lang="en" sz="1800">
                <a:solidFill>
                  <a:srgbClr val="434343"/>
                </a:solidFill>
                <a:latin typeface="Lexend ExtraLight"/>
                <a:ea typeface="Lexend ExtraLight"/>
                <a:cs typeface="Lexend ExtraLight"/>
                <a:sym typeface="Lexend ExtraLight"/>
              </a:rPr>
              <a:t>How do I delete a backfill?</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0"/>
              </a:spcAft>
              <a:buNone/>
            </a:pPr>
            <a:r>
              <a:rPr lang="en" sz="1800">
                <a:solidFill>
                  <a:srgbClr val="434343"/>
                </a:solidFill>
                <a:latin typeface="Lexend ExtraLight"/>
                <a:ea typeface="Lexend ExtraLight"/>
                <a:cs typeface="Lexend ExtraLight"/>
                <a:sym typeface="Lexend ExtraLight"/>
              </a:rPr>
              <a:t>10.2 How do I delete part of a backfill?</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0"/>
              </a:spcAft>
              <a:buNone/>
            </a:pPr>
            <a:br>
              <a:rPr lang="en" sz="1800">
                <a:solidFill>
                  <a:srgbClr val="434343"/>
                </a:solidFill>
                <a:latin typeface="Lexend ExtraLight"/>
                <a:ea typeface="Lexend ExtraLight"/>
                <a:cs typeface="Lexend ExtraLight"/>
                <a:sym typeface="Lexend ExtraLight"/>
              </a:rPr>
            </a:br>
            <a:br>
              <a:rPr lang="en" sz="1800">
                <a:solidFill>
                  <a:srgbClr val="434343"/>
                </a:solidFill>
                <a:latin typeface="Lexend ExtraLight"/>
                <a:ea typeface="Lexend ExtraLight"/>
                <a:cs typeface="Lexend ExtraLight"/>
                <a:sym typeface="Lexend ExtraLight"/>
              </a:rPr>
            </a:b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393" name="Google Shape;393;p60"/>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394" name="Google Shape;394;p60"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1"/>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10.1 How do I delete a backfill?</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400" name="Google Shape;400;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This can be done from the learning log. The learning log can be accessed from many parts of the app. For this example you will go from the Achievement report:</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From the Achievement Report select View Learning Log</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Because a Backfill post contains lots of information, the post will be long and may take a little longer to load.</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A quick way of finding the trash can on a Backfill post is to Command + F search for your name. </a:t>
            </a:r>
            <a:r>
              <a:rPr lang="en">
                <a:solidFill>
                  <a:srgbClr val="434343"/>
                </a:solidFill>
                <a:latin typeface="Lexend ExtraLight"/>
                <a:ea typeface="Lexend ExtraLight"/>
                <a:cs typeface="Lexend ExtraLight"/>
                <a:sym typeface="Lexend ExtraLight"/>
              </a:rPr>
              <a:t>This will bring you to the bottom of the post</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Click the trash can</a:t>
            </a:r>
            <a:endParaRPr>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This will remove the entire backfill action.</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401" name="Google Shape;401;p61"/>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402" name="Google Shape;402;p61"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2"/>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10.1 How do I delete part of a backfill?</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408" name="Google Shape;408;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This can be done from the learning log. The learning log can be accessed from many parts of the app. For this example you will go from the Achievement report:</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From the Achievement Report select View Learning Log</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Because a Backfill post contains lots of information, the post will be long and may take a little longer to load.</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Scroll the post until you find the progression you do not want to backfill</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Click the 3 dots and remove progression</a:t>
            </a:r>
            <a:endParaRPr>
              <a:solidFill>
                <a:srgbClr val="434343"/>
              </a:solidFill>
              <a:latin typeface="Lexend ExtraLight"/>
              <a:ea typeface="Lexend ExtraLight"/>
              <a:cs typeface="Lexend ExtraLight"/>
              <a:sym typeface="Lexend ExtraLight"/>
            </a:endParaRPr>
          </a:p>
          <a:p>
            <a:pPr indent="-342900" lvl="0" marL="457200" rtl="0" algn="l">
              <a:lnSpc>
                <a:spcPct val="100000"/>
              </a:lnSpc>
              <a:spcBef>
                <a:spcPts val="0"/>
              </a:spcBef>
              <a:spcAft>
                <a:spcPts val="0"/>
              </a:spcAft>
              <a:buClr>
                <a:srgbClr val="434343"/>
              </a:buClr>
              <a:buSzPts val="1800"/>
              <a:buFont typeface="Lexend"/>
              <a:buAutoNum type="arabicPeriod"/>
            </a:pPr>
            <a:r>
              <a:rPr b="1" lang="en">
                <a:solidFill>
                  <a:srgbClr val="434343"/>
                </a:solidFill>
                <a:latin typeface="Lexend"/>
                <a:ea typeface="Lexend"/>
                <a:cs typeface="Lexend"/>
                <a:sym typeface="Lexend"/>
              </a:rPr>
              <a:t>Or </a:t>
            </a:r>
            <a:r>
              <a:rPr lang="en">
                <a:solidFill>
                  <a:srgbClr val="434343"/>
                </a:solidFill>
                <a:latin typeface="Lexend ExtraLight"/>
                <a:ea typeface="Lexend ExtraLight"/>
                <a:cs typeface="Lexend ExtraLight"/>
                <a:sym typeface="Lexend ExtraLight"/>
              </a:rPr>
              <a:t>You can add a teacher judgement to show partly achieved</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409" name="Google Shape;409;p62"/>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410" name="Google Shape;410;p62"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3"/>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16" name="Google Shape;416;p63"/>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900">
                <a:solidFill>
                  <a:srgbClr val="1F5071"/>
                </a:solidFill>
                <a:latin typeface="Lexend"/>
                <a:ea typeface="Lexend"/>
                <a:cs typeface="Lexend"/>
                <a:sym typeface="Lexend"/>
              </a:rPr>
              <a:t>11. </a:t>
            </a:r>
            <a:r>
              <a:rPr b="1" lang="en" sz="2900">
                <a:solidFill>
                  <a:srgbClr val="1F5071"/>
                </a:solidFill>
                <a:latin typeface="Lexend"/>
                <a:ea typeface="Lexend"/>
                <a:cs typeface="Lexend"/>
                <a:sym typeface="Lexend"/>
              </a:rPr>
              <a:t>Technical Questions: Learner Portal</a:t>
            </a:r>
            <a:endParaRPr b="1" sz="29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417" name="Google Shape;417;p63"/>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434343"/>
                </a:solidFill>
                <a:latin typeface="Lexend ExtraLight"/>
                <a:ea typeface="Lexend ExtraLight"/>
                <a:cs typeface="Lexend ExtraLight"/>
                <a:sym typeface="Lexend ExtraLight"/>
              </a:rPr>
              <a:t>11.1 </a:t>
            </a:r>
            <a:r>
              <a:rPr lang="en" sz="1800">
                <a:solidFill>
                  <a:srgbClr val="434343"/>
                </a:solidFill>
                <a:latin typeface="Lexend ExtraLight"/>
                <a:ea typeface="Lexend ExtraLight"/>
                <a:cs typeface="Lexend ExtraLight"/>
                <a:sym typeface="Lexend ExtraLight"/>
              </a:rPr>
              <a:t>How do I access the learner portal? </a:t>
            </a:r>
            <a:br>
              <a:rPr lang="en" sz="1800">
                <a:solidFill>
                  <a:srgbClr val="434343"/>
                </a:solidFill>
                <a:latin typeface="Lexend ExtraLight"/>
                <a:ea typeface="Lexend ExtraLight"/>
                <a:cs typeface="Lexend ExtraLight"/>
                <a:sym typeface="Lexend ExtraLight"/>
              </a:rPr>
            </a:br>
            <a:br>
              <a:rPr lang="en" sz="1800">
                <a:solidFill>
                  <a:srgbClr val="434343"/>
                </a:solidFill>
                <a:latin typeface="Lexend ExtraLight"/>
                <a:ea typeface="Lexend ExtraLight"/>
                <a:cs typeface="Lexend ExtraLight"/>
                <a:sym typeface="Lexend ExtraLight"/>
              </a:rPr>
            </a:b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418" name="Google Shape;418;p63"/>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419" name="Google Shape;419;p63"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4"/>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11.1 How do I </a:t>
            </a:r>
            <a:r>
              <a:rPr lang="en" sz="2020">
                <a:solidFill>
                  <a:srgbClr val="434343"/>
                </a:solidFill>
                <a:latin typeface="Lexend ExtraLight"/>
                <a:ea typeface="Lexend ExtraLight"/>
                <a:cs typeface="Lexend ExtraLight"/>
                <a:sym typeface="Lexend ExtraLight"/>
              </a:rPr>
              <a:t>access</a:t>
            </a:r>
            <a:r>
              <a:rPr lang="en" sz="2020">
                <a:solidFill>
                  <a:srgbClr val="434343"/>
                </a:solidFill>
                <a:latin typeface="Lexend ExtraLight"/>
                <a:ea typeface="Lexend ExtraLight"/>
                <a:cs typeface="Lexend ExtraLight"/>
                <a:sym typeface="Lexend ExtraLight"/>
              </a:rPr>
              <a:t> the learner portal?</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425" name="Google Shape;425;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Navigate to a group where the learner exists, click on the 3 dots and select Learner Dashboard.</a:t>
            </a:r>
            <a:endParaRPr>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From here you can see an individual learners calendar, learning log and progressions. You can mark an individual learner’s progress and upload </a:t>
            </a:r>
            <a:r>
              <a:rPr lang="en">
                <a:solidFill>
                  <a:srgbClr val="434343"/>
                </a:solidFill>
                <a:latin typeface="Lexend ExtraLight"/>
                <a:ea typeface="Lexend ExtraLight"/>
                <a:cs typeface="Lexend ExtraLight"/>
                <a:sym typeface="Lexend ExtraLight"/>
              </a:rPr>
              <a:t>evidence</a:t>
            </a:r>
            <a:r>
              <a:rPr lang="en">
                <a:solidFill>
                  <a:srgbClr val="434343"/>
                </a:solidFill>
                <a:latin typeface="Lexend ExtraLight"/>
                <a:ea typeface="Lexend ExtraLight"/>
                <a:cs typeface="Lexend ExtraLight"/>
                <a:sym typeface="Lexend ExtraLight"/>
              </a:rPr>
              <a:t> from their progressions by diving in. You can mark an individual learner’s evidence from their learning log. You can also mark an individual learner’s progress from their calendar event, and see what they have self assessed themselves as. </a:t>
            </a:r>
            <a:endParaRPr>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As the teacher you will also see their overall progress tile in their progressions. Learners do not see this in their portals. </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426" name="Google Shape;426;p64"/>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427" name="Google Shape;427;p64"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5"/>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33" name="Google Shape;433;p65"/>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900">
                <a:solidFill>
                  <a:srgbClr val="1F5071"/>
                </a:solidFill>
                <a:latin typeface="Lexend"/>
                <a:ea typeface="Lexend"/>
                <a:cs typeface="Lexend"/>
                <a:sym typeface="Lexend"/>
              </a:rPr>
              <a:t>12. </a:t>
            </a:r>
            <a:r>
              <a:rPr b="1" lang="en" sz="2900">
                <a:solidFill>
                  <a:srgbClr val="1F5071"/>
                </a:solidFill>
                <a:latin typeface="Lexend"/>
                <a:ea typeface="Lexend"/>
                <a:cs typeface="Lexend"/>
                <a:sym typeface="Lexend"/>
              </a:rPr>
              <a:t>Technical Questions: Parent Portal</a:t>
            </a:r>
            <a:endParaRPr b="1" sz="29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434" name="Google Shape;434;p65"/>
          <p:cNvSpPr txBox="1"/>
          <p:nvPr/>
        </p:nvSpPr>
        <p:spPr>
          <a:xfrm>
            <a:off x="300600" y="1259400"/>
            <a:ext cx="8542800" cy="342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434343"/>
                </a:solidFill>
                <a:latin typeface="Lexend ExtraLight"/>
                <a:ea typeface="Lexend ExtraLight"/>
                <a:cs typeface="Lexend ExtraLight"/>
                <a:sym typeface="Lexend ExtraLight"/>
              </a:rPr>
              <a:t>12.1 </a:t>
            </a:r>
            <a:r>
              <a:rPr lang="en" sz="1800">
                <a:solidFill>
                  <a:srgbClr val="434343"/>
                </a:solidFill>
                <a:latin typeface="Lexend ExtraLight"/>
                <a:ea typeface="Lexend ExtraLight"/>
                <a:cs typeface="Lexend ExtraLight"/>
                <a:sym typeface="Lexend ExtraLight"/>
              </a:rPr>
              <a:t>How do I access the parent portal?</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0"/>
              </a:spcAft>
              <a:buNone/>
            </a:pPr>
            <a:br>
              <a:rPr lang="en" sz="1800">
                <a:solidFill>
                  <a:srgbClr val="434343"/>
                </a:solidFill>
                <a:latin typeface="Lexend ExtraLight"/>
                <a:ea typeface="Lexend ExtraLight"/>
                <a:cs typeface="Lexend ExtraLight"/>
                <a:sym typeface="Lexend ExtraLight"/>
              </a:rPr>
            </a:br>
            <a:br>
              <a:rPr lang="en" sz="1800">
                <a:solidFill>
                  <a:srgbClr val="434343"/>
                </a:solidFill>
                <a:latin typeface="Lexend ExtraLight"/>
                <a:ea typeface="Lexend ExtraLight"/>
                <a:cs typeface="Lexend ExtraLight"/>
                <a:sym typeface="Lexend ExtraLight"/>
              </a:rPr>
            </a:b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435" name="Google Shape;435;p65"/>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436" name="Google Shape;436;p65"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0"/>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434343"/>
                </a:solidFill>
                <a:latin typeface="Lexend ExtraLight"/>
                <a:ea typeface="Lexend ExtraLight"/>
                <a:cs typeface="Lexend ExtraLight"/>
                <a:sym typeface="Lexend ExtraLight"/>
              </a:rPr>
              <a:t>1.1 My SchoolTalk is not loading and I can’t access my account, how do I get in?</a:t>
            </a:r>
            <a:endParaRPr sz="1820">
              <a:solidFill>
                <a:srgbClr val="434343"/>
              </a:solidFill>
              <a:latin typeface="Lexend ExtraLight"/>
              <a:ea typeface="Lexend ExtraLight"/>
              <a:cs typeface="Lexend ExtraLight"/>
              <a:sym typeface="Lexend ExtraLight"/>
            </a:endParaRPr>
          </a:p>
          <a:p>
            <a:pPr indent="0" lvl="0" marL="0" rtl="0" algn="l">
              <a:spcBef>
                <a:spcPts val="1600"/>
              </a:spcBef>
              <a:spcAft>
                <a:spcPts val="0"/>
              </a:spcAft>
              <a:buSzPts val="990"/>
              <a:buNone/>
            </a:pPr>
            <a:r>
              <a:t/>
            </a:r>
            <a:endParaRPr sz="2520"/>
          </a:p>
        </p:txBody>
      </p:sp>
      <p:sp>
        <p:nvSpPr>
          <p:cNvPr id="152" name="Google Shape;15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latin typeface="Lexend ExtraLight"/>
                <a:ea typeface="Lexend ExtraLight"/>
                <a:cs typeface="Lexend ExtraLight"/>
                <a:sym typeface="Lexend ExtraLight"/>
              </a:rPr>
              <a:t>Try refreshing the screen, and if that does not fix it then clear cookies on the browser. To find out how to do this, google ‘How to clear cookies on…’ and follow the instructions.</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rPr lang="en" sz="1400">
                <a:solidFill>
                  <a:schemeClr val="dk1"/>
                </a:solidFill>
                <a:latin typeface="Lexend ExtraLight"/>
                <a:ea typeface="Lexend ExtraLight"/>
                <a:cs typeface="Lexend ExtraLight"/>
                <a:sym typeface="Lexend ExtraLight"/>
              </a:rPr>
              <a:t>You can also try restarting your computer, making sure you do not have lots of tabs open and running things in the background, or try using a different internet browser.</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153" name="Google Shape;153;p30"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6"/>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12</a:t>
            </a:r>
            <a:r>
              <a:rPr lang="en" sz="2020">
                <a:solidFill>
                  <a:srgbClr val="434343"/>
                </a:solidFill>
                <a:latin typeface="Lexend ExtraLight"/>
                <a:ea typeface="Lexend ExtraLight"/>
                <a:cs typeface="Lexend ExtraLight"/>
                <a:sym typeface="Lexend ExtraLight"/>
              </a:rPr>
              <a:t>.1 How do I access the parent portal?</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442" name="Google Shape;442;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Navigate to a group where the learner exists, click on the 3 dots and select Parent Dashboard.</a:t>
            </a:r>
            <a:endParaRPr>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From here you can see an individual learners calendar, learning log and progressions. As the teacher you will also see their overall progress tile in their progressions. Parents do not see this in their portals. </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443" name="Google Shape;443;p66"/>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444" name="Google Shape;444;p66"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7"/>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50" name="Google Shape;450;p67"/>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900">
                <a:solidFill>
                  <a:srgbClr val="1F5071"/>
                </a:solidFill>
                <a:latin typeface="Lexend"/>
                <a:ea typeface="Lexend"/>
                <a:cs typeface="Lexend"/>
                <a:sym typeface="Lexend"/>
              </a:rPr>
              <a:t>13. </a:t>
            </a:r>
            <a:r>
              <a:rPr b="1" lang="en" sz="2900">
                <a:solidFill>
                  <a:srgbClr val="1F5071"/>
                </a:solidFill>
                <a:latin typeface="Lexend"/>
                <a:ea typeface="Lexend"/>
                <a:cs typeface="Lexend"/>
                <a:sym typeface="Lexend"/>
              </a:rPr>
              <a:t>Technical Questions: Editor Portal</a:t>
            </a:r>
            <a:endParaRPr b="1" sz="29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451" name="Google Shape;451;p67"/>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434343"/>
                </a:solidFill>
                <a:latin typeface="Lexend ExtraLight"/>
                <a:ea typeface="Lexend ExtraLight"/>
                <a:cs typeface="Lexend ExtraLight"/>
                <a:sym typeface="Lexend ExtraLight"/>
              </a:rPr>
              <a:t>13.1 How do I edit progressions?</a:t>
            </a:r>
            <a:br>
              <a:rPr lang="en" sz="1800">
                <a:solidFill>
                  <a:srgbClr val="434343"/>
                </a:solidFill>
                <a:latin typeface="Lexend ExtraLight"/>
                <a:ea typeface="Lexend ExtraLight"/>
                <a:cs typeface="Lexend ExtraLight"/>
                <a:sym typeface="Lexend ExtraLight"/>
              </a:rPr>
            </a:br>
            <a:br>
              <a:rPr lang="en" sz="1800">
                <a:solidFill>
                  <a:srgbClr val="434343"/>
                </a:solidFill>
                <a:latin typeface="Lexend ExtraLight"/>
                <a:ea typeface="Lexend ExtraLight"/>
                <a:cs typeface="Lexend ExtraLight"/>
                <a:sym typeface="Lexend ExtraLight"/>
              </a:rPr>
            </a:b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452" name="Google Shape;452;p67"/>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453" name="Google Shape;453;p67"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8"/>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020">
                <a:solidFill>
                  <a:srgbClr val="434343"/>
                </a:solidFill>
                <a:latin typeface="Lexend ExtraLight"/>
                <a:ea typeface="Lexend ExtraLight"/>
                <a:cs typeface="Lexend ExtraLight"/>
                <a:sym typeface="Lexend ExtraLight"/>
              </a:rPr>
              <a:t>13.1 How do I edit progressions?</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459" name="Google Shape;459;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a:solidFill>
                  <a:srgbClr val="434343"/>
                </a:solidFill>
                <a:latin typeface="Lexend ExtraLight"/>
                <a:ea typeface="Lexend ExtraLight"/>
                <a:cs typeface="Lexend ExtraLight"/>
                <a:sym typeface="Lexend ExtraLight"/>
              </a:rPr>
              <a:t>This function is only </a:t>
            </a:r>
            <a:r>
              <a:rPr lang="en">
                <a:solidFill>
                  <a:srgbClr val="434343"/>
                </a:solidFill>
                <a:latin typeface="Lexend ExtraLight"/>
                <a:ea typeface="Lexend ExtraLight"/>
                <a:cs typeface="Lexend ExtraLight"/>
                <a:sym typeface="Lexend ExtraLight"/>
              </a:rPr>
              <a:t>available</a:t>
            </a:r>
            <a:r>
              <a:rPr lang="en">
                <a:solidFill>
                  <a:srgbClr val="434343"/>
                </a:solidFill>
                <a:latin typeface="Lexend ExtraLight"/>
                <a:ea typeface="Lexend ExtraLight"/>
                <a:cs typeface="Lexend ExtraLight"/>
                <a:sym typeface="Lexend ExtraLight"/>
              </a:rPr>
              <a:t> to the SchoolTalk admin. Admin can edit, move, delete progressions as well as add and remove resources.</a:t>
            </a:r>
            <a:endParaRPr>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Clr>
                <a:schemeClr val="dk1"/>
              </a:buClr>
              <a:buSzPts val="1100"/>
              <a:buFont typeface="Arial"/>
              <a:buNone/>
            </a:pPr>
            <a:r>
              <a:rPr lang="en">
                <a:solidFill>
                  <a:srgbClr val="434343"/>
                </a:solidFill>
                <a:latin typeface="Lexend ExtraLight"/>
                <a:ea typeface="Lexend ExtraLight"/>
                <a:cs typeface="Lexend ExtraLight"/>
                <a:sym typeface="Lexend ExtraLight"/>
              </a:rPr>
              <a:t>Please see your SchoolTalk admin if you have any questions.</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460" name="Google Shape;460;p68"/>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461" name="Google Shape;461;p68"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9"/>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67" name="Google Shape;467;p69"/>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solidFill>
                  <a:srgbClr val="1F5071"/>
                </a:solidFill>
                <a:latin typeface="Lexend"/>
                <a:ea typeface="Lexend"/>
                <a:cs typeface="Lexend"/>
                <a:sym typeface="Lexend"/>
              </a:rPr>
              <a:t>14. Administrative</a:t>
            </a:r>
            <a:r>
              <a:rPr b="1" lang="en" sz="3000">
                <a:solidFill>
                  <a:srgbClr val="1F5071"/>
                </a:solidFill>
                <a:latin typeface="Lexend"/>
                <a:ea typeface="Lexend"/>
                <a:cs typeface="Lexend"/>
                <a:sym typeface="Lexend"/>
              </a:rPr>
              <a:t> Questions</a:t>
            </a:r>
            <a:endParaRPr b="1" sz="30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468" name="Google Shape;468;p69"/>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14.1 How do I upload student photos to learner profiles?</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0"/>
              </a:spcBef>
              <a:spcAft>
                <a:spcPts val="1600"/>
              </a:spcAft>
              <a:buNone/>
            </a:pPr>
            <a:r>
              <a:t/>
            </a:r>
            <a:endParaRPr sz="1800">
              <a:solidFill>
                <a:srgbClr val="595959"/>
              </a:solidFill>
              <a:latin typeface="Raleway"/>
              <a:ea typeface="Raleway"/>
              <a:cs typeface="Raleway"/>
              <a:sym typeface="Raleway"/>
            </a:endParaRPr>
          </a:p>
        </p:txBody>
      </p:sp>
      <p:pic>
        <p:nvPicPr>
          <p:cNvPr id="469" name="Google Shape;469;p69"/>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470" name="Google Shape;470;p69"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0"/>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14.1 How do I upload student photos to learner profiles?</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476" name="Google Shape;476;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marR="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You just need a unique identifying number for each student, like an ID number.  </a:t>
            </a:r>
            <a:endParaRPr>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a:solidFill>
                  <a:srgbClr val="434343"/>
                </a:solidFill>
                <a:latin typeface="Lexend ExtraLight"/>
                <a:ea typeface="Lexend ExtraLight"/>
                <a:cs typeface="Lexend ExtraLight"/>
                <a:sym typeface="Lexend ExtraLight"/>
              </a:rPr>
              <a:t>When the school sends the files to Photolife (school photographer) it includes this number for each student, then when they give back the portrait photos, they are named by the serial number. School admin can then upload </a:t>
            </a:r>
            <a:r>
              <a:rPr lang="en">
                <a:solidFill>
                  <a:srgbClr val="434343"/>
                </a:solidFill>
                <a:latin typeface="Lexend ExtraLight"/>
                <a:ea typeface="Lexend ExtraLight"/>
                <a:cs typeface="Lexend ExtraLight"/>
                <a:sym typeface="Lexend ExtraLight"/>
              </a:rPr>
              <a:t>the student images one by one from the Admin portal. To do this:</a:t>
            </a:r>
            <a:endParaRPr>
              <a:solidFill>
                <a:srgbClr val="434343"/>
              </a:solidFill>
              <a:latin typeface="Lexend ExtraLight"/>
              <a:ea typeface="Lexend ExtraLight"/>
              <a:cs typeface="Lexend ExtraLight"/>
              <a:sym typeface="Lexend ExtraLight"/>
            </a:endParaRPr>
          </a:p>
          <a:p>
            <a:pPr indent="-342900" lvl="0" marL="457200" marR="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User management</a:t>
            </a:r>
            <a:endParaRPr>
              <a:solidFill>
                <a:srgbClr val="434343"/>
              </a:solidFill>
              <a:latin typeface="Lexend ExtraLight"/>
              <a:ea typeface="Lexend ExtraLight"/>
              <a:cs typeface="Lexend ExtraLight"/>
              <a:sym typeface="Lexend ExtraLight"/>
            </a:endParaRPr>
          </a:p>
          <a:p>
            <a:pPr indent="-342900" lvl="0" marL="457200" marR="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Search user (by name or ID number)</a:t>
            </a:r>
            <a:endParaRPr>
              <a:solidFill>
                <a:srgbClr val="434343"/>
              </a:solidFill>
              <a:latin typeface="Lexend ExtraLight"/>
              <a:ea typeface="Lexend ExtraLight"/>
              <a:cs typeface="Lexend ExtraLight"/>
              <a:sym typeface="Lexend ExtraLight"/>
            </a:endParaRPr>
          </a:p>
          <a:p>
            <a:pPr indent="-342900" lvl="0" marL="457200" marR="0" rtl="0" algn="l">
              <a:lnSpc>
                <a:spcPct val="100000"/>
              </a:lnSpc>
              <a:spcBef>
                <a:spcPts val="0"/>
              </a:spcBef>
              <a:spcAft>
                <a:spcPts val="0"/>
              </a:spcAft>
              <a:buClr>
                <a:srgbClr val="434343"/>
              </a:buClr>
              <a:buSzPts val="1800"/>
              <a:buFont typeface="Lexend ExtraLight"/>
              <a:buAutoNum type="arabicPeriod"/>
            </a:pPr>
            <a:r>
              <a:rPr lang="en">
                <a:solidFill>
                  <a:srgbClr val="434343"/>
                </a:solidFill>
                <a:latin typeface="Lexend ExtraLight"/>
                <a:ea typeface="Lexend ExtraLight"/>
                <a:cs typeface="Lexend ExtraLight"/>
                <a:sym typeface="Lexend ExtraLight"/>
              </a:rPr>
              <a:t>Click Load image and select that child’s image</a:t>
            </a:r>
            <a:endParaRPr>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t/>
            </a:r>
            <a:endParaRPr>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t/>
            </a:r>
            <a:endParaRPr i="1">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t/>
            </a:r>
            <a:endParaRPr>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477" name="Google Shape;477;p70"/>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478" name="Google Shape;478;p70"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1"/>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84" name="Google Shape;484;p71"/>
          <p:cNvSpPr txBox="1"/>
          <p:nvPr/>
        </p:nvSpPr>
        <p:spPr>
          <a:xfrm>
            <a:off x="164900" y="186450"/>
            <a:ext cx="88740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1F5071"/>
                </a:solidFill>
                <a:latin typeface="Lexend"/>
                <a:ea typeface="Lexend"/>
                <a:cs typeface="Lexend"/>
                <a:sym typeface="Lexend"/>
              </a:rPr>
              <a:t>15. </a:t>
            </a:r>
            <a:r>
              <a:rPr b="1" lang="en" sz="2400">
                <a:solidFill>
                  <a:srgbClr val="1F5071"/>
                </a:solidFill>
                <a:latin typeface="Lexend"/>
                <a:ea typeface="Lexend"/>
                <a:cs typeface="Lexend"/>
                <a:sym typeface="Lexend"/>
              </a:rPr>
              <a:t>Collaborative Teaching using SchoolTalk Questions</a:t>
            </a:r>
            <a:endParaRPr b="1" sz="24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485" name="Google Shape;485;p71"/>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15.1 </a:t>
            </a:r>
            <a:r>
              <a:rPr lang="en" sz="1800">
                <a:solidFill>
                  <a:srgbClr val="434343"/>
                </a:solidFill>
                <a:latin typeface="Lexend ExtraLight"/>
                <a:ea typeface="Lexend ExtraLight"/>
                <a:cs typeface="Lexend ExtraLight"/>
                <a:sym typeface="Lexend ExtraLight"/>
              </a:rPr>
              <a:t>What is a quick way of tagging groups of teachers to an event?</a:t>
            </a:r>
            <a:endParaRPr sz="18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15.2 Can I lock an event that is shared with multiple teachers so that it is not editable by all?</a:t>
            </a:r>
            <a:endParaRPr sz="18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0"/>
              </a:spcBef>
              <a:spcAft>
                <a:spcPts val="1600"/>
              </a:spcAft>
              <a:buNone/>
            </a:pPr>
            <a:r>
              <a:t/>
            </a:r>
            <a:endParaRPr sz="1800">
              <a:solidFill>
                <a:srgbClr val="595959"/>
              </a:solidFill>
              <a:latin typeface="Raleway"/>
              <a:ea typeface="Raleway"/>
              <a:cs typeface="Raleway"/>
              <a:sym typeface="Raleway"/>
            </a:endParaRPr>
          </a:p>
        </p:txBody>
      </p:sp>
      <p:pic>
        <p:nvPicPr>
          <p:cNvPr id="486" name="Google Shape;486;p71"/>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487" name="Google Shape;487;p71"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2"/>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15.1 What is a quick way of tagging groups of </a:t>
            </a:r>
            <a:r>
              <a:rPr lang="en" sz="2020">
                <a:solidFill>
                  <a:srgbClr val="434343"/>
                </a:solidFill>
                <a:latin typeface="Lexend ExtraLight"/>
                <a:ea typeface="Lexend ExtraLight"/>
                <a:cs typeface="Lexend ExtraLight"/>
                <a:sym typeface="Lexend ExtraLight"/>
              </a:rPr>
              <a:t>teachers</a:t>
            </a:r>
            <a:r>
              <a:rPr lang="en" sz="2020">
                <a:solidFill>
                  <a:srgbClr val="434343"/>
                </a:solidFill>
                <a:latin typeface="Lexend ExtraLight"/>
                <a:ea typeface="Lexend ExtraLight"/>
                <a:cs typeface="Lexend ExtraLight"/>
                <a:sym typeface="Lexend ExtraLight"/>
              </a:rPr>
              <a:t> to an event?</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493" name="Google Shape;493;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400">
                <a:solidFill>
                  <a:schemeClr val="dk1"/>
                </a:solidFill>
                <a:latin typeface="Lexend ExtraLight"/>
                <a:ea typeface="Lexend ExtraLight"/>
                <a:cs typeface="Lexend ExtraLight"/>
                <a:sym typeface="Lexend ExtraLight"/>
              </a:rPr>
              <a:t>This is not currently a function. However a solution to this is to add teachers as students on the csv. The admin would just add the teachers onto the csv and put them in their own group eg. Teachers</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Clr>
                <a:schemeClr val="dk1"/>
              </a:buClr>
              <a:buSzPts val="1100"/>
              <a:buFont typeface="Arial"/>
              <a:buNone/>
            </a:pPr>
            <a:r>
              <a:rPr lang="en" sz="1400">
                <a:solidFill>
                  <a:schemeClr val="dk1"/>
                </a:solidFill>
                <a:latin typeface="Lexend ExtraLight"/>
                <a:ea typeface="Lexend ExtraLight"/>
                <a:cs typeface="Lexend ExtraLight"/>
                <a:sym typeface="Lexend ExtraLight"/>
              </a:rPr>
              <a:t>Then when a team leader for example creates a school wide event (eg. Athletics day) they will add the teachers as students rather than as teachers. The event will show up in all teachers calendars, however they will not have any editing rights.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Clr>
                <a:schemeClr val="dk1"/>
              </a:buClr>
              <a:buSzPts val="1100"/>
              <a:buFont typeface="Arial"/>
              <a:buNone/>
            </a:pPr>
            <a:r>
              <a:rPr lang="en" sz="1400">
                <a:solidFill>
                  <a:schemeClr val="dk1"/>
                </a:solidFill>
                <a:latin typeface="Lexend ExtraLight"/>
                <a:ea typeface="Lexend ExtraLight"/>
                <a:cs typeface="Lexend ExtraLight"/>
                <a:sym typeface="Lexend ExtraLight"/>
              </a:rPr>
              <a:t>If your students and teacher emails do not share the same domain name, then the above solution will not work. </a:t>
            </a:r>
            <a:r>
              <a:rPr b="1" lang="en" sz="1400">
                <a:solidFill>
                  <a:schemeClr val="dk1"/>
                </a:solidFill>
                <a:latin typeface="Lexend"/>
                <a:ea typeface="Lexend"/>
                <a:cs typeface="Lexend"/>
                <a:sym typeface="Lexend"/>
              </a:rPr>
              <a:t>Instead </a:t>
            </a:r>
            <a:r>
              <a:rPr lang="en" sz="1400">
                <a:solidFill>
                  <a:schemeClr val="dk1"/>
                </a:solidFill>
                <a:latin typeface="Lexend ExtraLight"/>
                <a:ea typeface="Lexend ExtraLight"/>
                <a:cs typeface="Lexend ExtraLight"/>
                <a:sym typeface="Lexend ExtraLight"/>
              </a:rPr>
              <a:t>a shortcut around this is to have a list of all teachers in the school/team saved as a post it or note somewhere on your desktop with the following format: Emily, Jason, Wendy, Kylie</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Clr>
                <a:schemeClr val="dk1"/>
              </a:buClr>
              <a:buSzPts val="1100"/>
              <a:buFont typeface="Arial"/>
              <a:buNone/>
            </a:pPr>
            <a:r>
              <a:rPr lang="en" sz="1400">
                <a:solidFill>
                  <a:schemeClr val="dk1"/>
                </a:solidFill>
                <a:latin typeface="Lexend ExtraLight"/>
                <a:ea typeface="Lexend ExtraLight"/>
                <a:cs typeface="Lexend ExtraLight"/>
                <a:sym typeface="Lexend ExtraLight"/>
              </a:rPr>
              <a:t>You do not need to include last names (unless there are two Emily’s then you will need to). Copy the list and paste it into the Select teachers field. It will pull up all teachers. Click the tick and it will pull them all over in one click.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494" name="Google Shape;494;p72"/>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495" name="Google Shape;495;p72"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3"/>
          <p:cNvSpPr txBox="1"/>
          <p:nvPr>
            <p:ph type="title"/>
          </p:nvPr>
        </p:nvSpPr>
        <p:spPr>
          <a:xfrm>
            <a:off x="311700" y="445025"/>
            <a:ext cx="8520600" cy="7530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15.2 Can I lock an event that is shared with multiple teachers so that it is not editable by all?</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501" name="Google Shape;501;p73"/>
          <p:cNvSpPr txBox="1"/>
          <p:nvPr>
            <p:ph idx="1" type="body"/>
          </p:nvPr>
        </p:nvSpPr>
        <p:spPr>
          <a:xfrm>
            <a:off x="311700" y="11980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latin typeface="Lexend ExtraLight"/>
                <a:ea typeface="Lexend ExtraLight"/>
                <a:cs typeface="Lexend ExtraLight"/>
                <a:sym typeface="Lexend ExtraLight"/>
              </a:rPr>
              <a:t>This is not currently a function. However a solution to this is to add teachers as students on the csv. </a:t>
            </a:r>
            <a:r>
              <a:rPr lang="en" sz="1400">
                <a:solidFill>
                  <a:schemeClr val="dk1"/>
                </a:solidFill>
                <a:latin typeface="Lexend ExtraLight"/>
                <a:ea typeface="Lexend ExtraLight"/>
                <a:cs typeface="Lexend ExtraLight"/>
                <a:sym typeface="Lexend ExtraLight"/>
              </a:rPr>
              <a:t>The admin would just add the teachers onto the csv and put them in their own group eg. Teachers</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rPr lang="en" sz="1400">
                <a:solidFill>
                  <a:schemeClr val="dk1"/>
                </a:solidFill>
                <a:latin typeface="Lexend ExtraLight"/>
                <a:ea typeface="Lexend ExtraLight"/>
                <a:cs typeface="Lexend ExtraLight"/>
                <a:sym typeface="Lexend ExtraLight"/>
              </a:rPr>
              <a:t>Then when a team leader for example creates a school wide event (eg. Athletics day) they will add the teachers as students rather than as teachers. The event will show up in all teachers calendars, however they will not have any editing rights.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Clr>
                <a:schemeClr val="dk1"/>
              </a:buClr>
              <a:buSzPts val="1100"/>
              <a:buFont typeface="Arial"/>
              <a:buNone/>
            </a:pPr>
            <a:r>
              <a:rPr lang="en" sz="1400">
                <a:solidFill>
                  <a:schemeClr val="dk1"/>
                </a:solidFill>
                <a:latin typeface="Lexend ExtraLight"/>
                <a:ea typeface="Lexend ExtraLight"/>
                <a:cs typeface="Lexend ExtraLight"/>
                <a:sym typeface="Lexend ExtraLight"/>
              </a:rPr>
              <a:t>If your students and teacher emails do not share the same domain name, then the above solution will not work. Rather, educate teachers into making sure they do not delete any school wide events.</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502" name="Google Shape;502;p73"/>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503" name="Google Shape;503;p73"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4"/>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09" name="Google Shape;509;p74"/>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300">
                <a:solidFill>
                  <a:srgbClr val="1F5071"/>
                </a:solidFill>
                <a:latin typeface="Lexend"/>
                <a:ea typeface="Lexend"/>
                <a:cs typeface="Lexend"/>
                <a:sym typeface="Lexend"/>
              </a:rPr>
              <a:t>16. </a:t>
            </a:r>
            <a:r>
              <a:rPr b="1" lang="en" sz="2300">
                <a:solidFill>
                  <a:srgbClr val="1F5071"/>
                </a:solidFill>
                <a:latin typeface="Lexend"/>
                <a:ea typeface="Lexend"/>
                <a:cs typeface="Lexend"/>
                <a:sym typeface="Lexend"/>
              </a:rPr>
              <a:t>Comparative and partnered </a:t>
            </a:r>
            <a:r>
              <a:rPr b="1" lang="en" sz="2300">
                <a:solidFill>
                  <a:srgbClr val="1F5071"/>
                </a:solidFill>
                <a:latin typeface="Lexend"/>
                <a:ea typeface="Lexend"/>
                <a:cs typeface="Lexend"/>
                <a:sym typeface="Lexend"/>
              </a:rPr>
              <a:t>products questions</a:t>
            </a:r>
            <a:endParaRPr b="1" sz="23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510" name="Google Shape;510;p74"/>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16</a:t>
            </a:r>
            <a:r>
              <a:rPr lang="en" sz="1800">
                <a:solidFill>
                  <a:srgbClr val="434343"/>
                </a:solidFill>
                <a:latin typeface="Lexend ExtraLight"/>
                <a:ea typeface="Lexend ExtraLight"/>
                <a:cs typeface="Lexend ExtraLight"/>
                <a:sym typeface="Lexend ExtraLight"/>
              </a:rPr>
              <a:t>.1 What is the difference between PaCT and SchoolTalk?</a:t>
            </a:r>
            <a:endParaRPr sz="18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16.2 What is Ready 4 Learning?</a:t>
            </a:r>
            <a:endParaRPr sz="18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16.3 What is Te Rito?</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0"/>
              </a:spcBef>
              <a:spcAft>
                <a:spcPts val="1600"/>
              </a:spcAft>
              <a:buNone/>
            </a:pPr>
            <a:r>
              <a:t/>
            </a:r>
            <a:endParaRPr sz="1800">
              <a:solidFill>
                <a:srgbClr val="595959"/>
              </a:solidFill>
              <a:latin typeface="Raleway"/>
              <a:ea typeface="Raleway"/>
              <a:cs typeface="Raleway"/>
              <a:sym typeface="Raleway"/>
            </a:endParaRPr>
          </a:p>
        </p:txBody>
      </p:sp>
      <p:pic>
        <p:nvPicPr>
          <p:cNvPr id="511" name="Google Shape;511;p74"/>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512" name="Google Shape;512;p74"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75"/>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16.1 What is the difference between PaCT and SchoolTalk?</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518" name="Google Shape;518;p7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171450" rtl="0" algn="l">
              <a:spcBef>
                <a:spcPts val="0"/>
              </a:spcBef>
              <a:spcAft>
                <a:spcPts val="0"/>
              </a:spcAft>
              <a:buClr>
                <a:schemeClr val="dk1"/>
              </a:buClr>
              <a:buSzPts val="1100"/>
              <a:buFont typeface="Arial"/>
              <a:buNone/>
            </a:pPr>
            <a:r>
              <a:rPr lang="en" sz="1400">
                <a:solidFill>
                  <a:schemeClr val="dk1"/>
                </a:solidFill>
                <a:latin typeface="Lexend ExtraLight"/>
                <a:ea typeface="Lexend ExtraLight"/>
                <a:cs typeface="Lexend ExtraLight"/>
                <a:sym typeface="Lexend ExtraLight"/>
              </a:rPr>
              <a:t>PaCT uses progressions, teacher directed, used to assist teachers in making OTJs, comparing learners work against exemplars. It is a tool to level learners. Similar to the e-asttle tool. It is just an assessment piece. SchoolTalk enables teachers to differentiate learners' needs by using gap analysis, therefore enabling teachers to </a:t>
            </a:r>
            <a:r>
              <a:rPr lang="en" sz="1400">
                <a:solidFill>
                  <a:schemeClr val="dk1"/>
                </a:solidFill>
                <a:latin typeface="Lexend ExtraLight"/>
                <a:ea typeface="Lexend ExtraLight"/>
                <a:cs typeface="Lexend ExtraLight"/>
                <a:sym typeface="Lexend ExtraLight"/>
              </a:rPr>
              <a:t>design</a:t>
            </a:r>
            <a:r>
              <a:rPr lang="en" sz="1400">
                <a:solidFill>
                  <a:schemeClr val="dk1"/>
                </a:solidFill>
                <a:latin typeface="Lexend ExtraLight"/>
                <a:ea typeface="Lexend ExtraLight"/>
                <a:cs typeface="Lexend ExtraLight"/>
                <a:sym typeface="Lexend ExtraLight"/>
              </a:rPr>
              <a:t> differentiated learning based on assessment </a:t>
            </a:r>
            <a:r>
              <a:rPr lang="en" sz="1400">
                <a:solidFill>
                  <a:schemeClr val="dk1"/>
                </a:solidFill>
                <a:latin typeface="Lexend ExtraLight"/>
                <a:ea typeface="Lexend ExtraLight"/>
                <a:cs typeface="Lexend ExtraLight"/>
                <a:sym typeface="Lexend ExtraLight"/>
              </a:rPr>
              <a:t>information</a:t>
            </a:r>
            <a:r>
              <a:rPr lang="en" sz="1400">
                <a:solidFill>
                  <a:schemeClr val="dk1"/>
                </a:solidFill>
                <a:latin typeface="Lexend ExtraLight"/>
                <a:ea typeface="Lexend ExtraLight"/>
                <a:cs typeface="Lexend ExtraLight"/>
                <a:sym typeface="Lexend ExtraLight"/>
              </a:rPr>
              <a:t>.</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519" name="Google Shape;519;p75"/>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520" name="Google Shape;520;p75"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1"/>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600">
                <a:solidFill>
                  <a:srgbClr val="434343"/>
                </a:solidFill>
                <a:latin typeface="Lexend ExtraLight"/>
                <a:ea typeface="Lexend ExtraLight"/>
                <a:cs typeface="Lexend ExtraLight"/>
                <a:sym typeface="Lexend ExtraLight"/>
              </a:rPr>
              <a:t>1.2 Can I retrieve anything that has been deleted?</a:t>
            </a:r>
            <a:endParaRPr sz="1820">
              <a:solidFill>
                <a:srgbClr val="434343"/>
              </a:solidFill>
              <a:latin typeface="Lexend ExtraLight"/>
              <a:ea typeface="Lexend ExtraLight"/>
              <a:cs typeface="Lexend ExtraLight"/>
              <a:sym typeface="Lexend ExtraLight"/>
            </a:endParaRPr>
          </a:p>
          <a:p>
            <a:pPr indent="0" lvl="0" marL="0" rtl="0" algn="l">
              <a:spcBef>
                <a:spcPts val="1600"/>
              </a:spcBef>
              <a:spcAft>
                <a:spcPts val="0"/>
              </a:spcAft>
              <a:buSzPts val="990"/>
              <a:buNone/>
            </a:pPr>
            <a:r>
              <a:t/>
            </a:r>
            <a:endParaRPr sz="2520"/>
          </a:p>
        </p:txBody>
      </p:sp>
      <p:sp>
        <p:nvSpPr>
          <p:cNvPr id="159" name="Google Shape;15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400">
                <a:solidFill>
                  <a:srgbClr val="434343"/>
                </a:solidFill>
                <a:latin typeface="Lexend ExtraLight"/>
                <a:ea typeface="Lexend ExtraLight"/>
                <a:cs typeface="Lexend ExtraLight"/>
                <a:sym typeface="Lexend ExtraLight"/>
              </a:rPr>
              <a:t>Unfortunately no. The app will ask if you want to delete the item first so you can’t </a:t>
            </a:r>
            <a:r>
              <a:rPr lang="en" sz="1400">
                <a:solidFill>
                  <a:srgbClr val="434343"/>
                </a:solidFill>
                <a:latin typeface="Lexend ExtraLight"/>
                <a:ea typeface="Lexend ExtraLight"/>
                <a:cs typeface="Lexend ExtraLight"/>
                <a:sym typeface="Lexend ExtraLight"/>
              </a:rPr>
              <a:t>accidentally</a:t>
            </a:r>
            <a:r>
              <a:rPr lang="en" sz="1400">
                <a:solidFill>
                  <a:srgbClr val="434343"/>
                </a:solidFill>
                <a:latin typeface="Lexend ExtraLight"/>
                <a:ea typeface="Lexend ExtraLight"/>
                <a:cs typeface="Lexend ExtraLight"/>
                <a:sym typeface="Lexend ExtraLight"/>
              </a:rPr>
              <a:t> delete </a:t>
            </a:r>
            <a:r>
              <a:rPr lang="en" sz="1400">
                <a:solidFill>
                  <a:srgbClr val="434343"/>
                </a:solidFill>
                <a:latin typeface="Lexend ExtraLight"/>
                <a:ea typeface="Lexend ExtraLight"/>
                <a:cs typeface="Lexend ExtraLight"/>
                <a:sym typeface="Lexend ExtraLight"/>
              </a:rPr>
              <a:t>something with one click.</a:t>
            </a:r>
            <a:endParaRPr sz="1400">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160" name="Google Shape;160;p31"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6"/>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16.2 What is </a:t>
            </a:r>
            <a:r>
              <a:rPr lang="en" sz="2020">
                <a:solidFill>
                  <a:srgbClr val="434343"/>
                </a:solidFill>
                <a:latin typeface="Lexend ExtraLight"/>
                <a:ea typeface="Lexend ExtraLight"/>
                <a:cs typeface="Lexend ExtraLight"/>
                <a:sym typeface="Lexend ExtraLight"/>
              </a:rPr>
              <a:t>Ready 4 Learning</a:t>
            </a:r>
            <a:r>
              <a:rPr lang="en" sz="2020">
                <a:solidFill>
                  <a:srgbClr val="434343"/>
                </a:solidFill>
                <a:latin typeface="Lexend ExtraLight"/>
                <a:ea typeface="Lexend ExtraLight"/>
                <a:cs typeface="Lexend ExtraLight"/>
                <a:sym typeface="Lexend ExtraLight"/>
              </a:rPr>
              <a:t>?</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526" name="Google Shape;526;p7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10000"/>
          </a:bodyPr>
          <a:lstStyle/>
          <a:p>
            <a:pPr indent="0" lvl="0" marL="171450" rtl="0" algn="l">
              <a:spcBef>
                <a:spcPts val="0"/>
              </a:spcBef>
              <a:spcAft>
                <a:spcPts val="0"/>
              </a:spcAft>
              <a:buClr>
                <a:schemeClr val="dk1"/>
              </a:buClr>
              <a:buSzPct val="44000"/>
              <a:buFont typeface="Arial"/>
              <a:buNone/>
            </a:pPr>
            <a:r>
              <a:rPr lang="en" sz="2500">
                <a:solidFill>
                  <a:schemeClr val="dk1"/>
                </a:solidFill>
                <a:latin typeface="Lexend ExtraLight"/>
                <a:ea typeface="Lexend ExtraLight"/>
                <a:cs typeface="Lexend ExtraLight"/>
                <a:sym typeface="Lexend ExtraLight"/>
              </a:rPr>
              <a:t>Ready for Learning  has partnered with SchoolTalk. In SchoolTalk it exists as a series of progressions and resources that teachers can plan, track and assess against.</a:t>
            </a:r>
            <a:endParaRPr sz="2500">
              <a:solidFill>
                <a:schemeClr val="dk1"/>
              </a:solidFill>
              <a:latin typeface="Lexend ExtraLight"/>
              <a:ea typeface="Lexend ExtraLight"/>
              <a:cs typeface="Lexend ExtraLight"/>
              <a:sym typeface="Lexend ExtraLight"/>
            </a:endParaRPr>
          </a:p>
          <a:p>
            <a:pPr indent="0" lvl="0" marL="171450" rtl="0" algn="l">
              <a:spcBef>
                <a:spcPts val="0"/>
              </a:spcBef>
              <a:spcAft>
                <a:spcPts val="0"/>
              </a:spcAft>
              <a:buClr>
                <a:schemeClr val="dk1"/>
              </a:buClr>
              <a:buSzPct val="44000"/>
              <a:buFont typeface="Arial"/>
              <a:buNone/>
            </a:pPr>
            <a:r>
              <a:t/>
            </a:r>
            <a:endParaRPr sz="2500">
              <a:solidFill>
                <a:schemeClr val="dk1"/>
              </a:solidFill>
              <a:latin typeface="Lexend ExtraLight"/>
              <a:ea typeface="Lexend ExtraLight"/>
              <a:cs typeface="Lexend ExtraLight"/>
              <a:sym typeface="Lexend ExtraLight"/>
            </a:endParaRPr>
          </a:p>
          <a:p>
            <a:pPr indent="0" lvl="0" marL="171450" rtl="0" algn="l">
              <a:spcBef>
                <a:spcPts val="0"/>
              </a:spcBef>
              <a:spcAft>
                <a:spcPts val="0"/>
              </a:spcAft>
              <a:buClr>
                <a:schemeClr val="dk1"/>
              </a:buClr>
              <a:buSzPct val="44000"/>
              <a:buFont typeface="Arial"/>
              <a:buNone/>
            </a:pPr>
            <a:r>
              <a:t/>
            </a:r>
            <a:endParaRPr sz="2500">
              <a:solidFill>
                <a:schemeClr val="dk1"/>
              </a:solidFill>
              <a:latin typeface="Lexend ExtraLight"/>
              <a:ea typeface="Lexend ExtraLight"/>
              <a:cs typeface="Lexend ExtraLight"/>
              <a:sym typeface="Lexend ExtraLight"/>
            </a:endParaRPr>
          </a:p>
          <a:p>
            <a:pPr indent="0" lvl="0" marL="171450" marR="0" rtl="0" algn="l">
              <a:lnSpc>
                <a:spcPct val="115000"/>
              </a:lnSpc>
              <a:spcBef>
                <a:spcPts val="0"/>
              </a:spcBef>
              <a:spcAft>
                <a:spcPts val="0"/>
              </a:spcAft>
              <a:buClr>
                <a:schemeClr val="dk1"/>
              </a:buClr>
              <a:buSzPct val="44000"/>
              <a:buFont typeface="Arial"/>
              <a:buNone/>
            </a:pPr>
            <a:r>
              <a:rPr lang="en" sz="2500">
                <a:solidFill>
                  <a:schemeClr val="dk1"/>
                </a:solidFill>
                <a:latin typeface="Lexend ExtraLight"/>
                <a:ea typeface="Lexend ExtraLight"/>
                <a:cs typeface="Lexend ExtraLight"/>
                <a:sym typeface="Lexend ExtraLight"/>
              </a:rPr>
              <a:t>Ready 4 Learning framework supports and underpins the “foundation skills” needed for a learner to be curriculum ready. Higher level cognitive tasks such as reading and writing depend upon the successful execution of fundamental skills. If these skills are not automatic, the brain will concentrate on executing those skills rather than on the higher level thinking tasks.</a:t>
            </a:r>
            <a:endParaRPr sz="2500">
              <a:solidFill>
                <a:schemeClr val="dk1"/>
              </a:solidFill>
              <a:latin typeface="Lexend ExtraLight"/>
              <a:ea typeface="Lexend ExtraLight"/>
              <a:cs typeface="Lexend ExtraLight"/>
              <a:sym typeface="Lexend ExtraLight"/>
            </a:endParaRPr>
          </a:p>
          <a:p>
            <a:pPr indent="0" lvl="0" marL="171450" marR="0" rtl="0" algn="l">
              <a:lnSpc>
                <a:spcPct val="115000"/>
              </a:lnSpc>
              <a:spcBef>
                <a:spcPts val="0"/>
              </a:spcBef>
              <a:spcAft>
                <a:spcPts val="0"/>
              </a:spcAft>
              <a:buClr>
                <a:schemeClr val="dk1"/>
              </a:buClr>
              <a:buSzPct val="44000"/>
              <a:buFont typeface="Arial"/>
              <a:buNone/>
            </a:pPr>
            <a:r>
              <a:rPr lang="en" sz="2500">
                <a:solidFill>
                  <a:schemeClr val="dk1"/>
                </a:solidFill>
                <a:latin typeface="Lexend ExtraLight"/>
                <a:ea typeface="Lexend ExtraLight"/>
                <a:cs typeface="Lexend ExtraLight"/>
                <a:sym typeface="Lexend ExtraLight"/>
              </a:rPr>
              <a:t>Elements in the Ready for Learning Framework consist of key competencies: speaking, concepts of print, hearing, seeing , moving (fine/gross motor skills).</a:t>
            </a:r>
            <a:endParaRPr sz="2500">
              <a:solidFill>
                <a:schemeClr val="dk1"/>
              </a:solidFill>
              <a:latin typeface="Lexend ExtraLight"/>
              <a:ea typeface="Lexend ExtraLight"/>
              <a:cs typeface="Lexend ExtraLight"/>
              <a:sym typeface="Lexend ExtraLight"/>
            </a:endParaRPr>
          </a:p>
          <a:p>
            <a:pPr indent="0" lvl="0" marL="171450" marR="0" rtl="0" algn="l">
              <a:lnSpc>
                <a:spcPct val="115000"/>
              </a:lnSpc>
              <a:spcBef>
                <a:spcPts val="0"/>
              </a:spcBef>
              <a:spcAft>
                <a:spcPts val="0"/>
              </a:spcAft>
              <a:buClr>
                <a:schemeClr val="dk1"/>
              </a:buClr>
              <a:buSzPct val="44000"/>
              <a:buFont typeface="Arial"/>
              <a:buNone/>
            </a:pPr>
            <a:r>
              <a:rPr lang="en" sz="2500">
                <a:solidFill>
                  <a:schemeClr val="dk1"/>
                </a:solidFill>
                <a:latin typeface="Lexend ExtraLight"/>
                <a:ea typeface="Lexend ExtraLight"/>
                <a:cs typeface="Lexend ExtraLight"/>
                <a:sym typeface="Lexend ExtraLight"/>
              </a:rPr>
              <a:t>In the Ready for Learning Framework teachers gain an insight into what skills the child needs to have in order for them to successfully read/write and carry out abstract thinking needed for maths. Underpinning the framework are our all-important Key Competencies which can be tracked alongside their ready for learning skills.</a:t>
            </a:r>
            <a:endParaRPr sz="2500">
              <a:solidFill>
                <a:schemeClr val="dk1"/>
              </a:solidFill>
              <a:latin typeface="Lexend ExtraLight"/>
              <a:ea typeface="Lexend ExtraLight"/>
              <a:cs typeface="Lexend ExtraLight"/>
              <a:sym typeface="Lexend ExtraLight"/>
            </a:endParaRPr>
          </a:p>
          <a:p>
            <a:pPr indent="0" lvl="0" marL="171450" marR="0" rtl="0" algn="l">
              <a:lnSpc>
                <a:spcPct val="115000"/>
              </a:lnSpc>
              <a:spcBef>
                <a:spcPts val="0"/>
              </a:spcBef>
              <a:spcAft>
                <a:spcPts val="0"/>
              </a:spcAft>
              <a:buClr>
                <a:schemeClr val="dk1"/>
              </a:buClr>
              <a:buSzPct val="44000"/>
              <a:buFont typeface="Arial"/>
              <a:buNone/>
            </a:pPr>
            <a:r>
              <a:rPr lang="en" sz="2500">
                <a:solidFill>
                  <a:schemeClr val="dk1"/>
                </a:solidFill>
                <a:latin typeface="Lexend ExtraLight"/>
                <a:ea typeface="Lexend ExtraLight"/>
                <a:cs typeface="Lexend ExtraLight"/>
                <a:sym typeface="Lexend ExtraLight"/>
              </a:rPr>
              <a:t>The Ready 4 Learning framework is being successfully applied in both learning through play and more traditional classroom environments.</a:t>
            </a:r>
            <a:endParaRPr sz="2500">
              <a:solidFill>
                <a:srgbClr val="212529"/>
              </a:solidFill>
              <a:highlight>
                <a:srgbClr val="FFFFFF"/>
              </a:highlight>
              <a:latin typeface="Montserrat"/>
              <a:ea typeface="Montserrat"/>
              <a:cs typeface="Montserrat"/>
              <a:sym typeface="Montserrat"/>
            </a:endParaRPr>
          </a:p>
          <a:p>
            <a:pPr indent="0" lvl="0" marL="171450" rtl="0" algn="l">
              <a:spcBef>
                <a:spcPts val="0"/>
              </a:spcBef>
              <a:spcAft>
                <a:spcPts val="0"/>
              </a:spcAft>
              <a:buClr>
                <a:schemeClr val="dk1"/>
              </a:buClr>
              <a:buSzPct val="78571"/>
              <a:buFont typeface="Arial"/>
              <a:buNone/>
            </a:pPr>
            <a:r>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527" name="Google Shape;527;p76"/>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528" name="Google Shape;528;p76"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7"/>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16.3 What is Te Rito?</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534" name="Google Shape;534;p7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171450" rtl="0" algn="l">
              <a:spcBef>
                <a:spcPts val="0"/>
              </a:spcBef>
              <a:spcAft>
                <a:spcPts val="0"/>
              </a:spcAft>
              <a:buClr>
                <a:schemeClr val="dk1"/>
              </a:buClr>
              <a:buSzPts val="1100"/>
              <a:buFont typeface="Arial"/>
              <a:buNone/>
            </a:pPr>
            <a:r>
              <a:rPr lang="en" sz="1400">
                <a:solidFill>
                  <a:schemeClr val="dk1"/>
                </a:solidFill>
                <a:latin typeface="Lexend ExtraLight"/>
                <a:ea typeface="Lexend ExtraLight"/>
                <a:cs typeface="Lexend ExtraLight"/>
                <a:sym typeface="Lexend ExtraLight"/>
              </a:rPr>
              <a:t>Te Rito is a ministry project designed to enable all schools in New Zealand to create and add to a learners Record of Learning. Think of it as a platform (like a phone) that has different apps that sit on it eg. SchoolTalk, Hero, Edge. The ministry wants to enable a free record of learning choice that enables learners data to travel with them easily between schools. There is work that needs to be done in this space with data and privacy. Te Rito would be like the data protector that even the ministry would have to apply for permission to access the data. Te Rito has halted currently (2022) as there has been some issue with whānau asking who then owns the data.</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535" name="Google Shape;535;p77"/>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536" name="Google Shape;536;p77"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8"/>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42" name="Google Shape;542;p78"/>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solidFill>
                  <a:srgbClr val="1F5071"/>
                </a:solidFill>
                <a:latin typeface="Lexend"/>
                <a:ea typeface="Lexend"/>
                <a:cs typeface="Lexend"/>
                <a:sym typeface="Lexend"/>
              </a:rPr>
              <a:t>17. </a:t>
            </a:r>
            <a:r>
              <a:rPr b="1" lang="en" sz="2500">
                <a:solidFill>
                  <a:srgbClr val="1F5071"/>
                </a:solidFill>
                <a:latin typeface="Lexend"/>
                <a:ea typeface="Lexend"/>
                <a:cs typeface="Lexend"/>
                <a:sym typeface="Lexend"/>
              </a:rPr>
              <a:t>General Questions</a:t>
            </a:r>
            <a:endParaRPr b="1" sz="25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543" name="Google Shape;543;p78"/>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17.1 How is SchoolTalk not just a ‘tick box’ system?</a:t>
            </a:r>
            <a:endParaRPr sz="18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17.2 What aspect of equity is Te Kete Hono trying to solve?</a:t>
            </a:r>
            <a:endParaRPr sz="18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17.3 Is SchoolTalk a tool for junior teachers?</a:t>
            </a:r>
            <a:endParaRPr sz="18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17.4 Does using SchoolTalk mean more screen time for learners?</a:t>
            </a:r>
            <a:endParaRPr sz="18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17.5 Is there a way to see all of my planning on one screen like in a weekly overview document?</a:t>
            </a:r>
            <a:endParaRPr sz="18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17.6 How do relievers access my planning?</a:t>
            </a:r>
            <a:endParaRPr sz="1800">
              <a:solidFill>
                <a:srgbClr val="434343"/>
              </a:solidFill>
              <a:latin typeface="Lexend ExtraLight"/>
              <a:ea typeface="Lexend ExtraLight"/>
              <a:cs typeface="Lexend ExtraLight"/>
              <a:sym typeface="Lexend ExtraLight"/>
            </a:endParaRPr>
          </a:p>
          <a:p>
            <a:pPr indent="0" lvl="0" marL="0" marR="0" rtl="0" algn="l">
              <a:lnSpc>
                <a:spcPct val="100000"/>
              </a:lnSpc>
              <a:spcBef>
                <a:spcPts val="0"/>
              </a:spcBef>
              <a:spcAft>
                <a:spcPts val="0"/>
              </a:spcAft>
              <a:buNone/>
            </a:pPr>
            <a:r>
              <a:rPr lang="en" sz="1800">
                <a:solidFill>
                  <a:srgbClr val="434343"/>
                </a:solidFill>
                <a:latin typeface="Lexend ExtraLight"/>
                <a:ea typeface="Lexend ExtraLight"/>
                <a:cs typeface="Lexend ExtraLight"/>
                <a:sym typeface="Lexend ExtraLight"/>
              </a:rPr>
              <a:t>17.7 Where is our data stored?</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0"/>
              </a:spcBef>
              <a:spcAft>
                <a:spcPts val="1600"/>
              </a:spcAft>
              <a:buNone/>
            </a:pPr>
            <a:r>
              <a:t/>
            </a:r>
            <a:endParaRPr sz="1800">
              <a:solidFill>
                <a:srgbClr val="595959"/>
              </a:solidFill>
              <a:latin typeface="Raleway"/>
              <a:ea typeface="Raleway"/>
              <a:cs typeface="Raleway"/>
              <a:sym typeface="Raleway"/>
            </a:endParaRPr>
          </a:p>
        </p:txBody>
      </p:sp>
      <p:pic>
        <p:nvPicPr>
          <p:cNvPr id="544" name="Google Shape;544;p78"/>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545" name="Google Shape;545;p78"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9"/>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17.1 How is SchoolTalk not just a ‘tick box’ system?</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551" name="Google Shape;551;p7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400">
                <a:solidFill>
                  <a:schemeClr val="dk1"/>
                </a:solidFill>
                <a:latin typeface="Lexend ExtraLight"/>
                <a:ea typeface="Lexend ExtraLight"/>
                <a:cs typeface="Lexend ExtraLight"/>
                <a:sym typeface="Lexend ExtraLight"/>
              </a:rPr>
              <a:t>SchoolTalk is a vehicle and you’re the driver. If you use SchoolTalk in the way it was designed by being data informed to group and design learning, to then reflect on learning design then it isn’t a tick box system. A tick box system relies on the teacher to tick the box. SchoolTalk is underpinned by evidence uploaded by learners and teachers. If SchoolTalk is embedded you know that any box that is ticked, is supported by evidence. The data is owned by the learners, and it is a record of learning. You are working in partnership with the learner and their family. When you are working in a partnership with them, then it is not just a tick box system.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552" name="Google Shape;552;p79"/>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553" name="Google Shape;553;p79"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80"/>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17.2 What aspect of equity is Te Kete Hono trying to solve?</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559" name="Google Shape;559;p8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114300" rtl="0" algn="l">
              <a:spcBef>
                <a:spcPts val="0"/>
              </a:spcBef>
              <a:spcAft>
                <a:spcPts val="0"/>
              </a:spcAft>
              <a:buNone/>
            </a:pPr>
            <a:r>
              <a:rPr lang="en" sz="1400">
                <a:solidFill>
                  <a:schemeClr val="dk1"/>
                </a:solidFill>
                <a:latin typeface="Lexend ExtraLight"/>
                <a:ea typeface="Lexend ExtraLight"/>
                <a:cs typeface="Lexend ExtraLight"/>
                <a:sym typeface="Lexend ExtraLight"/>
              </a:rPr>
              <a:t>Digital access to learning, to enable every child to have access to their learning, from anywhere, anytime and to enable parents to be part of that learning journey.</a:t>
            </a:r>
            <a:endParaRPr sz="1400">
              <a:solidFill>
                <a:schemeClr val="dk1"/>
              </a:solidFill>
              <a:latin typeface="Lexend ExtraLight"/>
              <a:ea typeface="Lexend ExtraLight"/>
              <a:cs typeface="Lexend ExtraLight"/>
              <a:sym typeface="Lexend ExtraLight"/>
            </a:endParaRPr>
          </a:p>
          <a:p>
            <a:pPr indent="0" lvl="0" marL="171450" rtl="0" algn="l">
              <a:spcBef>
                <a:spcPts val="0"/>
              </a:spcBef>
              <a:spcAft>
                <a:spcPts val="0"/>
              </a:spcAft>
              <a:buNone/>
            </a:pPr>
            <a:r>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560" name="Google Shape;560;p80"/>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561" name="Google Shape;561;p80"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81"/>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17.3 Is SchoolTalk a tool for junior teachers?</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567" name="Google Shape;567;p8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latin typeface="Lexend ExtraLight"/>
                <a:ea typeface="Lexend ExtraLight"/>
                <a:cs typeface="Lexend ExtraLight"/>
                <a:sym typeface="Lexend ExtraLight"/>
              </a:rPr>
              <a:t>Yes. The way the tool is used varies from year level to year level depending on input of the learners. SchoolTalk is a record of learning that follows the child as they transition through the school. The junior team starts sowing the seeds of the 4 value drivers of SchoolTalk in their own communities. E.g Parents first engagement with their child’s progress and how to support at home, learner’s first experience of what it means to be agentic in their learning, teacher’s putting data into the system to provide a base picture of each child.</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rPr lang="en" sz="1400">
                <a:solidFill>
                  <a:schemeClr val="dk1"/>
                </a:solidFill>
                <a:latin typeface="Lexend ExtraLight"/>
                <a:ea typeface="Lexend ExtraLight"/>
                <a:cs typeface="Lexend ExtraLight"/>
                <a:sym typeface="Lexend ExtraLight"/>
              </a:rPr>
              <a:t>Junior teachers are the drivers of the tool at this level and will use the platform to gather formative assessment data to inform their planning. The Design for Learning page is a great opportunity to be a space to engage and send support to parents.</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568" name="Google Shape;568;p81"/>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569" name="Google Shape;569;p81"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82"/>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17.4 Does using SchoolTalk mean more screen time for learners?</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575" name="Google Shape;575;p8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latin typeface="Lexend ExtraLight"/>
                <a:ea typeface="Lexend ExtraLight"/>
                <a:cs typeface="Lexend ExtraLight"/>
                <a:sym typeface="Lexend ExtraLight"/>
              </a:rPr>
              <a:t>Not </a:t>
            </a:r>
            <a:r>
              <a:rPr lang="en" sz="1400">
                <a:solidFill>
                  <a:schemeClr val="dk1"/>
                </a:solidFill>
                <a:latin typeface="Lexend ExtraLight"/>
                <a:ea typeface="Lexend ExtraLight"/>
                <a:cs typeface="Lexend ExtraLight"/>
                <a:sym typeface="Lexend ExtraLight"/>
              </a:rPr>
              <a:t>necessarily</a:t>
            </a:r>
            <a:r>
              <a:rPr lang="en" sz="1400">
                <a:solidFill>
                  <a:schemeClr val="dk1"/>
                </a:solidFill>
                <a:latin typeface="Lexend ExtraLight"/>
                <a:ea typeface="Lexend ExtraLight"/>
                <a:cs typeface="Lexend ExtraLight"/>
                <a:sym typeface="Lexend ExtraLight"/>
              </a:rPr>
              <a:t>. Effective teachers choose the learning tool that is fit for purpose. SchoolTalk is a record of learning that documents a child’s learning journey. Even though SchoolTalk is a digital tool, it is not THE only way that teachers will deliver learning. It’s one piece of a larger pie/puzzle.</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576" name="Google Shape;576;p82"/>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577" name="Google Shape;577;p82"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83"/>
          <p:cNvSpPr txBox="1"/>
          <p:nvPr>
            <p:ph type="title"/>
          </p:nvPr>
        </p:nvSpPr>
        <p:spPr>
          <a:xfrm>
            <a:off x="311700" y="445025"/>
            <a:ext cx="8520600" cy="707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17.5 </a:t>
            </a:r>
            <a:r>
              <a:rPr lang="en" sz="1800">
                <a:solidFill>
                  <a:srgbClr val="434343"/>
                </a:solidFill>
                <a:latin typeface="Lexend ExtraLight"/>
                <a:ea typeface="Lexend ExtraLight"/>
                <a:cs typeface="Lexend ExtraLight"/>
                <a:sym typeface="Lexend ExtraLight"/>
              </a:rPr>
              <a:t>Is there a way to see all of my planning on one screen like in a weekly overview document?</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583" name="Google Shape;583;p8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400">
                <a:solidFill>
                  <a:schemeClr val="dk1"/>
                </a:solidFill>
                <a:latin typeface="Lexend ExtraLight"/>
                <a:ea typeface="Lexend ExtraLight"/>
                <a:cs typeface="Lexend ExtraLight"/>
                <a:sym typeface="Lexend ExtraLight"/>
              </a:rPr>
              <a:t>Not in the traditional way planning documents might work. </a:t>
            </a:r>
            <a:r>
              <a:rPr lang="en" sz="1400">
                <a:solidFill>
                  <a:schemeClr val="dk1"/>
                </a:solidFill>
                <a:latin typeface="Lexend ExtraLight"/>
                <a:ea typeface="Lexend ExtraLight"/>
                <a:cs typeface="Lexend ExtraLight"/>
                <a:sym typeface="Lexend ExtraLight"/>
              </a:rPr>
              <a:t>SchoolTalk is a different way of planning, the fundamentals are the same, however you are setting it up slightly differently. SchoolTalk does not offer the ability to be able to see the detailed planning for a whole week on one page however it does offer the ability for teachers to engage more efficiently in the Teaching Learning and Assessment cycle (TLA).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rPr lang="en" sz="1400">
                <a:solidFill>
                  <a:schemeClr val="dk1"/>
                </a:solidFill>
                <a:latin typeface="Lexend ExtraLight"/>
                <a:ea typeface="Lexend ExtraLight"/>
                <a:cs typeface="Lexend ExtraLight"/>
                <a:sym typeface="Lexend ExtraLight"/>
              </a:rPr>
              <a:t>By design, SchoolTalk requires you to create events in which the who, what, how, why is included in the Design for Learning page. Teachers can then mark and track progress through this same DFL. This data and evidence that is gathered is then able to be used to inform planning, in the form of the Gap Analysis. Traditional planning does not enable teachers to engage in the TLA so quickly and easily. What would you rather spend more time on? Spending a couple more clicks separating your weekly planning into calendar events, or tracking and marking progress across multiple platforms and spreadsheets?</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584" name="Google Shape;584;p83"/>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585" name="Google Shape;585;p83"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84"/>
          <p:cNvSpPr txBox="1"/>
          <p:nvPr>
            <p:ph type="title"/>
          </p:nvPr>
        </p:nvSpPr>
        <p:spPr>
          <a:xfrm>
            <a:off x="311700" y="445025"/>
            <a:ext cx="8520600" cy="707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17.6 How do relievers access my planning?</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591" name="Google Shape;591;p8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latin typeface="Lexend ExtraLight"/>
                <a:ea typeface="Lexend ExtraLight"/>
                <a:cs typeface="Lexend ExtraLight"/>
                <a:sym typeface="Lexend ExtraLight"/>
              </a:rPr>
              <a:t>Relievers can access SchoolTalk through a teacher account that is set up specifically for relievers. Your school administrator will need to create an email address for these teachers eg. reliever@schoolname.school. This email address can be used to create a user on SchoolTalk as a teacher.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rPr lang="en" sz="1400">
                <a:solidFill>
                  <a:schemeClr val="dk1"/>
                </a:solidFill>
                <a:latin typeface="Lexend ExtraLight"/>
                <a:ea typeface="Lexend ExtraLight"/>
                <a:cs typeface="Lexend ExtraLight"/>
                <a:sym typeface="Lexend ExtraLight"/>
              </a:rPr>
              <a:t>This account will need to ‘pin’ all teachers and all classes, so that when a teacher logs in and uses it they can access all teacher calendars.</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rPr lang="en" sz="1400">
                <a:solidFill>
                  <a:schemeClr val="dk1"/>
                </a:solidFill>
                <a:latin typeface="Lexend ExtraLight"/>
                <a:ea typeface="Lexend ExtraLight"/>
                <a:cs typeface="Lexend ExtraLight"/>
                <a:sym typeface="Lexend ExtraLight"/>
              </a:rPr>
              <a:t>This document will support relievers in accessing planning on SchoolTalk:</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rPr lang="en" sz="1400" u="sng">
                <a:solidFill>
                  <a:schemeClr val="hlink"/>
                </a:solidFill>
                <a:latin typeface="Lexend ExtraLight"/>
                <a:ea typeface="Lexend ExtraLight"/>
                <a:cs typeface="Lexend ExtraLight"/>
                <a:sym typeface="Lexend ExtraLight"/>
                <a:hlinkClick r:id="rId3"/>
              </a:rPr>
              <a:t>Reliever</a:t>
            </a:r>
            <a:r>
              <a:rPr lang="en" sz="1400" u="sng">
                <a:solidFill>
                  <a:schemeClr val="hlink"/>
                </a:solidFill>
                <a:latin typeface="Lexend ExtraLight"/>
                <a:ea typeface="Lexend ExtraLight"/>
                <a:cs typeface="Lexend ExtraLight"/>
                <a:sym typeface="Lexend ExtraLight"/>
                <a:hlinkClick r:id="rId4"/>
              </a:rPr>
              <a:t> induction to Schooltalk</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0"/>
              </a:spcAft>
              <a:buNone/>
            </a:pPr>
            <a:r>
              <a:t/>
            </a:r>
            <a:endParaRPr sz="1400">
              <a:solidFill>
                <a:schemeClr val="dk1"/>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592" name="Google Shape;592;p84"/>
          <p:cNvPicPr preferRelativeResize="0"/>
          <p:nvPr/>
        </p:nvPicPr>
        <p:blipFill>
          <a:blip r:embed="rId5">
            <a:alphaModFix/>
          </a:blip>
          <a:stretch>
            <a:fillRect/>
          </a:stretch>
        </p:blipFill>
        <p:spPr>
          <a:xfrm>
            <a:off x="8490099" y="4476450"/>
            <a:ext cx="507900" cy="507900"/>
          </a:xfrm>
          <a:prstGeom prst="rect">
            <a:avLst/>
          </a:prstGeom>
          <a:noFill/>
          <a:ln>
            <a:noFill/>
          </a:ln>
        </p:spPr>
      </p:pic>
      <p:pic>
        <p:nvPicPr>
          <p:cNvPr id="593" name="Google Shape;593;p84" title="Symbol - White BG.png"/>
          <p:cNvPicPr preferRelativeResize="0"/>
          <p:nvPr/>
        </p:nvPicPr>
        <p:blipFill>
          <a:blip r:embed="rId6">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5"/>
          <p:cNvSpPr txBox="1"/>
          <p:nvPr>
            <p:ph type="title"/>
          </p:nvPr>
        </p:nvSpPr>
        <p:spPr>
          <a:xfrm>
            <a:off x="261550" y="445075"/>
            <a:ext cx="8520600" cy="707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17.6 Where is our data stored?</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599" name="Google Shape;599;p8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marR="0" rtl="0" algn="l">
              <a:lnSpc>
                <a:spcPct val="115000"/>
              </a:lnSpc>
              <a:spcBef>
                <a:spcPts val="0"/>
              </a:spcBef>
              <a:spcAft>
                <a:spcPts val="0"/>
              </a:spcAft>
              <a:buNone/>
            </a:pPr>
            <a:r>
              <a:rPr lang="en" sz="1400">
                <a:solidFill>
                  <a:schemeClr val="dk1"/>
                </a:solidFill>
                <a:latin typeface="Lexend ExtraLight"/>
                <a:ea typeface="Lexend ExtraLight"/>
                <a:cs typeface="Lexend ExtraLight"/>
                <a:sym typeface="Lexend ExtraLight"/>
              </a:rPr>
              <a:t>1, All our applications and databases  are hosted securely in cloud at Australian </a:t>
            </a:r>
            <a:r>
              <a:rPr lang="en" sz="1400">
                <a:solidFill>
                  <a:schemeClr val="dk1"/>
                </a:solidFill>
                <a:latin typeface="Lexend ExtraLight"/>
                <a:ea typeface="Lexend ExtraLight"/>
                <a:cs typeface="Lexend ExtraLight"/>
                <a:sym typeface="Lexend ExtraLight"/>
              </a:rPr>
              <a:t>data centers</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rPr lang="en" sz="1400">
                <a:solidFill>
                  <a:schemeClr val="dk1"/>
                </a:solidFill>
                <a:latin typeface="Lexend ExtraLight"/>
                <a:ea typeface="Lexend ExtraLight"/>
                <a:cs typeface="Lexend ExtraLight"/>
                <a:sym typeface="Lexend ExtraLight"/>
              </a:rPr>
              <a:t>2. All communication between users and our systems is encrypted</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rPr lang="en" sz="1400">
                <a:solidFill>
                  <a:schemeClr val="dk1"/>
                </a:solidFill>
                <a:latin typeface="Lexend ExtraLight"/>
                <a:ea typeface="Lexend ExtraLight"/>
                <a:cs typeface="Lexend ExtraLight"/>
                <a:sym typeface="Lexend ExtraLight"/>
              </a:rPr>
              <a:t>3. All data that we store in our databases is encrypted</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rPr lang="en" sz="1400">
                <a:solidFill>
                  <a:schemeClr val="dk1"/>
                </a:solidFill>
                <a:latin typeface="Lexend ExtraLight"/>
                <a:ea typeface="Lexend ExtraLight"/>
                <a:cs typeface="Lexend ExtraLight"/>
                <a:sym typeface="Lexend ExtraLight"/>
              </a:rPr>
              <a:t>4. We passed recently an independent security audit that confirmed SchoolTalk is very secure</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rPr lang="en" sz="1400">
                <a:solidFill>
                  <a:schemeClr val="dk1"/>
                </a:solidFill>
                <a:latin typeface="Lexend ExtraLight"/>
                <a:ea typeface="Lexend ExtraLight"/>
                <a:cs typeface="Lexend ExtraLight"/>
                <a:sym typeface="Lexend ExtraLight"/>
              </a:rPr>
              <a:t>Any document attached as a resource or an evidence via their Google Drive stays at their Google Drive, we do not store those. </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rPr lang="en" sz="1400">
                <a:solidFill>
                  <a:schemeClr val="dk1"/>
                </a:solidFill>
                <a:latin typeface="Lexend ExtraLight"/>
                <a:ea typeface="Lexend ExtraLight"/>
                <a:cs typeface="Lexend ExtraLight"/>
                <a:sym typeface="Lexend ExtraLight"/>
              </a:rPr>
              <a:t>Robust Cloud Hosting: Our applications and databases are securely hosted in reputable Australian data centers, guaranteeing reliable access while maintaining the highest level of security.</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rPr lang="en" sz="1400">
                <a:solidFill>
                  <a:schemeClr val="dk1"/>
                </a:solidFill>
                <a:latin typeface="Lexend ExtraLight"/>
                <a:ea typeface="Lexend ExtraLight"/>
                <a:cs typeface="Lexend ExtraLight"/>
                <a:sym typeface="Lexend ExtraLight"/>
              </a:rPr>
              <a:t>End-to-End Encryption: We employ state-of-the-art encryption protocols to safeguard all communication between our users and our systems. This ensures that sensitive information remains confidential and secure.</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rPr lang="en" sz="1400">
                <a:solidFill>
                  <a:schemeClr val="dk1"/>
                </a:solidFill>
                <a:latin typeface="Lexend ExtraLight"/>
                <a:ea typeface="Lexend ExtraLight"/>
                <a:cs typeface="Lexend ExtraLight"/>
                <a:sym typeface="Lexend ExtraLight"/>
              </a:rPr>
              <a:t>Data Encryption: To further bolster security, we utilize advanced encryption techniques to safeguard all data stored within our databases. This means that even if unauthorized access occurs, the data remains protected and unreadable.</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rPr lang="en" sz="1400">
                <a:solidFill>
                  <a:schemeClr val="dk1"/>
                </a:solidFill>
                <a:latin typeface="Lexend ExtraLight"/>
                <a:ea typeface="Lexend ExtraLight"/>
                <a:cs typeface="Lexend ExtraLight"/>
                <a:sym typeface="Lexend ExtraLight"/>
              </a:rPr>
              <a:t>Secure Code Development Practices: Security is embedded in our software development process from the ground up. We follow strict secure code development practices, ensuring that vulnerabilities are identified and mitigated during the development phase.</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rPr lang="en" sz="1400">
                <a:solidFill>
                  <a:schemeClr val="dk1"/>
                </a:solidFill>
                <a:latin typeface="Lexend ExtraLight"/>
                <a:ea typeface="Lexend ExtraLight"/>
                <a:cs typeface="Lexend ExtraLight"/>
                <a:sym typeface="Lexend ExtraLight"/>
              </a:rPr>
              <a:t>Independent Security Audits: We take security seriously and recently underwent an extensive independent security audit. The results of this audit have confirmed that our systems meet stringent security standards and are well-protected against potential threats.</a:t>
            </a:r>
            <a:endParaRPr sz="1400">
              <a:solidFill>
                <a:schemeClr val="dk1"/>
              </a:solidFill>
              <a:latin typeface="Lexend ExtraLight"/>
              <a:ea typeface="Lexend ExtraLight"/>
              <a:cs typeface="Lexend ExtraLight"/>
              <a:sym typeface="Lexend ExtraLight"/>
            </a:endParaRPr>
          </a:p>
          <a:p>
            <a:pPr indent="0" lvl="0" marL="0" marR="0" rtl="0" algn="l">
              <a:lnSpc>
                <a:spcPct val="115000"/>
              </a:lnSpc>
              <a:spcBef>
                <a:spcPts val="0"/>
              </a:spcBef>
              <a:spcAft>
                <a:spcPts val="0"/>
              </a:spcAft>
              <a:buNone/>
            </a:pPr>
            <a:r>
              <a:rPr lang="en" sz="1400">
                <a:solidFill>
                  <a:schemeClr val="dk1"/>
                </a:solidFill>
                <a:latin typeface="Lexend ExtraLight"/>
                <a:ea typeface="Lexend ExtraLight"/>
                <a:cs typeface="Lexend ExtraLight"/>
                <a:sym typeface="Lexend ExtraLight"/>
              </a:rPr>
              <a:t>Our commitment to security, combined with secure code development practices and the use of advanced tools, guarantees the safety and integrity of your data. </a:t>
            </a:r>
            <a:endParaRPr sz="1400">
              <a:solidFill>
                <a:schemeClr val="dk1"/>
              </a:solidFill>
              <a:latin typeface="Lexend ExtraLight"/>
              <a:ea typeface="Lexend ExtraLight"/>
              <a:cs typeface="Lexend ExtraLight"/>
              <a:sym typeface="Lexend ExtraLight"/>
            </a:endParaRPr>
          </a:p>
          <a:p>
            <a:pPr indent="-228600" lvl="0" marL="723900" rtl="0" algn="l">
              <a:spcBef>
                <a:spcPts val="0"/>
              </a:spcBef>
              <a:spcAft>
                <a:spcPts val="0"/>
              </a:spcAft>
              <a:buClr>
                <a:srgbClr val="1D1C1D"/>
              </a:buClr>
              <a:buSzPct val="100000"/>
              <a:buNone/>
            </a:pPr>
            <a:r>
              <a:t/>
            </a:r>
            <a:endParaRPr sz="1150">
              <a:solidFill>
                <a:srgbClr val="1D1C1D"/>
              </a:solidFill>
              <a:highlight>
                <a:srgbClr val="F8F8F8"/>
              </a:highlight>
            </a:endParaRPr>
          </a:p>
        </p:txBody>
      </p:sp>
      <p:pic>
        <p:nvPicPr>
          <p:cNvPr id="600" name="Google Shape;600;p85"/>
          <p:cNvPicPr preferRelativeResize="0"/>
          <p:nvPr/>
        </p:nvPicPr>
        <p:blipFill>
          <a:blip r:embed="rId3">
            <a:alphaModFix/>
          </a:blip>
          <a:stretch>
            <a:fillRect/>
          </a:stretch>
        </p:blipFill>
        <p:spPr>
          <a:xfrm>
            <a:off x="8490099" y="4476450"/>
            <a:ext cx="507900" cy="507900"/>
          </a:xfrm>
          <a:prstGeom prst="rect">
            <a:avLst/>
          </a:prstGeom>
          <a:noFill/>
          <a:ln>
            <a:noFill/>
          </a:ln>
        </p:spPr>
      </p:pic>
      <p:pic>
        <p:nvPicPr>
          <p:cNvPr id="601" name="Google Shape;601;p85"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nvSpPr>
        <p:spPr>
          <a:xfrm>
            <a:off x="429500" y="534275"/>
            <a:ext cx="60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6" name="Google Shape;166;p32"/>
          <p:cNvSpPr txBox="1"/>
          <p:nvPr/>
        </p:nvSpPr>
        <p:spPr>
          <a:xfrm>
            <a:off x="402875" y="186450"/>
            <a:ext cx="8542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solidFill>
                  <a:srgbClr val="1F5071"/>
                </a:solidFill>
                <a:latin typeface="Lexend"/>
                <a:ea typeface="Lexend"/>
                <a:cs typeface="Lexend"/>
                <a:sym typeface="Lexend"/>
              </a:rPr>
              <a:t>2. </a:t>
            </a:r>
            <a:r>
              <a:rPr b="1" lang="en" sz="3000">
                <a:solidFill>
                  <a:srgbClr val="1F5071"/>
                </a:solidFill>
                <a:latin typeface="Lexend"/>
                <a:ea typeface="Lexend"/>
                <a:cs typeface="Lexend"/>
                <a:sym typeface="Lexend"/>
              </a:rPr>
              <a:t>Technical</a:t>
            </a:r>
            <a:r>
              <a:rPr b="1" lang="en" sz="3000">
                <a:solidFill>
                  <a:srgbClr val="1F5071"/>
                </a:solidFill>
                <a:latin typeface="Lexend"/>
                <a:ea typeface="Lexend"/>
                <a:cs typeface="Lexend"/>
                <a:sym typeface="Lexend"/>
              </a:rPr>
              <a:t> Questions: Uploading csv</a:t>
            </a:r>
            <a:endParaRPr b="1" sz="3000">
              <a:solidFill>
                <a:srgbClr val="1F5071"/>
              </a:solidFill>
              <a:latin typeface="Lexend"/>
              <a:ea typeface="Lexend"/>
              <a:cs typeface="Lexend"/>
              <a:sym typeface="Lexend"/>
            </a:endParaRPr>
          </a:p>
          <a:p>
            <a:pPr indent="0" lvl="0" marL="0" rtl="0" algn="l">
              <a:lnSpc>
                <a:spcPct val="115000"/>
              </a:lnSpc>
              <a:spcBef>
                <a:spcPts val="1600"/>
              </a:spcBef>
              <a:spcAft>
                <a:spcPts val="1600"/>
              </a:spcAft>
              <a:buNone/>
            </a:pPr>
            <a:r>
              <a:t/>
            </a:r>
            <a:endParaRPr sz="2800">
              <a:solidFill>
                <a:srgbClr val="000000"/>
              </a:solidFill>
            </a:endParaRPr>
          </a:p>
        </p:txBody>
      </p:sp>
      <p:sp>
        <p:nvSpPr>
          <p:cNvPr id="167" name="Google Shape;167;p32"/>
          <p:cNvSpPr txBox="1"/>
          <p:nvPr/>
        </p:nvSpPr>
        <p:spPr>
          <a:xfrm>
            <a:off x="277300" y="1259525"/>
            <a:ext cx="8542800" cy="342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0"/>
              </a:spcBef>
              <a:spcAft>
                <a:spcPts val="0"/>
              </a:spcAft>
              <a:buClr>
                <a:schemeClr val="dk1"/>
              </a:buClr>
              <a:buSzPts val="1100"/>
              <a:buFont typeface="Arial"/>
              <a:buNone/>
            </a:pPr>
            <a:r>
              <a:rPr lang="en" sz="1800">
                <a:solidFill>
                  <a:srgbClr val="434343"/>
                </a:solidFill>
                <a:latin typeface="Lexend ExtraLight"/>
                <a:ea typeface="Lexend ExtraLight"/>
                <a:cs typeface="Lexend ExtraLight"/>
                <a:sym typeface="Lexend ExtraLight"/>
              </a:rPr>
              <a:t>2.1 The upload has failed. Why?</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0"/>
              </a:spcAft>
              <a:buClr>
                <a:schemeClr val="dk1"/>
              </a:buClr>
              <a:buSzPts val="1100"/>
              <a:buFont typeface="Arial"/>
              <a:buNone/>
            </a:pPr>
            <a:r>
              <a:rPr lang="en" sz="1800">
                <a:solidFill>
                  <a:srgbClr val="434343"/>
                </a:solidFill>
                <a:latin typeface="Lexend ExtraLight"/>
                <a:ea typeface="Lexend ExtraLight"/>
                <a:cs typeface="Lexend ExtraLight"/>
                <a:sym typeface="Lexend ExtraLight"/>
              </a:rPr>
              <a:t>2.2 What if my school SMS system is not one of the options?</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0"/>
              </a:spcAft>
              <a:buClr>
                <a:schemeClr val="dk1"/>
              </a:buClr>
              <a:buSzPts val="1100"/>
              <a:buFont typeface="Arial"/>
              <a:buNone/>
            </a:pPr>
            <a:r>
              <a:rPr lang="en" sz="1800">
                <a:solidFill>
                  <a:srgbClr val="434343"/>
                </a:solidFill>
                <a:latin typeface="Lexend ExtraLight"/>
                <a:ea typeface="Lexend ExtraLight"/>
                <a:cs typeface="Lexend ExtraLight"/>
                <a:sym typeface="Lexend ExtraLight"/>
              </a:rPr>
              <a:t>2.3 A learner is </a:t>
            </a:r>
            <a:r>
              <a:rPr lang="en" sz="1800">
                <a:solidFill>
                  <a:srgbClr val="434343"/>
                </a:solidFill>
                <a:latin typeface="Lexend ExtraLight"/>
                <a:ea typeface="Lexend ExtraLight"/>
                <a:cs typeface="Lexend ExtraLight"/>
                <a:sym typeface="Lexend ExtraLight"/>
              </a:rPr>
              <a:t>missing from my class that was there previously, why?</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0"/>
              </a:spcAft>
              <a:buClr>
                <a:schemeClr val="dk1"/>
              </a:buClr>
              <a:buSzPts val="1100"/>
              <a:buFont typeface="Arial"/>
              <a:buNone/>
            </a:pPr>
            <a:r>
              <a:rPr lang="en" sz="1800">
                <a:solidFill>
                  <a:srgbClr val="434343"/>
                </a:solidFill>
                <a:latin typeface="Lexend ExtraLight"/>
                <a:ea typeface="Lexend ExtraLight"/>
                <a:cs typeface="Lexend ExtraLight"/>
                <a:sym typeface="Lexend ExtraLight"/>
              </a:rPr>
              <a:t>2.4 Tips for working with csv in Google sheets/Excel</a:t>
            </a:r>
            <a:endParaRPr sz="1800">
              <a:solidFill>
                <a:srgbClr val="434343"/>
              </a:solidFill>
              <a:latin typeface="Lexend ExtraLight"/>
              <a:ea typeface="Lexend ExtraLight"/>
              <a:cs typeface="Lexend ExtraLight"/>
              <a:sym typeface="Lexend ExtraLight"/>
            </a:endParaRPr>
          </a:p>
          <a:p>
            <a:pPr indent="0" lvl="0" marL="0" rtl="0" algn="l">
              <a:lnSpc>
                <a:spcPct val="115000"/>
              </a:lnSpc>
              <a:spcBef>
                <a:spcPts val="1600"/>
              </a:spcBef>
              <a:spcAft>
                <a:spcPts val="1600"/>
              </a:spcAft>
              <a:buNone/>
            </a:pPr>
            <a:r>
              <a:t/>
            </a:r>
            <a:endParaRPr sz="1800">
              <a:solidFill>
                <a:srgbClr val="434343"/>
              </a:solidFill>
              <a:latin typeface="Lexend ExtraLight"/>
              <a:ea typeface="Lexend ExtraLight"/>
              <a:cs typeface="Lexend ExtraLight"/>
              <a:sym typeface="Lexend ExtraLight"/>
            </a:endParaRPr>
          </a:p>
        </p:txBody>
      </p:sp>
      <p:pic>
        <p:nvPicPr>
          <p:cNvPr id="168" name="Google Shape;168;p32"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3"/>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2.1 The upload has failed, why?</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174" name="Google Shape;174;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lnSpc>
                <a:spcPct val="100000"/>
              </a:lnSpc>
              <a:spcBef>
                <a:spcPts val="0"/>
              </a:spcBef>
              <a:spcAft>
                <a:spcPts val="0"/>
              </a:spcAft>
              <a:buNone/>
            </a:pPr>
            <a:r>
              <a:rPr lang="en" sz="1400">
                <a:solidFill>
                  <a:srgbClr val="434343"/>
                </a:solidFill>
                <a:latin typeface="Lexend ExtraLight"/>
                <a:ea typeface="Lexend ExtraLight"/>
                <a:cs typeface="Lexend ExtraLight"/>
                <a:sym typeface="Lexend ExtraLight"/>
              </a:rPr>
              <a:t>This can happen for a number of reasons. In order for a csv to upload successfully, all data needs to be </a:t>
            </a:r>
            <a:r>
              <a:rPr lang="en" sz="1400">
                <a:solidFill>
                  <a:srgbClr val="434343"/>
                </a:solidFill>
                <a:latin typeface="Lexend ExtraLight"/>
                <a:ea typeface="Lexend ExtraLight"/>
                <a:cs typeface="Lexend ExtraLight"/>
                <a:sym typeface="Lexend ExtraLight"/>
              </a:rPr>
              <a:t>included on the original csv correctly. Some common issues that may cause it to fail include:</a:t>
            </a:r>
            <a:endParaRPr sz="1400">
              <a:solidFill>
                <a:srgbClr val="434343"/>
              </a:solidFill>
              <a:latin typeface="Lexend ExtraLight"/>
              <a:ea typeface="Lexend ExtraLight"/>
              <a:cs typeface="Lexend ExtraLight"/>
              <a:sym typeface="Lexend ExtraLight"/>
            </a:endParaRPr>
          </a:p>
          <a:p>
            <a:pPr indent="-304165" lvl="0" marL="457200" rtl="0" algn="l">
              <a:lnSpc>
                <a:spcPct val="100000"/>
              </a:lnSpc>
              <a:spcBef>
                <a:spcPts val="0"/>
              </a:spcBef>
              <a:spcAft>
                <a:spcPts val="0"/>
              </a:spcAft>
              <a:buClr>
                <a:srgbClr val="434343"/>
              </a:buClr>
              <a:buSzPct val="100000"/>
              <a:buFont typeface="Lexend ExtraLight"/>
              <a:buChar char="●"/>
            </a:pPr>
            <a:r>
              <a:rPr lang="en" sz="1400">
                <a:solidFill>
                  <a:srgbClr val="434343"/>
                </a:solidFill>
                <a:latin typeface="Lexend ExtraLight"/>
                <a:ea typeface="Lexend ExtraLight"/>
                <a:cs typeface="Lexend ExtraLight"/>
                <a:sym typeface="Lexend ExtraLight"/>
              </a:rPr>
              <a:t>If an important cell is left empty eg. learner email address</a:t>
            </a:r>
            <a:endParaRPr sz="1400">
              <a:solidFill>
                <a:srgbClr val="434343"/>
              </a:solidFill>
              <a:latin typeface="Lexend ExtraLight"/>
              <a:ea typeface="Lexend ExtraLight"/>
              <a:cs typeface="Lexend ExtraLight"/>
              <a:sym typeface="Lexend ExtraLight"/>
            </a:endParaRPr>
          </a:p>
          <a:p>
            <a:pPr indent="-304165" lvl="0" marL="457200" rtl="0" algn="l">
              <a:lnSpc>
                <a:spcPct val="100000"/>
              </a:lnSpc>
              <a:spcBef>
                <a:spcPts val="0"/>
              </a:spcBef>
              <a:spcAft>
                <a:spcPts val="0"/>
              </a:spcAft>
              <a:buClr>
                <a:srgbClr val="434343"/>
              </a:buClr>
              <a:buSzPct val="100000"/>
              <a:buFont typeface="Lexend ExtraLight"/>
              <a:buChar char="●"/>
            </a:pPr>
            <a:r>
              <a:rPr lang="en" sz="1400">
                <a:solidFill>
                  <a:srgbClr val="434343"/>
                </a:solidFill>
                <a:latin typeface="Lexend ExtraLight"/>
                <a:ea typeface="Lexend ExtraLight"/>
                <a:cs typeface="Lexend ExtraLight"/>
                <a:sym typeface="Lexend ExtraLight"/>
              </a:rPr>
              <a:t>If the format of the group names is not consistent eg. Room1 and Rm 2 </a:t>
            </a:r>
            <a:r>
              <a:rPr b="1" lang="en" sz="1400">
                <a:solidFill>
                  <a:srgbClr val="434343"/>
                </a:solidFill>
                <a:latin typeface="Lexend"/>
                <a:ea typeface="Lexend"/>
                <a:cs typeface="Lexend"/>
                <a:sym typeface="Lexend"/>
              </a:rPr>
              <a:t>or </a:t>
            </a:r>
            <a:r>
              <a:rPr lang="en" sz="1400">
                <a:solidFill>
                  <a:srgbClr val="434343"/>
                </a:solidFill>
                <a:latin typeface="Lexend ExtraLight"/>
                <a:ea typeface="Lexend ExtraLight"/>
                <a:cs typeface="Lexend ExtraLight"/>
                <a:sym typeface="Lexend ExtraLight"/>
              </a:rPr>
              <a:t>Rm 1 and Rm2</a:t>
            </a:r>
            <a:endParaRPr sz="1400">
              <a:solidFill>
                <a:srgbClr val="434343"/>
              </a:solidFill>
              <a:latin typeface="Lexend ExtraLight"/>
              <a:ea typeface="Lexend ExtraLight"/>
              <a:cs typeface="Lexend ExtraLight"/>
              <a:sym typeface="Lexend ExtraLight"/>
            </a:endParaRPr>
          </a:p>
          <a:p>
            <a:pPr indent="-304165" lvl="0" marL="457200" rtl="0" algn="l">
              <a:lnSpc>
                <a:spcPct val="100000"/>
              </a:lnSpc>
              <a:spcBef>
                <a:spcPts val="0"/>
              </a:spcBef>
              <a:spcAft>
                <a:spcPts val="0"/>
              </a:spcAft>
              <a:buClr>
                <a:srgbClr val="434343"/>
              </a:buClr>
              <a:buSzPct val="100000"/>
              <a:buFont typeface="Lexend ExtraLight"/>
              <a:buChar char="●"/>
            </a:pPr>
            <a:r>
              <a:rPr lang="en" sz="1400">
                <a:solidFill>
                  <a:srgbClr val="434343"/>
                </a:solidFill>
                <a:latin typeface="Lexend ExtraLight"/>
                <a:ea typeface="Lexend ExtraLight"/>
                <a:cs typeface="Lexend ExtraLight"/>
                <a:sym typeface="Lexend ExtraLight"/>
              </a:rPr>
              <a:t>If some information is missing from a cell eg. if the learner email address is not complete or if the date started schooling is formatted incorrectly</a:t>
            </a:r>
            <a:endParaRPr sz="1400">
              <a:solidFill>
                <a:srgbClr val="434343"/>
              </a:solidFill>
              <a:latin typeface="Lexend ExtraLight"/>
              <a:ea typeface="Lexend ExtraLight"/>
              <a:cs typeface="Lexend ExtraLight"/>
              <a:sym typeface="Lexend ExtraLight"/>
            </a:endParaRPr>
          </a:p>
          <a:p>
            <a:pPr indent="-304165" lvl="0" marL="457200" rtl="0" algn="l">
              <a:lnSpc>
                <a:spcPct val="100000"/>
              </a:lnSpc>
              <a:spcBef>
                <a:spcPts val="0"/>
              </a:spcBef>
              <a:spcAft>
                <a:spcPts val="0"/>
              </a:spcAft>
              <a:buClr>
                <a:srgbClr val="434343"/>
              </a:buClr>
              <a:buSzPct val="100000"/>
              <a:buFont typeface="Lexend ExtraLight"/>
              <a:buChar char="●"/>
            </a:pPr>
            <a:r>
              <a:rPr lang="en" sz="1400">
                <a:solidFill>
                  <a:srgbClr val="434343"/>
                </a:solidFill>
                <a:latin typeface="Lexend ExtraLight"/>
                <a:ea typeface="Lexend ExtraLight"/>
                <a:cs typeface="Lexend ExtraLight"/>
                <a:sym typeface="Lexend ExtraLight"/>
              </a:rPr>
              <a:t>If there is a double up of information eg. two learners with the same email addresses</a:t>
            </a:r>
            <a:endParaRPr sz="1400">
              <a:solidFill>
                <a:srgbClr val="434343"/>
              </a:solidFill>
              <a:latin typeface="Lexend ExtraLight"/>
              <a:ea typeface="Lexend ExtraLight"/>
              <a:cs typeface="Lexend ExtraLight"/>
              <a:sym typeface="Lexend ExtraLight"/>
            </a:endParaRPr>
          </a:p>
          <a:p>
            <a:pPr indent="-304165" lvl="0" marL="457200" rtl="0" algn="l">
              <a:lnSpc>
                <a:spcPct val="100000"/>
              </a:lnSpc>
              <a:spcBef>
                <a:spcPts val="0"/>
              </a:spcBef>
              <a:spcAft>
                <a:spcPts val="0"/>
              </a:spcAft>
              <a:buClr>
                <a:srgbClr val="434343"/>
              </a:buClr>
              <a:buSzPct val="100000"/>
              <a:buFont typeface="Lexend ExtraLight"/>
              <a:buChar char="●"/>
            </a:pPr>
            <a:r>
              <a:rPr lang="en" sz="1400">
                <a:solidFill>
                  <a:srgbClr val="434343"/>
                </a:solidFill>
                <a:latin typeface="Lexend ExtraLight"/>
                <a:ea typeface="Lexend ExtraLight"/>
                <a:cs typeface="Lexend ExtraLight"/>
                <a:sym typeface="Lexend ExtraLight"/>
              </a:rPr>
              <a:t>If the date format on the csv does not match the date format on SchoolTalk</a:t>
            </a:r>
            <a:endParaRPr sz="1400">
              <a:solidFill>
                <a:srgbClr val="434343"/>
              </a:solidFill>
              <a:latin typeface="Lexend ExtraLight"/>
              <a:ea typeface="Lexend ExtraLight"/>
              <a:cs typeface="Lexend ExtraLight"/>
              <a:sym typeface="Lexend ExtraLight"/>
            </a:endParaRPr>
          </a:p>
          <a:p>
            <a:pPr indent="-304165" lvl="0" marL="457200" rtl="0" algn="l">
              <a:lnSpc>
                <a:spcPct val="100000"/>
              </a:lnSpc>
              <a:spcBef>
                <a:spcPts val="0"/>
              </a:spcBef>
              <a:spcAft>
                <a:spcPts val="0"/>
              </a:spcAft>
              <a:buClr>
                <a:srgbClr val="434343"/>
              </a:buClr>
              <a:buSzPct val="100000"/>
              <a:buFont typeface="Lexend ExtraLight"/>
              <a:buChar char="●"/>
            </a:pPr>
            <a:r>
              <a:rPr lang="en" sz="1400">
                <a:solidFill>
                  <a:srgbClr val="434343"/>
                </a:solidFill>
                <a:latin typeface="Lexend ExtraLight"/>
                <a:ea typeface="Lexend ExtraLight"/>
                <a:cs typeface="Lexend ExtraLight"/>
                <a:sym typeface="Lexend ExtraLight"/>
              </a:rPr>
              <a:t>If a different SMS system is selected to the previous upload</a:t>
            </a:r>
            <a:endParaRPr sz="1400">
              <a:solidFill>
                <a:srgbClr val="434343"/>
              </a:solidFill>
              <a:latin typeface="Lexend ExtraLight"/>
              <a:ea typeface="Lexend ExtraLight"/>
              <a:cs typeface="Lexend ExtraLight"/>
              <a:sym typeface="Lexend ExtraLight"/>
            </a:endParaRPr>
          </a:p>
          <a:p>
            <a:pPr indent="-304165" lvl="0" marL="457200" rtl="0" algn="l">
              <a:lnSpc>
                <a:spcPct val="100000"/>
              </a:lnSpc>
              <a:spcBef>
                <a:spcPts val="0"/>
              </a:spcBef>
              <a:spcAft>
                <a:spcPts val="0"/>
              </a:spcAft>
              <a:buClr>
                <a:srgbClr val="434343"/>
              </a:buClr>
              <a:buSzPct val="100000"/>
              <a:buFont typeface="Lexend ExtraLight"/>
              <a:buChar char="●"/>
            </a:pPr>
            <a:r>
              <a:rPr lang="en" sz="1400">
                <a:solidFill>
                  <a:srgbClr val="434343"/>
                </a:solidFill>
                <a:latin typeface="Lexend ExtraLight"/>
                <a:ea typeface="Lexend ExtraLight"/>
                <a:cs typeface="Lexend ExtraLight"/>
                <a:sym typeface="Lexend ExtraLight"/>
              </a:rPr>
              <a:t>If the csv is correct, but is not downloaded first as csv format before being uploaded, the app will not accept it. </a:t>
            </a:r>
            <a:endParaRPr sz="1400">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t/>
            </a:r>
            <a:endParaRPr sz="1400">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rPr lang="en" sz="1400">
                <a:solidFill>
                  <a:srgbClr val="434343"/>
                </a:solidFill>
                <a:latin typeface="Lexend ExtraLight"/>
                <a:ea typeface="Lexend ExtraLight"/>
                <a:cs typeface="Lexend ExtraLight"/>
                <a:sym typeface="Lexend ExtraLight"/>
              </a:rPr>
              <a:t>Learner IDs also need to remain consistent. If a learner ID changes, the upload might run correctly however there will be issues within the app such as learner data might be missing, groups might get mixed up or overall progress might get mixed up.</a:t>
            </a:r>
            <a:endParaRPr sz="1400">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rPr lang="en" sz="1400">
                <a:solidFill>
                  <a:srgbClr val="434343"/>
                </a:solidFill>
                <a:latin typeface="Lexend ExtraLight"/>
                <a:ea typeface="Lexend ExtraLight"/>
                <a:cs typeface="Lexend ExtraLight"/>
                <a:sym typeface="Lexend ExtraLight"/>
              </a:rPr>
              <a:t>Another issue with user IDs might be if the user ID starts with a ‘0’. Csv forms automatically ignore the ‘0’ if it is at the beginning of the number. This then changes the unique ID for the learner and can cause issues within SchoolTalk.</a:t>
            </a:r>
            <a:endParaRPr sz="1400">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t/>
            </a:r>
            <a:endParaRPr sz="1400">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rPr lang="en" sz="1400">
                <a:solidFill>
                  <a:srgbClr val="434343"/>
                </a:solidFill>
                <a:latin typeface="Lexend ExtraLight"/>
                <a:ea typeface="Lexend ExtraLight"/>
                <a:cs typeface="Lexend ExtraLight"/>
                <a:sym typeface="Lexend ExtraLight"/>
              </a:rPr>
              <a:t>Watch this </a:t>
            </a:r>
            <a:r>
              <a:rPr lang="en" sz="1400" u="sng">
                <a:solidFill>
                  <a:schemeClr val="hlink"/>
                </a:solidFill>
                <a:latin typeface="Lexend ExtraLight"/>
                <a:ea typeface="Lexend ExtraLight"/>
                <a:cs typeface="Lexend ExtraLight"/>
                <a:sym typeface="Lexend ExtraLight"/>
                <a:hlinkClick r:id="rId3"/>
              </a:rPr>
              <a:t>video</a:t>
            </a:r>
            <a:r>
              <a:rPr lang="en" sz="1400">
                <a:solidFill>
                  <a:srgbClr val="434343"/>
                </a:solidFill>
                <a:latin typeface="Lexend ExtraLight"/>
                <a:ea typeface="Lexend ExtraLight"/>
                <a:cs typeface="Lexend ExtraLight"/>
                <a:sym typeface="Lexend ExtraLight"/>
              </a:rPr>
              <a:t> to learn more about the csv.</a:t>
            </a:r>
            <a:endParaRPr sz="1400">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175" name="Google Shape;175;p33" title="Symbol - White BG.png"/>
          <p:cNvPicPr preferRelativeResize="0"/>
          <p:nvPr/>
        </p:nvPicPr>
        <p:blipFill>
          <a:blip r:embed="rId4">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4"/>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2.2 What if my school SMS is not one of the options?</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181" name="Google Shape;181;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500">
                <a:solidFill>
                  <a:srgbClr val="434343"/>
                </a:solidFill>
                <a:latin typeface="Lexend ExtraLight"/>
                <a:ea typeface="Lexend ExtraLight"/>
                <a:cs typeface="Lexend ExtraLight"/>
                <a:sym typeface="Lexend ExtraLight"/>
              </a:rPr>
              <a:t>Select any SMS if your school does not use any of the ones listed. It will not impact your csv upload. The only thing to make sure of is that you select the </a:t>
            </a:r>
            <a:r>
              <a:rPr b="1" lang="en" sz="1500">
                <a:solidFill>
                  <a:srgbClr val="434343"/>
                </a:solidFill>
                <a:latin typeface="Lexend"/>
                <a:ea typeface="Lexend"/>
                <a:cs typeface="Lexend"/>
                <a:sym typeface="Lexend"/>
              </a:rPr>
              <a:t>same </a:t>
            </a:r>
            <a:r>
              <a:rPr lang="en" sz="1500">
                <a:solidFill>
                  <a:srgbClr val="434343"/>
                </a:solidFill>
                <a:latin typeface="Lexend ExtraLight"/>
                <a:ea typeface="Lexend ExtraLight"/>
                <a:cs typeface="Lexend ExtraLight"/>
                <a:sym typeface="Lexend ExtraLight"/>
              </a:rPr>
              <a:t>SMS every time you do a csv upload.</a:t>
            </a:r>
            <a:endParaRPr sz="1500">
              <a:solidFill>
                <a:srgbClr val="434343"/>
              </a:solidFill>
              <a:latin typeface="Lexend ExtraLight"/>
              <a:ea typeface="Lexend ExtraLight"/>
              <a:cs typeface="Lexend ExtraLight"/>
              <a:sym typeface="Lexend ExtraLight"/>
            </a:endParaRPr>
          </a:p>
          <a:p>
            <a:pPr indent="0" lvl="0" marL="0" rtl="0" algn="l">
              <a:spcBef>
                <a:spcPts val="0"/>
              </a:spcBef>
              <a:spcAft>
                <a:spcPts val="1200"/>
              </a:spcAft>
              <a:buNone/>
            </a:pPr>
            <a:r>
              <a:t/>
            </a:r>
            <a:endParaRPr/>
          </a:p>
        </p:txBody>
      </p:sp>
      <p:pic>
        <p:nvPicPr>
          <p:cNvPr id="182" name="Google Shape;182;p34" title="Symbol - White BG.png"/>
          <p:cNvPicPr preferRelativeResize="0"/>
          <p:nvPr/>
        </p:nvPicPr>
        <p:blipFill>
          <a:blip r:embed="rId3">
            <a:alphaModFix/>
          </a:blip>
          <a:stretch>
            <a:fillRect/>
          </a:stretch>
        </p:blipFill>
        <p:spPr>
          <a:xfrm>
            <a:off x="8504718" y="4583600"/>
            <a:ext cx="438057" cy="40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5"/>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solidFill>
                  <a:srgbClr val="434343"/>
                </a:solidFill>
                <a:latin typeface="Lexend ExtraLight"/>
                <a:ea typeface="Lexend ExtraLight"/>
                <a:cs typeface="Lexend ExtraLight"/>
                <a:sym typeface="Lexend ExtraLight"/>
              </a:rPr>
              <a:t>2.3 A learner is missing from my class that was there previously, why?</a:t>
            </a:r>
            <a:endParaRPr sz="2020">
              <a:solidFill>
                <a:srgbClr val="434343"/>
              </a:solidFill>
              <a:latin typeface="Lexend ExtraLight"/>
              <a:ea typeface="Lexend ExtraLight"/>
              <a:cs typeface="Lexend ExtraLight"/>
              <a:sym typeface="Lexend ExtraLight"/>
            </a:endParaRPr>
          </a:p>
          <a:p>
            <a:pPr indent="0" lvl="0" marL="0" rtl="0" algn="l">
              <a:spcBef>
                <a:spcPts val="0"/>
              </a:spcBef>
              <a:spcAft>
                <a:spcPts val="0"/>
              </a:spcAft>
              <a:buSzPts val="990"/>
              <a:buNone/>
            </a:pPr>
            <a:r>
              <a:t/>
            </a:r>
            <a:endParaRPr sz="2520"/>
          </a:p>
        </p:txBody>
      </p:sp>
      <p:sp>
        <p:nvSpPr>
          <p:cNvPr id="188" name="Google Shape;188;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500">
                <a:solidFill>
                  <a:srgbClr val="434343"/>
                </a:solidFill>
                <a:latin typeface="Lexend ExtraLight"/>
                <a:ea typeface="Lexend ExtraLight"/>
                <a:cs typeface="Lexend ExtraLight"/>
                <a:sym typeface="Lexend ExtraLight"/>
              </a:rPr>
              <a:t>This usually happens if the data on the csv is incorrect. Some common reasons why this will happen:</a:t>
            </a:r>
            <a:endParaRPr sz="1500">
              <a:solidFill>
                <a:srgbClr val="434343"/>
              </a:solidFill>
              <a:latin typeface="Lexend ExtraLight"/>
              <a:ea typeface="Lexend ExtraLight"/>
              <a:cs typeface="Lexend ExtraLight"/>
              <a:sym typeface="Lexend ExtraLight"/>
            </a:endParaRPr>
          </a:p>
          <a:p>
            <a:pPr indent="-323850" lvl="0" marL="457200" rtl="0" algn="l">
              <a:lnSpc>
                <a:spcPct val="100000"/>
              </a:lnSpc>
              <a:spcBef>
                <a:spcPts val="0"/>
              </a:spcBef>
              <a:spcAft>
                <a:spcPts val="0"/>
              </a:spcAft>
              <a:buClr>
                <a:srgbClr val="434343"/>
              </a:buClr>
              <a:buSzPts val="1500"/>
              <a:buFont typeface="Lexend ExtraLight"/>
              <a:buChar char="●"/>
            </a:pPr>
            <a:r>
              <a:rPr lang="en" sz="1500">
                <a:solidFill>
                  <a:srgbClr val="434343"/>
                </a:solidFill>
                <a:latin typeface="Lexend ExtraLight"/>
                <a:ea typeface="Lexend ExtraLight"/>
                <a:cs typeface="Lexend ExtraLight"/>
                <a:sym typeface="Lexend ExtraLight"/>
              </a:rPr>
              <a:t>Double</a:t>
            </a:r>
            <a:r>
              <a:rPr lang="en" sz="1500">
                <a:solidFill>
                  <a:srgbClr val="434343"/>
                </a:solidFill>
                <a:latin typeface="Lexend ExtraLight"/>
                <a:ea typeface="Lexend ExtraLight"/>
                <a:cs typeface="Lexend ExtraLight"/>
                <a:sym typeface="Lexend ExtraLight"/>
              </a:rPr>
              <a:t> up in ID </a:t>
            </a:r>
            <a:r>
              <a:rPr lang="en" sz="1500">
                <a:solidFill>
                  <a:srgbClr val="434343"/>
                </a:solidFill>
                <a:latin typeface="Lexend ExtraLight"/>
                <a:ea typeface="Lexend ExtraLight"/>
                <a:cs typeface="Lexend ExtraLight"/>
                <a:sym typeface="Lexend ExtraLight"/>
              </a:rPr>
              <a:t>numbers</a:t>
            </a:r>
            <a:r>
              <a:rPr lang="en" sz="1500">
                <a:solidFill>
                  <a:srgbClr val="434343"/>
                </a:solidFill>
                <a:latin typeface="Lexend ExtraLight"/>
                <a:ea typeface="Lexend ExtraLight"/>
                <a:cs typeface="Lexend ExtraLight"/>
                <a:sym typeface="Lexend ExtraLight"/>
              </a:rPr>
              <a:t>, if two students have the same ID </a:t>
            </a:r>
            <a:r>
              <a:rPr lang="en" sz="1500">
                <a:solidFill>
                  <a:srgbClr val="434343"/>
                </a:solidFill>
                <a:latin typeface="Lexend ExtraLight"/>
                <a:ea typeface="Lexend ExtraLight"/>
                <a:cs typeface="Lexend ExtraLight"/>
                <a:sym typeface="Lexend ExtraLight"/>
              </a:rPr>
              <a:t>number</a:t>
            </a:r>
            <a:r>
              <a:rPr lang="en" sz="1500">
                <a:solidFill>
                  <a:srgbClr val="434343"/>
                </a:solidFill>
                <a:latin typeface="Lexend ExtraLight"/>
                <a:ea typeface="Lexend ExtraLight"/>
                <a:cs typeface="Lexend ExtraLight"/>
                <a:sym typeface="Lexend ExtraLight"/>
              </a:rPr>
              <a:t> then the app will assume they are the same person and it will swap over the student details rather than add another learner.</a:t>
            </a:r>
            <a:endParaRPr sz="1500">
              <a:solidFill>
                <a:srgbClr val="434343"/>
              </a:solidFill>
              <a:latin typeface="Lexend ExtraLight"/>
              <a:ea typeface="Lexend ExtraLight"/>
              <a:cs typeface="Lexend ExtraLight"/>
              <a:sym typeface="Lexend ExtraLight"/>
            </a:endParaRPr>
          </a:p>
          <a:p>
            <a:pPr indent="-323850" lvl="0" marL="457200" rtl="0" algn="l">
              <a:lnSpc>
                <a:spcPct val="100000"/>
              </a:lnSpc>
              <a:spcBef>
                <a:spcPts val="0"/>
              </a:spcBef>
              <a:spcAft>
                <a:spcPts val="0"/>
              </a:spcAft>
              <a:buClr>
                <a:srgbClr val="434343"/>
              </a:buClr>
              <a:buSzPts val="1500"/>
              <a:buFont typeface="Lexend ExtraLight"/>
              <a:buChar char="●"/>
            </a:pPr>
            <a:r>
              <a:rPr lang="en" sz="1500">
                <a:solidFill>
                  <a:srgbClr val="434343"/>
                </a:solidFill>
                <a:latin typeface="Lexend ExtraLight"/>
                <a:ea typeface="Lexend ExtraLight"/>
                <a:cs typeface="Lexend ExtraLight"/>
                <a:sym typeface="Lexend ExtraLight"/>
              </a:rPr>
              <a:t>Learner removed completely from the csv - this will archive that learner and they will not show up on your portal.</a:t>
            </a:r>
            <a:endParaRPr sz="1500">
              <a:solidFill>
                <a:srgbClr val="434343"/>
              </a:solidFill>
              <a:latin typeface="Lexend ExtraLight"/>
              <a:ea typeface="Lexend ExtraLight"/>
              <a:cs typeface="Lexend ExtraLight"/>
              <a:sym typeface="Lexend ExtraLight"/>
            </a:endParaRPr>
          </a:p>
          <a:p>
            <a:pPr indent="-323850" lvl="0" marL="457200" rtl="0" algn="l">
              <a:lnSpc>
                <a:spcPct val="100000"/>
              </a:lnSpc>
              <a:spcBef>
                <a:spcPts val="0"/>
              </a:spcBef>
              <a:spcAft>
                <a:spcPts val="0"/>
              </a:spcAft>
              <a:buClr>
                <a:srgbClr val="434343"/>
              </a:buClr>
              <a:buSzPts val="1500"/>
              <a:buFont typeface="Lexend ExtraLight"/>
              <a:buChar char="●"/>
            </a:pPr>
            <a:r>
              <a:rPr lang="en" sz="1500">
                <a:solidFill>
                  <a:srgbClr val="434343"/>
                </a:solidFill>
                <a:latin typeface="Lexend ExtraLight"/>
                <a:ea typeface="Lexend ExtraLight"/>
                <a:cs typeface="Lexend ExtraLight"/>
                <a:sym typeface="Lexend ExtraLight"/>
              </a:rPr>
              <a:t>ID number changed - the app will assume there is another user with the same information and create a new account</a:t>
            </a:r>
            <a:endParaRPr sz="1500">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t/>
            </a:r>
            <a:endParaRPr sz="1500">
              <a:solidFill>
                <a:srgbClr val="434343"/>
              </a:solidFill>
              <a:latin typeface="Lexend ExtraLight"/>
              <a:ea typeface="Lexend ExtraLight"/>
              <a:cs typeface="Lexend ExtraLight"/>
              <a:sym typeface="Lexend ExtraLight"/>
            </a:endParaRPr>
          </a:p>
          <a:p>
            <a:pPr indent="0" lvl="0" marL="0" rtl="0" algn="l">
              <a:lnSpc>
                <a:spcPct val="100000"/>
              </a:lnSpc>
              <a:spcBef>
                <a:spcPts val="0"/>
              </a:spcBef>
              <a:spcAft>
                <a:spcPts val="0"/>
              </a:spcAft>
              <a:buNone/>
            </a:pPr>
            <a:r>
              <a:rPr i="1" lang="en" sz="1500">
                <a:solidFill>
                  <a:srgbClr val="434343"/>
                </a:solidFill>
                <a:latin typeface="Lexend ExtraLight"/>
                <a:ea typeface="Lexend ExtraLight"/>
                <a:cs typeface="Lexend ExtraLight"/>
                <a:sym typeface="Lexend ExtraLight"/>
              </a:rPr>
              <a:t>Tip: Make sure that teachers pin the class group that has the SMS system as the tag. This will ensure that they are pinning the class group that has come with the latest upload, rather than a group that was manually created inside of SchoolTalk.</a:t>
            </a:r>
            <a:endParaRPr i="1" sz="1500">
              <a:solidFill>
                <a:srgbClr val="434343"/>
              </a:solidFill>
              <a:latin typeface="Lexend ExtraLight"/>
              <a:ea typeface="Lexend ExtraLight"/>
              <a:cs typeface="Lexend ExtraLight"/>
              <a:sym typeface="Lexend ExtraLight"/>
            </a:endParaRPr>
          </a:p>
        </p:txBody>
      </p:sp>
      <p:pic>
        <p:nvPicPr>
          <p:cNvPr id="189" name="Google Shape;189;p35" title="Symbol - White BG.png"/>
          <p:cNvPicPr preferRelativeResize="0"/>
          <p:nvPr/>
        </p:nvPicPr>
        <p:blipFill>
          <a:blip r:embed="rId3">
            <a:alphaModFix/>
          </a:blip>
          <a:stretch>
            <a:fillRect/>
          </a:stretch>
        </p:blipFill>
        <p:spPr>
          <a:xfrm>
            <a:off x="-438057" y="3306850"/>
            <a:ext cx="438057" cy="400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