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Montserrat Bold" charset="1" panose="00000800000000000000"/>
      <p:regular r:id="rId18"/>
    </p:embeddedFont>
    <p:embeddedFont>
      <p:font typeface="Lato Bold" charset="1" panose="020F0502020204030203"/>
      <p:regular r:id="rId19"/>
    </p:embeddedFont>
    <p:embeddedFont>
      <p:font typeface="Montserrat Ultra-Bold" charset="1" panose="000009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notesMasters/notesMaster1.xml" Type="http://schemas.openxmlformats.org/officeDocument/2006/relationships/notesMaster"/><Relationship Id="rId16" Target="theme/theme2.xml" Type="http://schemas.openxmlformats.org/officeDocument/2006/relationships/theme"/><Relationship Id="rId17" Target="notesSlides/notesSlide1.xml" Type="http://schemas.openxmlformats.org/officeDocument/2006/relationships/notes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notesSlides/notesSlide2.xml" Type="http://schemas.openxmlformats.org/officeDocument/2006/relationships/notesSlide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productieve en gemotiveerde medewerkers </a:t>
            </a:r>
          </a:p>
          <a:p>
            <a:r>
              <a:rPr lang="en-US"/>
              <a:t/>
            </a:r>
          </a:p>
          <a:p>
            <a:r>
              <a:rPr lang="en-US"/>
              <a:t>Je persoonlijke coach op het werk</a:t>
            </a:r>
          </a:p>
          <a:p>
            <a:r>
              <a:rPr lang="en-US"/>
              <a:t/>
            </a:r>
          </a:p>
          <a:p>
            <a:r>
              <a:rPr lang="en-US"/>
              <a:t>Het Zwitserse zakmes voor je team</a:t>
            </a:r>
          </a:p>
          <a:p>
            <a:r>
              <a:rPr lang="en-US"/>
              <a:t/>
            </a:r>
          </a:p>
          <a:p>
            <a:r>
              <a:rPr lang="en-US"/>
              <a:t>Meer omzet door betere upsell, meer terugkerende gasten en betere review scores. </a:t>
            </a:r>
          </a:p>
          <a:p>
            <a:r>
              <a:rPr lang="en-US"/>
              <a:t/>
            </a:r>
          </a:p>
          <a:p>
            <a:r>
              <a:rPr lang="en-US"/>
              <a:t>Ik wil de winstgevendheid van mijn restaurant verhogen door de gemiddelde besteding te verhogen en de loyaliteit van gasten te verbeteren.			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Meer winst door het verhogen van de gemiddelde besteding en een verbeterde loyaliteit van gasten.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2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8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png" Type="http://schemas.openxmlformats.org/officeDocument/2006/relationships/image"/><Relationship Id="rId2" Target="../media/image28.png" Type="http://schemas.openxmlformats.org/officeDocument/2006/relationships/image"/><Relationship Id="rId3" Target="../media/image2.png" Type="http://schemas.openxmlformats.org/officeDocument/2006/relationships/image"/><Relationship Id="rId4" Target="../media/image29.png" Type="http://schemas.openxmlformats.org/officeDocument/2006/relationships/image"/><Relationship Id="rId5" Target="../media/image30.png" Type="http://schemas.openxmlformats.org/officeDocument/2006/relationships/image"/><Relationship Id="rId6" Target="../media/image31.png" Type="http://schemas.openxmlformats.org/officeDocument/2006/relationships/image"/><Relationship Id="rId7" Target="../media/image32.png" Type="http://schemas.openxmlformats.org/officeDocument/2006/relationships/image"/><Relationship Id="rId8" Target="../media/image33.png" Type="http://schemas.openxmlformats.org/officeDocument/2006/relationships/image"/><Relationship Id="rId9" Target="../media/image3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42000"/>
              </a:srgbClr>
            </a:gs>
            <a:gs pos="100000">
              <a:srgbClr val="026992">
                <a:alpha val="5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6144798" y="546166"/>
            <a:ext cx="15560296" cy="14833357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9144000" y="2621540"/>
            <a:ext cx="1964652" cy="407879"/>
          </a:xfrm>
          <a:custGeom>
            <a:avLst/>
            <a:gdLst/>
            <a:ahLst/>
            <a:cxnLst/>
            <a:rect r="r" b="b" t="t" l="l"/>
            <a:pathLst>
              <a:path h="407879" w="1964652">
                <a:moveTo>
                  <a:pt x="0" y="0"/>
                </a:moveTo>
                <a:lnTo>
                  <a:pt x="1964652" y="0"/>
                </a:lnTo>
                <a:lnTo>
                  <a:pt x="1964652" y="407880"/>
                </a:lnTo>
                <a:lnTo>
                  <a:pt x="0" y="4078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145753" y="7044380"/>
            <a:ext cx="1676756" cy="469492"/>
          </a:xfrm>
          <a:custGeom>
            <a:avLst/>
            <a:gdLst/>
            <a:ahLst/>
            <a:cxnLst/>
            <a:rect r="r" b="b" t="t" l="l"/>
            <a:pathLst>
              <a:path h="469492" w="1676756">
                <a:moveTo>
                  <a:pt x="0" y="0"/>
                </a:moveTo>
                <a:lnTo>
                  <a:pt x="1676756" y="0"/>
                </a:lnTo>
                <a:lnTo>
                  <a:pt x="1676756" y="469492"/>
                </a:lnTo>
                <a:lnTo>
                  <a:pt x="0" y="4694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976023" y="7044380"/>
            <a:ext cx="1676756" cy="469492"/>
          </a:xfrm>
          <a:custGeom>
            <a:avLst/>
            <a:gdLst/>
            <a:ahLst/>
            <a:cxnLst/>
            <a:rect r="r" b="b" t="t" l="l"/>
            <a:pathLst>
              <a:path h="469492" w="1676756">
                <a:moveTo>
                  <a:pt x="0" y="0"/>
                </a:moveTo>
                <a:lnTo>
                  <a:pt x="1676756" y="0"/>
                </a:lnTo>
                <a:lnTo>
                  <a:pt x="1676756" y="469492"/>
                </a:lnTo>
                <a:lnTo>
                  <a:pt x="0" y="4694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945836" y="657701"/>
            <a:ext cx="8370991" cy="8820010"/>
          </a:xfrm>
          <a:custGeom>
            <a:avLst/>
            <a:gdLst/>
            <a:ahLst/>
            <a:cxnLst/>
            <a:rect r="r" b="b" t="t" l="l"/>
            <a:pathLst>
              <a:path h="8820010" w="8370991">
                <a:moveTo>
                  <a:pt x="0" y="0"/>
                </a:moveTo>
                <a:lnTo>
                  <a:pt x="8370991" y="0"/>
                </a:lnTo>
                <a:lnTo>
                  <a:pt x="8370991" y="8820010"/>
                </a:lnTo>
                <a:lnTo>
                  <a:pt x="0" y="88200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4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00" y="3061017"/>
            <a:ext cx="6737702" cy="2680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40"/>
              </a:lnSpc>
            </a:pPr>
            <a:r>
              <a:rPr lang="en-US" sz="51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</a:t>
            </a:r>
            <a:r>
              <a:rPr lang="en-US" sz="51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eer doen met je team, minder gedoe voor jou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6000436"/>
            <a:ext cx="6474744" cy="737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De app voor trainen, betrekken en communiceren — alles wat je nodig hebt op één plek.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42000"/>
              </a:srgbClr>
            </a:gs>
            <a:gs pos="100000">
              <a:srgbClr val="026992">
                <a:alpha val="5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010650" y="1028700"/>
            <a:ext cx="8497086" cy="9235964"/>
          </a:xfrm>
          <a:custGeom>
            <a:avLst/>
            <a:gdLst/>
            <a:ahLst/>
            <a:cxnLst/>
            <a:rect r="r" b="b" t="t" l="l"/>
            <a:pathLst>
              <a:path h="9235964" w="8497086">
                <a:moveTo>
                  <a:pt x="0" y="0"/>
                </a:moveTo>
                <a:lnTo>
                  <a:pt x="8497086" y="0"/>
                </a:lnTo>
                <a:lnTo>
                  <a:pt x="8497086" y="9235964"/>
                </a:lnTo>
                <a:lnTo>
                  <a:pt x="0" y="92359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53413" y="2928183"/>
            <a:ext cx="90634" cy="331082"/>
          </a:xfrm>
          <a:custGeom>
            <a:avLst/>
            <a:gdLst/>
            <a:ahLst/>
            <a:cxnLst/>
            <a:rect r="r" b="b" t="t" l="l"/>
            <a:pathLst>
              <a:path h="331082" w="90634">
                <a:moveTo>
                  <a:pt x="0" y="0"/>
                </a:moveTo>
                <a:lnTo>
                  <a:pt x="90633" y="0"/>
                </a:lnTo>
                <a:lnTo>
                  <a:pt x="90633" y="331082"/>
                </a:lnTo>
                <a:lnTo>
                  <a:pt x="0" y="3310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53413" y="3606146"/>
            <a:ext cx="90634" cy="331082"/>
          </a:xfrm>
          <a:custGeom>
            <a:avLst/>
            <a:gdLst/>
            <a:ahLst/>
            <a:cxnLst/>
            <a:rect r="r" b="b" t="t" l="l"/>
            <a:pathLst>
              <a:path h="331082" w="90634">
                <a:moveTo>
                  <a:pt x="0" y="0"/>
                </a:moveTo>
                <a:lnTo>
                  <a:pt x="90633" y="0"/>
                </a:lnTo>
                <a:lnTo>
                  <a:pt x="90633" y="331082"/>
                </a:lnTo>
                <a:lnTo>
                  <a:pt x="0" y="3310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53413" y="4280516"/>
            <a:ext cx="90634" cy="331082"/>
          </a:xfrm>
          <a:custGeom>
            <a:avLst/>
            <a:gdLst/>
            <a:ahLst/>
            <a:cxnLst/>
            <a:rect r="r" b="b" t="t" l="l"/>
            <a:pathLst>
              <a:path h="331082" w="90634">
                <a:moveTo>
                  <a:pt x="0" y="0"/>
                </a:moveTo>
                <a:lnTo>
                  <a:pt x="90633" y="0"/>
                </a:lnTo>
                <a:lnTo>
                  <a:pt x="90633" y="331082"/>
                </a:lnTo>
                <a:lnTo>
                  <a:pt x="0" y="3310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023858" y="2832739"/>
            <a:ext cx="11521486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Nieuwe medewerkers inwerken duurt te lang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023858" y="3510703"/>
            <a:ext cx="13532994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Medewerkers werken niet consistent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23858" y="4185072"/>
            <a:ext cx="13532994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Trainingsmaterialen zijn verouderd en sluiten niet meer aan op de huidige generatie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23858" y="5889193"/>
            <a:ext cx="13532994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Personeel is niet goed op de hoogte van de standaarden en procedures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023858" y="6563563"/>
            <a:ext cx="14389346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Vanwege krapte op de arbeidsmarkt is het noodzakelijk medewerkers langer vast te houden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023858" y="7237932"/>
            <a:ext cx="13532994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Taalbarrières op de werkvloer leidt tot frustraties en onveilige situaties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01880" y="652364"/>
            <a:ext cx="4416996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true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De uitdaging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608096" y="5982840"/>
            <a:ext cx="90634" cy="331082"/>
          </a:xfrm>
          <a:custGeom>
            <a:avLst/>
            <a:gdLst/>
            <a:ahLst/>
            <a:cxnLst/>
            <a:rect r="r" b="b" t="t" l="l"/>
            <a:pathLst>
              <a:path h="331082" w="90634">
                <a:moveTo>
                  <a:pt x="0" y="0"/>
                </a:moveTo>
                <a:lnTo>
                  <a:pt x="90634" y="0"/>
                </a:lnTo>
                <a:lnTo>
                  <a:pt x="90634" y="331082"/>
                </a:lnTo>
                <a:lnTo>
                  <a:pt x="0" y="3310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08096" y="6660804"/>
            <a:ext cx="90634" cy="331082"/>
          </a:xfrm>
          <a:custGeom>
            <a:avLst/>
            <a:gdLst/>
            <a:ahLst/>
            <a:cxnLst/>
            <a:rect r="r" b="b" t="t" l="l"/>
            <a:pathLst>
              <a:path h="331082" w="90634">
                <a:moveTo>
                  <a:pt x="0" y="0"/>
                </a:moveTo>
                <a:lnTo>
                  <a:pt x="90634" y="0"/>
                </a:lnTo>
                <a:lnTo>
                  <a:pt x="90634" y="331081"/>
                </a:lnTo>
                <a:lnTo>
                  <a:pt x="0" y="3310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08096" y="7335173"/>
            <a:ext cx="90634" cy="331082"/>
          </a:xfrm>
          <a:custGeom>
            <a:avLst/>
            <a:gdLst/>
            <a:ahLst/>
            <a:cxnLst/>
            <a:rect r="r" b="b" t="t" l="l"/>
            <a:pathLst>
              <a:path h="331082" w="90634">
                <a:moveTo>
                  <a:pt x="0" y="0"/>
                </a:moveTo>
                <a:lnTo>
                  <a:pt x="90634" y="0"/>
                </a:lnTo>
                <a:lnTo>
                  <a:pt x="90634" y="331082"/>
                </a:lnTo>
                <a:lnTo>
                  <a:pt x="0" y="3310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EFE">
                <a:alpha val="40500"/>
              </a:srgbClr>
            </a:gs>
            <a:gs pos="100000">
              <a:srgbClr val="2AB674">
                <a:alpha val="6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37577" y="308941"/>
            <a:ext cx="9669118" cy="9669118"/>
          </a:xfrm>
          <a:custGeom>
            <a:avLst/>
            <a:gdLst/>
            <a:ahLst/>
            <a:cxnLst/>
            <a:rect r="r" b="b" t="t" l="l"/>
            <a:pathLst>
              <a:path h="9669118" w="9669118">
                <a:moveTo>
                  <a:pt x="0" y="0"/>
                </a:moveTo>
                <a:lnTo>
                  <a:pt x="9669118" y="0"/>
                </a:lnTo>
                <a:lnTo>
                  <a:pt x="9669118" y="9669118"/>
                </a:lnTo>
                <a:lnTo>
                  <a:pt x="0" y="9669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866698" y="514417"/>
            <a:ext cx="7410876" cy="9772583"/>
          </a:xfrm>
          <a:custGeom>
            <a:avLst/>
            <a:gdLst/>
            <a:ahLst/>
            <a:cxnLst/>
            <a:rect r="r" b="b" t="t" l="l"/>
            <a:pathLst>
              <a:path h="9772583" w="7410876">
                <a:moveTo>
                  <a:pt x="0" y="0"/>
                </a:moveTo>
                <a:lnTo>
                  <a:pt x="7410875" y="0"/>
                </a:lnTo>
                <a:lnTo>
                  <a:pt x="7410875" y="9772583"/>
                </a:lnTo>
                <a:lnTo>
                  <a:pt x="0" y="977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179871" y="9619924"/>
            <a:ext cx="1725043" cy="358135"/>
          </a:xfrm>
          <a:custGeom>
            <a:avLst/>
            <a:gdLst/>
            <a:ahLst/>
            <a:cxnLst/>
            <a:rect r="r" b="b" t="t" l="l"/>
            <a:pathLst>
              <a:path h="358135" w="1725043">
                <a:moveTo>
                  <a:pt x="0" y="0"/>
                </a:moveTo>
                <a:lnTo>
                  <a:pt x="1725043" y="0"/>
                </a:lnTo>
                <a:lnTo>
                  <a:pt x="1725043" y="358135"/>
                </a:lnTo>
                <a:lnTo>
                  <a:pt x="0" y="3581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3520626"/>
            <a:ext cx="7485019" cy="2280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89"/>
              </a:lnSpc>
            </a:pPr>
            <a:r>
              <a:rPr lang="en-US" sz="4349" b="true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Nieuwe medewerkes </a:t>
            </a:r>
            <a:r>
              <a:rPr lang="en-US" sz="4349" b="true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in</a:t>
            </a:r>
            <a:r>
              <a:rPr lang="en-US" sz="4349" b="true">
                <a:solidFill>
                  <a:srgbClr val="2AB674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30 dagen</a:t>
            </a:r>
            <a:r>
              <a:rPr lang="en-US" sz="4349" b="true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naar maximale productiviteit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122010"/>
            <a:ext cx="2600267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2AB674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ONBOARDING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42000"/>
              </a:srgbClr>
            </a:gs>
            <a:gs pos="100000">
              <a:srgbClr val="026992">
                <a:alpha val="5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51020">
            <a:off x="7069725" y="2620023"/>
            <a:ext cx="11097026" cy="7129839"/>
          </a:xfrm>
          <a:custGeom>
            <a:avLst/>
            <a:gdLst/>
            <a:ahLst/>
            <a:cxnLst/>
            <a:rect r="r" b="b" t="t" l="l"/>
            <a:pathLst>
              <a:path h="7129839" w="11097026">
                <a:moveTo>
                  <a:pt x="0" y="0"/>
                </a:moveTo>
                <a:lnTo>
                  <a:pt x="11097027" y="0"/>
                </a:lnTo>
                <a:lnTo>
                  <a:pt x="11097027" y="7129839"/>
                </a:lnTo>
                <a:lnTo>
                  <a:pt x="0" y="71298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520626"/>
            <a:ext cx="6364205" cy="2280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89"/>
              </a:lnSpc>
            </a:pPr>
            <a:r>
              <a:rPr lang="en-US" sz="4349" b="true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Efficiënt opleiden voor </a:t>
            </a:r>
            <a:r>
              <a:rPr lang="en-US" sz="4349" b="true">
                <a:solidFill>
                  <a:srgbClr val="02699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zelfverzekerde</a:t>
            </a:r>
            <a:r>
              <a:rPr lang="en-US" sz="4349" b="true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medewerkers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179871" y="9619924"/>
            <a:ext cx="1725043" cy="358135"/>
          </a:xfrm>
          <a:custGeom>
            <a:avLst/>
            <a:gdLst/>
            <a:ahLst/>
            <a:cxnLst/>
            <a:rect r="r" b="b" t="t" l="l"/>
            <a:pathLst>
              <a:path h="358135" w="1725043">
                <a:moveTo>
                  <a:pt x="0" y="0"/>
                </a:moveTo>
                <a:lnTo>
                  <a:pt x="1725043" y="0"/>
                </a:lnTo>
                <a:lnTo>
                  <a:pt x="1725043" y="358135"/>
                </a:lnTo>
                <a:lnTo>
                  <a:pt x="0" y="3581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299062" y="3541101"/>
            <a:ext cx="11992710" cy="6745899"/>
          </a:xfrm>
          <a:custGeom>
            <a:avLst/>
            <a:gdLst/>
            <a:ahLst/>
            <a:cxnLst/>
            <a:rect r="r" b="b" t="t" l="l"/>
            <a:pathLst>
              <a:path h="6745899" w="11992710">
                <a:moveTo>
                  <a:pt x="0" y="0"/>
                </a:moveTo>
                <a:lnTo>
                  <a:pt x="11992710" y="0"/>
                </a:lnTo>
                <a:lnTo>
                  <a:pt x="11992710" y="6745899"/>
                </a:lnTo>
                <a:lnTo>
                  <a:pt x="0" y="67458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357272" y="2638853"/>
            <a:ext cx="2406571" cy="3546089"/>
            <a:chOff x="0" y="0"/>
            <a:chExt cx="3208761" cy="4728119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3208761" cy="4728119"/>
              <a:chOff x="0" y="0"/>
              <a:chExt cx="633829" cy="933949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3829" cy="933949"/>
              </a:xfrm>
              <a:custGeom>
                <a:avLst/>
                <a:gdLst/>
                <a:ahLst/>
                <a:cxnLst/>
                <a:rect r="r" b="b" t="t" l="l"/>
                <a:pathLst>
                  <a:path h="933949" w="633829">
                    <a:moveTo>
                      <a:pt x="112595" y="0"/>
                    </a:moveTo>
                    <a:lnTo>
                      <a:pt x="521235" y="0"/>
                    </a:lnTo>
                    <a:cubicBezTo>
                      <a:pt x="551097" y="0"/>
                      <a:pt x="579735" y="11863"/>
                      <a:pt x="600851" y="32978"/>
                    </a:cubicBezTo>
                    <a:cubicBezTo>
                      <a:pt x="621967" y="54094"/>
                      <a:pt x="633829" y="82733"/>
                      <a:pt x="633829" y="112595"/>
                    </a:cubicBezTo>
                    <a:lnTo>
                      <a:pt x="633829" y="821355"/>
                    </a:lnTo>
                    <a:cubicBezTo>
                      <a:pt x="633829" y="851217"/>
                      <a:pt x="621967" y="879856"/>
                      <a:pt x="600851" y="900971"/>
                    </a:cubicBezTo>
                    <a:cubicBezTo>
                      <a:pt x="579735" y="922087"/>
                      <a:pt x="551097" y="933949"/>
                      <a:pt x="521235" y="933949"/>
                    </a:cubicBezTo>
                    <a:lnTo>
                      <a:pt x="112595" y="933949"/>
                    </a:lnTo>
                    <a:cubicBezTo>
                      <a:pt x="82733" y="933949"/>
                      <a:pt x="54094" y="922087"/>
                      <a:pt x="32978" y="900971"/>
                    </a:cubicBezTo>
                    <a:cubicBezTo>
                      <a:pt x="11863" y="879856"/>
                      <a:pt x="0" y="851217"/>
                      <a:pt x="0" y="821355"/>
                    </a:cubicBezTo>
                    <a:lnTo>
                      <a:pt x="0" y="112595"/>
                    </a:lnTo>
                    <a:cubicBezTo>
                      <a:pt x="0" y="82733"/>
                      <a:pt x="11863" y="54094"/>
                      <a:pt x="32978" y="32978"/>
                    </a:cubicBezTo>
                    <a:cubicBezTo>
                      <a:pt x="54094" y="11863"/>
                      <a:pt x="82733" y="0"/>
                      <a:pt x="11259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633829" cy="97204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40"/>
                  </a:lnSpc>
                </a:pPr>
              </a:p>
            </p:txBody>
          </p:sp>
        </p:grpSp>
        <p:sp>
          <p:nvSpPr>
            <p:cNvPr name="Freeform 10" id="10"/>
            <p:cNvSpPr/>
            <p:nvPr/>
          </p:nvSpPr>
          <p:spPr>
            <a:xfrm flipH="false" flipV="false" rot="0">
              <a:off x="383260" y="408041"/>
              <a:ext cx="2539815" cy="3912037"/>
            </a:xfrm>
            <a:custGeom>
              <a:avLst/>
              <a:gdLst/>
              <a:ahLst/>
              <a:cxnLst/>
              <a:rect r="r" b="b" t="t" l="l"/>
              <a:pathLst>
                <a:path h="3912037" w="2539815">
                  <a:moveTo>
                    <a:pt x="0" y="0"/>
                  </a:moveTo>
                  <a:lnTo>
                    <a:pt x="2539814" y="0"/>
                  </a:lnTo>
                  <a:lnTo>
                    <a:pt x="2539814" y="3912037"/>
                  </a:lnTo>
                  <a:lnTo>
                    <a:pt x="0" y="3912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28700" y="3122010"/>
            <a:ext cx="2600267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02699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40500"/>
              </a:srgbClr>
            </a:gs>
            <a:gs pos="100000">
              <a:srgbClr val="13A89E">
                <a:alpha val="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51020">
            <a:off x="7094606" y="2924713"/>
            <a:ext cx="11045769" cy="7096907"/>
          </a:xfrm>
          <a:custGeom>
            <a:avLst/>
            <a:gdLst/>
            <a:ahLst/>
            <a:cxnLst/>
            <a:rect r="r" b="b" t="t" l="l"/>
            <a:pathLst>
              <a:path h="7096907" w="11045769">
                <a:moveTo>
                  <a:pt x="0" y="0"/>
                </a:moveTo>
                <a:lnTo>
                  <a:pt x="11045769" y="0"/>
                </a:lnTo>
                <a:lnTo>
                  <a:pt x="11045769" y="7096907"/>
                </a:lnTo>
                <a:lnTo>
                  <a:pt x="0" y="70969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520626"/>
            <a:ext cx="6996505" cy="2280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89"/>
              </a:lnSpc>
            </a:pPr>
            <a:r>
              <a:rPr lang="en-US" sz="434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Direct van start met de </a:t>
            </a:r>
            <a:r>
              <a:rPr lang="en-US" sz="4349" b="true">
                <a:solidFill>
                  <a:srgbClr val="13A89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kwaliteit bibliotheek</a:t>
            </a:r>
            <a:r>
              <a:rPr lang="en-US" sz="434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vol trainingen​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94447" y="842494"/>
            <a:ext cx="11635058" cy="7712751"/>
          </a:xfrm>
          <a:prstGeom prst="rect">
            <a:avLst/>
          </a:prstGeom>
        </p:spPr>
      </p:pic>
      <p:sp>
        <p:nvSpPr>
          <p:cNvPr name="Freeform 5" id="5"/>
          <p:cNvSpPr/>
          <p:nvPr/>
        </p:nvSpPr>
        <p:spPr>
          <a:xfrm flipH="false" flipV="false" rot="0">
            <a:off x="16179871" y="9619924"/>
            <a:ext cx="1725043" cy="358135"/>
          </a:xfrm>
          <a:custGeom>
            <a:avLst/>
            <a:gdLst/>
            <a:ahLst/>
            <a:cxnLst/>
            <a:rect r="r" b="b" t="t" l="l"/>
            <a:pathLst>
              <a:path h="358135" w="1725043">
                <a:moveTo>
                  <a:pt x="0" y="0"/>
                </a:moveTo>
                <a:lnTo>
                  <a:pt x="1725043" y="0"/>
                </a:lnTo>
                <a:lnTo>
                  <a:pt x="1725043" y="358135"/>
                </a:lnTo>
                <a:lnTo>
                  <a:pt x="0" y="3581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122010"/>
            <a:ext cx="2600267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13A89E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PLUG &amp; PLAY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42000"/>
              </a:srgbClr>
            </a:gs>
            <a:gs pos="100000">
              <a:srgbClr val="026992">
                <a:alpha val="5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2346726"/>
            <a:ext cx="7273199" cy="7273199"/>
          </a:xfrm>
          <a:custGeom>
            <a:avLst/>
            <a:gdLst/>
            <a:ahLst/>
            <a:cxnLst/>
            <a:rect r="r" b="b" t="t" l="l"/>
            <a:pathLst>
              <a:path h="7273199" w="7273199">
                <a:moveTo>
                  <a:pt x="0" y="0"/>
                </a:moveTo>
                <a:lnTo>
                  <a:pt x="7273199" y="0"/>
                </a:lnTo>
                <a:lnTo>
                  <a:pt x="7273199" y="7273198"/>
                </a:lnTo>
                <a:lnTo>
                  <a:pt x="0" y="7273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9871" y="9619924"/>
            <a:ext cx="1725043" cy="358135"/>
          </a:xfrm>
          <a:custGeom>
            <a:avLst/>
            <a:gdLst/>
            <a:ahLst/>
            <a:cxnLst/>
            <a:rect r="r" b="b" t="t" l="l"/>
            <a:pathLst>
              <a:path h="358135" w="1725043">
                <a:moveTo>
                  <a:pt x="0" y="0"/>
                </a:moveTo>
                <a:lnTo>
                  <a:pt x="1725043" y="0"/>
                </a:lnTo>
                <a:lnTo>
                  <a:pt x="1725043" y="358135"/>
                </a:lnTo>
                <a:lnTo>
                  <a:pt x="0" y="3581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94941" y="2254262"/>
            <a:ext cx="3337460" cy="745603"/>
          </a:xfrm>
          <a:custGeom>
            <a:avLst/>
            <a:gdLst/>
            <a:ahLst/>
            <a:cxnLst/>
            <a:rect r="r" b="b" t="t" l="l"/>
            <a:pathLst>
              <a:path h="745603" w="3337460">
                <a:moveTo>
                  <a:pt x="0" y="0"/>
                </a:moveTo>
                <a:lnTo>
                  <a:pt x="3337460" y="0"/>
                </a:lnTo>
                <a:lnTo>
                  <a:pt x="3337460" y="745603"/>
                </a:lnTo>
                <a:lnTo>
                  <a:pt x="0" y="745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94941" y="2999865"/>
            <a:ext cx="3337460" cy="745603"/>
          </a:xfrm>
          <a:custGeom>
            <a:avLst/>
            <a:gdLst/>
            <a:ahLst/>
            <a:cxnLst/>
            <a:rect r="r" b="b" t="t" l="l"/>
            <a:pathLst>
              <a:path h="745603" w="3337460">
                <a:moveTo>
                  <a:pt x="0" y="0"/>
                </a:moveTo>
                <a:lnTo>
                  <a:pt x="3337460" y="0"/>
                </a:lnTo>
                <a:lnTo>
                  <a:pt x="3337460" y="745603"/>
                </a:lnTo>
                <a:lnTo>
                  <a:pt x="0" y="7456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894941" y="3749113"/>
            <a:ext cx="3337460" cy="949756"/>
          </a:xfrm>
          <a:custGeom>
            <a:avLst/>
            <a:gdLst/>
            <a:ahLst/>
            <a:cxnLst/>
            <a:rect r="r" b="b" t="t" l="l"/>
            <a:pathLst>
              <a:path h="949756" w="3337460">
                <a:moveTo>
                  <a:pt x="0" y="0"/>
                </a:moveTo>
                <a:lnTo>
                  <a:pt x="3337460" y="0"/>
                </a:lnTo>
                <a:lnTo>
                  <a:pt x="3337460" y="949756"/>
                </a:lnTo>
                <a:lnTo>
                  <a:pt x="0" y="9497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605945" y="1345156"/>
            <a:ext cx="803480" cy="803480"/>
          </a:xfrm>
          <a:custGeom>
            <a:avLst/>
            <a:gdLst/>
            <a:ahLst/>
            <a:cxnLst/>
            <a:rect r="r" b="b" t="t" l="l"/>
            <a:pathLst>
              <a:path h="803480" w="803480">
                <a:moveTo>
                  <a:pt x="0" y="0"/>
                </a:moveTo>
                <a:lnTo>
                  <a:pt x="803481" y="0"/>
                </a:lnTo>
                <a:lnTo>
                  <a:pt x="803481" y="803480"/>
                </a:lnTo>
                <a:lnTo>
                  <a:pt x="0" y="8034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782177" y="2232357"/>
            <a:ext cx="636039" cy="636039"/>
          </a:xfrm>
          <a:custGeom>
            <a:avLst/>
            <a:gdLst/>
            <a:ahLst/>
            <a:cxnLst/>
            <a:rect r="r" b="b" t="t" l="l"/>
            <a:pathLst>
              <a:path h="636039" w="636039">
                <a:moveTo>
                  <a:pt x="0" y="0"/>
                </a:moveTo>
                <a:lnTo>
                  <a:pt x="636039" y="0"/>
                </a:lnTo>
                <a:lnTo>
                  <a:pt x="636039" y="636039"/>
                </a:lnTo>
                <a:lnTo>
                  <a:pt x="0" y="6360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982497" y="1529037"/>
            <a:ext cx="435719" cy="435719"/>
          </a:xfrm>
          <a:custGeom>
            <a:avLst/>
            <a:gdLst/>
            <a:ahLst/>
            <a:cxnLst/>
            <a:rect r="r" b="b" t="t" l="l"/>
            <a:pathLst>
              <a:path h="435719" w="435719">
                <a:moveTo>
                  <a:pt x="0" y="0"/>
                </a:moveTo>
                <a:lnTo>
                  <a:pt x="435719" y="0"/>
                </a:lnTo>
                <a:lnTo>
                  <a:pt x="435719" y="435719"/>
                </a:lnTo>
                <a:lnTo>
                  <a:pt x="0" y="4357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3520626"/>
            <a:ext cx="6996505" cy="2280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89"/>
              </a:lnSpc>
            </a:pPr>
            <a:r>
              <a:rPr lang="en-US" sz="434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Overzichtelijke </a:t>
            </a:r>
            <a:r>
              <a:rPr lang="en-US" sz="4349" b="true">
                <a:solidFill>
                  <a:srgbClr val="02699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interne communicatie</a:t>
            </a:r>
            <a:r>
              <a:rPr lang="en-US" sz="434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vervang Whatsapp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3122010"/>
            <a:ext cx="2600267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02699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CHATPRO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41000"/>
              </a:srgbClr>
            </a:gs>
            <a:gs pos="100000">
              <a:srgbClr val="F15A29">
                <a:alpha val="5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520626"/>
            <a:ext cx="4280757" cy="3051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89"/>
              </a:lnSpc>
            </a:pPr>
            <a:r>
              <a:rPr lang="en-US" sz="434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Iedereen gemakkelijk </a:t>
            </a:r>
            <a:r>
              <a:rPr lang="en-US" sz="4349" b="true">
                <a:solidFill>
                  <a:srgbClr val="F15A2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op de hoogte</a:t>
            </a:r>
            <a:r>
              <a:rPr lang="en-US" sz="434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via de tijdlijn.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6179871" y="9619924"/>
            <a:ext cx="1725043" cy="358135"/>
          </a:xfrm>
          <a:custGeom>
            <a:avLst/>
            <a:gdLst/>
            <a:ahLst/>
            <a:cxnLst/>
            <a:rect r="r" b="b" t="t" l="l"/>
            <a:pathLst>
              <a:path h="358135" w="1725043">
                <a:moveTo>
                  <a:pt x="0" y="0"/>
                </a:moveTo>
                <a:lnTo>
                  <a:pt x="1725043" y="0"/>
                </a:lnTo>
                <a:lnTo>
                  <a:pt x="1725043" y="358135"/>
                </a:lnTo>
                <a:lnTo>
                  <a:pt x="0" y="3581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65639" y="1211230"/>
            <a:ext cx="8735428" cy="9075770"/>
          </a:xfrm>
          <a:custGeom>
            <a:avLst/>
            <a:gdLst/>
            <a:ahLst/>
            <a:cxnLst/>
            <a:rect r="r" b="b" t="t" l="l"/>
            <a:pathLst>
              <a:path h="9075770" w="8735428">
                <a:moveTo>
                  <a:pt x="0" y="0"/>
                </a:moveTo>
                <a:lnTo>
                  <a:pt x="8735428" y="0"/>
                </a:lnTo>
                <a:lnTo>
                  <a:pt x="8735428" y="9075770"/>
                </a:lnTo>
                <a:lnTo>
                  <a:pt x="0" y="90757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552052" y="7504530"/>
            <a:ext cx="1514617" cy="435534"/>
          </a:xfrm>
          <a:custGeom>
            <a:avLst/>
            <a:gdLst/>
            <a:ahLst/>
            <a:cxnLst/>
            <a:rect r="r" b="b" t="t" l="l"/>
            <a:pathLst>
              <a:path h="435534" w="1514617">
                <a:moveTo>
                  <a:pt x="0" y="0"/>
                </a:moveTo>
                <a:lnTo>
                  <a:pt x="1514617" y="0"/>
                </a:lnTo>
                <a:lnTo>
                  <a:pt x="1514617" y="435533"/>
                </a:lnTo>
                <a:lnTo>
                  <a:pt x="0" y="4355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122010"/>
            <a:ext cx="2600267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F15A29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TIJDLIJN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40000"/>
              </a:srgbClr>
            </a:gs>
            <a:gs pos="100000">
              <a:srgbClr val="FCD51C">
                <a:alpha val="4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520626"/>
            <a:ext cx="7908399" cy="2280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89"/>
              </a:lnSpc>
            </a:pPr>
            <a:r>
              <a:rPr lang="en-US" sz="434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Hoger enthousiasme en deelname door </a:t>
            </a:r>
            <a:r>
              <a:rPr lang="en-US" sz="4349" b="true">
                <a:solidFill>
                  <a:srgbClr val="FCD51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quizzen, punten en beloningen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8774620" y="1905073"/>
            <a:ext cx="7791677" cy="7791677"/>
          </a:xfrm>
          <a:custGeom>
            <a:avLst/>
            <a:gdLst/>
            <a:ahLst/>
            <a:cxnLst/>
            <a:rect r="r" b="b" t="t" l="l"/>
            <a:pathLst>
              <a:path h="7791677" w="7791677">
                <a:moveTo>
                  <a:pt x="0" y="0"/>
                </a:moveTo>
                <a:lnTo>
                  <a:pt x="7791677" y="0"/>
                </a:lnTo>
                <a:lnTo>
                  <a:pt x="7791677" y="7791677"/>
                </a:lnTo>
                <a:lnTo>
                  <a:pt x="0" y="77916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179871" y="9619924"/>
            <a:ext cx="1725043" cy="358135"/>
          </a:xfrm>
          <a:custGeom>
            <a:avLst/>
            <a:gdLst/>
            <a:ahLst/>
            <a:cxnLst/>
            <a:rect r="r" b="b" t="t" l="l"/>
            <a:pathLst>
              <a:path h="358135" w="1725043">
                <a:moveTo>
                  <a:pt x="0" y="0"/>
                </a:moveTo>
                <a:lnTo>
                  <a:pt x="1725043" y="0"/>
                </a:lnTo>
                <a:lnTo>
                  <a:pt x="1725043" y="358135"/>
                </a:lnTo>
                <a:lnTo>
                  <a:pt x="0" y="3581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445981" y="2564736"/>
            <a:ext cx="673019" cy="673019"/>
          </a:xfrm>
          <a:custGeom>
            <a:avLst/>
            <a:gdLst/>
            <a:ahLst/>
            <a:cxnLst/>
            <a:rect r="r" b="b" t="t" l="l"/>
            <a:pathLst>
              <a:path h="673019" w="673019">
                <a:moveTo>
                  <a:pt x="0" y="0"/>
                </a:moveTo>
                <a:lnTo>
                  <a:pt x="673019" y="0"/>
                </a:lnTo>
                <a:lnTo>
                  <a:pt x="673019" y="673019"/>
                </a:lnTo>
                <a:lnTo>
                  <a:pt x="0" y="6730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574017" y="7276273"/>
            <a:ext cx="3033600" cy="695381"/>
          </a:xfrm>
          <a:custGeom>
            <a:avLst/>
            <a:gdLst/>
            <a:ahLst/>
            <a:cxnLst/>
            <a:rect r="r" b="b" t="t" l="l"/>
            <a:pathLst>
              <a:path h="695381" w="3033600">
                <a:moveTo>
                  <a:pt x="0" y="0"/>
                </a:moveTo>
                <a:lnTo>
                  <a:pt x="3033600" y="0"/>
                </a:lnTo>
                <a:lnTo>
                  <a:pt x="3033600" y="695381"/>
                </a:lnTo>
                <a:lnTo>
                  <a:pt x="0" y="6953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481425" y="2858581"/>
            <a:ext cx="614524" cy="614524"/>
          </a:xfrm>
          <a:custGeom>
            <a:avLst/>
            <a:gdLst/>
            <a:ahLst/>
            <a:cxnLst/>
            <a:rect r="r" b="b" t="t" l="l"/>
            <a:pathLst>
              <a:path h="614524" w="614524">
                <a:moveTo>
                  <a:pt x="0" y="0"/>
                </a:moveTo>
                <a:lnTo>
                  <a:pt x="614524" y="0"/>
                </a:lnTo>
                <a:lnTo>
                  <a:pt x="614524" y="614524"/>
                </a:lnTo>
                <a:lnTo>
                  <a:pt x="0" y="6145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800591" y="1938050"/>
            <a:ext cx="626685" cy="626685"/>
          </a:xfrm>
          <a:custGeom>
            <a:avLst/>
            <a:gdLst/>
            <a:ahLst/>
            <a:cxnLst/>
            <a:rect r="r" b="b" t="t" l="l"/>
            <a:pathLst>
              <a:path h="626685" w="626685">
                <a:moveTo>
                  <a:pt x="0" y="0"/>
                </a:moveTo>
                <a:lnTo>
                  <a:pt x="626685" y="0"/>
                </a:lnTo>
                <a:lnTo>
                  <a:pt x="626685" y="626686"/>
                </a:lnTo>
                <a:lnTo>
                  <a:pt x="0" y="6266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946910" y="3356800"/>
            <a:ext cx="627146" cy="627146"/>
          </a:xfrm>
          <a:custGeom>
            <a:avLst/>
            <a:gdLst/>
            <a:ahLst/>
            <a:cxnLst/>
            <a:rect r="r" b="b" t="t" l="l"/>
            <a:pathLst>
              <a:path h="627146" w="627146">
                <a:moveTo>
                  <a:pt x="0" y="0"/>
                </a:moveTo>
                <a:lnTo>
                  <a:pt x="627146" y="0"/>
                </a:lnTo>
                <a:lnTo>
                  <a:pt x="627146" y="627146"/>
                </a:lnTo>
                <a:lnTo>
                  <a:pt x="0" y="6271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892186" y="5391381"/>
            <a:ext cx="1404605" cy="1285064"/>
          </a:xfrm>
          <a:custGeom>
            <a:avLst/>
            <a:gdLst/>
            <a:ahLst/>
            <a:cxnLst/>
            <a:rect r="r" b="b" t="t" l="l"/>
            <a:pathLst>
              <a:path h="1285064" w="1404605">
                <a:moveTo>
                  <a:pt x="0" y="0"/>
                </a:moveTo>
                <a:lnTo>
                  <a:pt x="1404605" y="0"/>
                </a:lnTo>
                <a:lnTo>
                  <a:pt x="1404605" y="1285065"/>
                </a:lnTo>
                <a:lnTo>
                  <a:pt x="0" y="12850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354116" y="2723713"/>
            <a:ext cx="442130" cy="442130"/>
          </a:xfrm>
          <a:custGeom>
            <a:avLst/>
            <a:gdLst/>
            <a:ahLst/>
            <a:cxnLst/>
            <a:rect r="r" b="b" t="t" l="l"/>
            <a:pathLst>
              <a:path h="442130" w="442130">
                <a:moveTo>
                  <a:pt x="0" y="0"/>
                </a:moveTo>
                <a:lnTo>
                  <a:pt x="442130" y="0"/>
                </a:lnTo>
                <a:lnTo>
                  <a:pt x="442130" y="442130"/>
                </a:lnTo>
                <a:lnTo>
                  <a:pt x="0" y="44213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208570" y="1199480"/>
            <a:ext cx="1051913" cy="1051913"/>
          </a:xfrm>
          <a:custGeom>
            <a:avLst/>
            <a:gdLst/>
            <a:ahLst/>
            <a:cxnLst/>
            <a:rect r="r" b="b" t="t" l="l"/>
            <a:pathLst>
              <a:path h="1051913" w="1051913">
                <a:moveTo>
                  <a:pt x="0" y="0"/>
                </a:moveTo>
                <a:lnTo>
                  <a:pt x="1051913" y="0"/>
                </a:lnTo>
                <a:lnTo>
                  <a:pt x="1051913" y="1051913"/>
                </a:lnTo>
                <a:lnTo>
                  <a:pt x="0" y="105191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3122010"/>
            <a:ext cx="2600267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FCD51C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GAMEFICATION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EFE">
                <a:alpha val="40500"/>
              </a:srgbClr>
            </a:gs>
            <a:gs pos="100000">
              <a:srgbClr val="2AB674">
                <a:alpha val="6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520626"/>
            <a:ext cx="6718358" cy="3051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89"/>
              </a:lnSpc>
            </a:pPr>
            <a:r>
              <a:rPr lang="en-US" sz="434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Beter inzicht in </a:t>
            </a:r>
            <a:r>
              <a:rPr lang="en-US" sz="4349" b="true">
                <a:solidFill>
                  <a:srgbClr val="2AB67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vaardigheden en motivatie </a:t>
            </a:r>
            <a:r>
              <a:rPr lang="en-US" sz="434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met dashboards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920488" y="1028700"/>
            <a:ext cx="10893191" cy="8823485"/>
          </a:xfrm>
          <a:custGeom>
            <a:avLst/>
            <a:gdLst/>
            <a:ahLst/>
            <a:cxnLst/>
            <a:rect r="r" b="b" t="t" l="l"/>
            <a:pathLst>
              <a:path h="8823485" w="10893191">
                <a:moveTo>
                  <a:pt x="0" y="0"/>
                </a:moveTo>
                <a:lnTo>
                  <a:pt x="10893192" y="0"/>
                </a:lnTo>
                <a:lnTo>
                  <a:pt x="10893192" y="8823485"/>
                </a:lnTo>
                <a:lnTo>
                  <a:pt x="0" y="88234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179871" y="9619924"/>
            <a:ext cx="1725043" cy="358135"/>
          </a:xfrm>
          <a:custGeom>
            <a:avLst/>
            <a:gdLst/>
            <a:ahLst/>
            <a:cxnLst/>
            <a:rect r="r" b="b" t="t" l="l"/>
            <a:pathLst>
              <a:path h="358135" w="1725043">
                <a:moveTo>
                  <a:pt x="0" y="0"/>
                </a:moveTo>
                <a:lnTo>
                  <a:pt x="1725043" y="0"/>
                </a:lnTo>
                <a:lnTo>
                  <a:pt x="1725043" y="358135"/>
                </a:lnTo>
                <a:lnTo>
                  <a:pt x="0" y="3581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3122010"/>
            <a:ext cx="2600267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2AB674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DASHBOARDS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DAGsfULtACA</dc:identifier>
  <dcterms:modified xsi:type="dcterms:W3CDTF">2011-08-01T06:04:30Z</dcterms:modified>
  <cp:revision>1</cp:revision>
  <dc:title>Presentatie slides Wizzflix intern draagvlak</dc:title>
</cp:coreProperties>
</file>