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457200" y="365760"/>
            <a:ext cx="2148840" cy="292608"/>
          </a:xfrm>
          <a:prstGeom prst="roundRect">
            <a:avLst>
              <a:gd fmla="val 50000" name="adj"/>
            </a:avLst>
          </a:prstGeom>
          <a:solidFill>
            <a:srgbClr val="4A6F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457200" y="365760"/>
            <a:ext cx="21488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MARKET INTELLIGENCE SPRING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457200" y="731520"/>
            <a:ext cx="822960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Ideal Customer Profile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457200" y="1225296"/>
            <a:ext cx="859536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50"/>
              <a:buFont typeface="Arial"/>
              <a:buNone/>
            </a:pPr>
            <a:r>
              <a:rPr b="0" i="1" lang="en-US" sz="12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Define the company-level profile your marketing and sales efforts should target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assets/logo_lockup.png" id="20" name="Google Shape;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8552" y="658368"/>
            <a:ext cx="2743200" cy="3099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21;p3"/>
          <p:cNvCxnSpPr/>
          <p:nvPr/>
        </p:nvCxnSpPr>
        <p:spPr>
          <a:xfrm>
            <a:off x="457200" y="1645920"/>
            <a:ext cx="11274552" cy="0"/>
          </a:xfrm>
          <a:prstGeom prst="straightConnector1">
            <a:avLst/>
          </a:prstGeom>
          <a:noFill/>
          <a:ln cap="flat" cmpd="sng" w="15875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3"/>
          <p:cNvSpPr/>
          <p:nvPr/>
        </p:nvSpPr>
        <p:spPr>
          <a:xfrm>
            <a:off x="457200" y="1874520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457200" y="1874520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457200" y="2066544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" name="Google Shape;25;p3"/>
          <p:cNvSpPr/>
          <p:nvPr/>
        </p:nvSpPr>
        <p:spPr>
          <a:xfrm>
            <a:off x="566928" y="1874520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Company Size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566928" y="2331720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number of employees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" name="Google Shape;27;p3"/>
          <p:cNvCxnSpPr/>
          <p:nvPr/>
        </p:nvCxnSpPr>
        <p:spPr>
          <a:xfrm>
            <a:off x="566928" y="3090672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28" name="Google Shape;28;p3"/>
          <p:cNvSpPr/>
          <p:nvPr/>
        </p:nvSpPr>
        <p:spPr>
          <a:xfrm>
            <a:off x="3326130" y="1874520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3"/>
          <p:cNvSpPr/>
          <p:nvPr/>
        </p:nvSpPr>
        <p:spPr>
          <a:xfrm>
            <a:off x="3326130" y="1874520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p3"/>
          <p:cNvSpPr/>
          <p:nvPr/>
        </p:nvSpPr>
        <p:spPr>
          <a:xfrm>
            <a:off x="3326130" y="2066544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3435858" y="1874520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Location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3435858" y="2331720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city, state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" name="Google Shape;33;p3"/>
          <p:cNvCxnSpPr/>
          <p:nvPr/>
        </p:nvCxnSpPr>
        <p:spPr>
          <a:xfrm>
            <a:off x="3435858" y="3090672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4" name="Google Shape;34;p3"/>
          <p:cNvSpPr/>
          <p:nvPr/>
        </p:nvSpPr>
        <p:spPr>
          <a:xfrm>
            <a:off x="6195060" y="1874520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6195060" y="1874520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6195060" y="2066544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6304788" y="1874520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Company Type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6304788" y="2331720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public, private, non-profit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" name="Google Shape;39;p3"/>
          <p:cNvCxnSpPr/>
          <p:nvPr/>
        </p:nvCxnSpPr>
        <p:spPr>
          <a:xfrm>
            <a:off x="6304788" y="3090672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0" name="Google Shape;40;p3"/>
          <p:cNvSpPr/>
          <p:nvPr/>
        </p:nvSpPr>
        <p:spPr>
          <a:xfrm>
            <a:off x="9063990" y="1874520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9063990" y="1874520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9063990" y="2066544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9173718" y="1874520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Business Niche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9173718" y="2331720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retail, SaaS, telecom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" name="Google Shape;45;p3"/>
          <p:cNvCxnSpPr/>
          <p:nvPr/>
        </p:nvCxnSpPr>
        <p:spPr>
          <a:xfrm>
            <a:off x="9173718" y="3090672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6" name="Google Shape;46;p3"/>
          <p:cNvSpPr/>
          <p:nvPr/>
        </p:nvSpPr>
        <p:spPr>
          <a:xfrm>
            <a:off x="457200" y="3493008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457200" y="3493008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3"/>
          <p:cNvSpPr/>
          <p:nvPr/>
        </p:nvSpPr>
        <p:spPr>
          <a:xfrm>
            <a:off x="457200" y="3685032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3"/>
          <p:cNvSpPr/>
          <p:nvPr/>
        </p:nvSpPr>
        <p:spPr>
          <a:xfrm>
            <a:off x="566928" y="3493008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Annual Company Revenue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566928" y="3950208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$ dollars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" name="Google Shape;51;p3"/>
          <p:cNvCxnSpPr/>
          <p:nvPr/>
        </p:nvCxnSpPr>
        <p:spPr>
          <a:xfrm>
            <a:off x="566928" y="4709160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2" name="Google Shape;52;p3"/>
          <p:cNvSpPr/>
          <p:nvPr/>
        </p:nvSpPr>
        <p:spPr>
          <a:xfrm>
            <a:off x="3326130" y="3493008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3326130" y="3493008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3"/>
          <p:cNvSpPr/>
          <p:nvPr/>
        </p:nvSpPr>
        <p:spPr>
          <a:xfrm>
            <a:off x="3326130" y="3685032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3435858" y="3493008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Decision Makers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3435858" y="3950208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CEO, CTO, VP, Director of…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" name="Google Shape;57;p3"/>
          <p:cNvCxnSpPr/>
          <p:nvPr/>
        </p:nvCxnSpPr>
        <p:spPr>
          <a:xfrm>
            <a:off x="3435858" y="4709160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58" name="Google Shape;58;p3"/>
          <p:cNvSpPr/>
          <p:nvPr/>
        </p:nvSpPr>
        <p:spPr>
          <a:xfrm>
            <a:off x="6195060" y="3493008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6195060" y="3493008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"/>
          <p:cNvSpPr/>
          <p:nvPr/>
        </p:nvSpPr>
        <p:spPr>
          <a:xfrm>
            <a:off x="6195060" y="3685032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6304788" y="3493008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Decision Maker Changes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6304788" y="3950208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new CEO/CTO/VP/Director? Yes/No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" name="Google Shape;63;p3"/>
          <p:cNvCxnSpPr/>
          <p:nvPr/>
        </p:nvCxnSpPr>
        <p:spPr>
          <a:xfrm>
            <a:off x="6304788" y="4709160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64" name="Google Shape;64;p3"/>
          <p:cNvSpPr/>
          <p:nvPr/>
        </p:nvSpPr>
        <p:spPr>
          <a:xfrm>
            <a:off x="9063990" y="3493008"/>
            <a:ext cx="266776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3"/>
          <p:cNvSpPr/>
          <p:nvPr/>
        </p:nvSpPr>
        <p:spPr>
          <a:xfrm>
            <a:off x="9063990" y="3493008"/>
            <a:ext cx="266776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3"/>
          <p:cNvSpPr/>
          <p:nvPr/>
        </p:nvSpPr>
        <p:spPr>
          <a:xfrm>
            <a:off x="9063990" y="3685032"/>
            <a:ext cx="266776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3"/>
          <p:cNvSpPr/>
          <p:nvPr/>
        </p:nvSpPr>
        <p:spPr>
          <a:xfrm>
            <a:off x="9173718" y="3493008"/>
            <a:ext cx="244830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Purchase-Driving Pain Points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9173718" y="3950208"/>
            <a:ext cx="244830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churn, UX, cost…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" name="Google Shape;69;p3"/>
          <p:cNvCxnSpPr/>
          <p:nvPr/>
        </p:nvCxnSpPr>
        <p:spPr>
          <a:xfrm>
            <a:off x="9173718" y="4709160"/>
            <a:ext cx="244830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0" name="Google Shape;70;p3"/>
          <p:cNvSpPr/>
          <p:nvPr/>
        </p:nvSpPr>
        <p:spPr>
          <a:xfrm>
            <a:off x="457200" y="5111496"/>
            <a:ext cx="553669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"/>
          <p:cNvSpPr/>
          <p:nvPr/>
        </p:nvSpPr>
        <p:spPr>
          <a:xfrm>
            <a:off x="457200" y="5111496"/>
            <a:ext cx="553669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3"/>
          <p:cNvSpPr/>
          <p:nvPr/>
        </p:nvSpPr>
        <p:spPr>
          <a:xfrm>
            <a:off x="457200" y="5303520"/>
            <a:ext cx="553669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"/>
          <p:cNvSpPr/>
          <p:nvPr/>
        </p:nvSpPr>
        <p:spPr>
          <a:xfrm>
            <a:off x="566928" y="5111496"/>
            <a:ext cx="531723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Tech Stack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"/>
          <p:cNvSpPr/>
          <p:nvPr/>
        </p:nvSpPr>
        <p:spPr>
          <a:xfrm>
            <a:off x="566928" y="5568696"/>
            <a:ext cx="53172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WordPress, HubSpot, Azure…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5" name="Google Shape;75;p3"/>
          <p:cNvCxnSpPr/>
          <p:nvPr/>
        </p:nvCxnSpPr>
        <p:spPr>
          <a:xfrm>
            <a:off x="566928" y="6327648"/>
            <a:ext cx="531723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76" name="Google Shape;76;p3"/>
          <p:cNvSpPr/>
          <p:nvPr/>
        </p:nvSpPr>
        <p:spPr>
          <a:xfrm>
            <a:off x="6195060" y="5111496"/>
            <a:ext cx="5536692" cy="1417320"/>
          </a:xfrm>
          <a:prstGeom prst="roundRect">
            <a:avLst>
              <a:gd fmla="val 4516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3"/>
          <p:cNvSpPr/>
          <p:nvPr/>
        </p:nvSpPr>
        <p:spPr>
          <a:xfrm>
            <a:off x="6195060" y="5111496"/>
            <a:ext cx="5536692" cy="384048"/>
          </a:xfrm>
          <a:prstGeom prst="roundRect">
            <a:avLst>
              <a:gd fmla="val 16667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3"/>
          <p:cNvSpPr/>
          <p:nvPr/>
        </p:nvSpPr>
        <p:spPr>
          <a:xfrm>
            <a:off x="6195060" y="5303520"/>
            <a:ext cx="5536692" cy="192024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6304788" y="5111496"/>
            <a:ext cx="5317236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Additional Information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"/>
          <p:cNvSpPr/>
          <p:nvPr/>
        </p:nvSpPr>
        <p:spPr>
          <a:xfrm>
            <a:off x="6304788" y="5568696"/>
            <a:ext cx="5317236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1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e.g. product-led company, sales-driven organization…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" name="Google Shape;81;p3"/>
          <p:cNvCxnSpPr/>
          <p:nvPr/>
        </p:nvCxnSpPr>
        <p:spPr>
          <a:xfrm>
            <a:off x="6304788" y="6327648"/>
            <a:ext cx="5317236" cy="0"/>
          </a:xfrm>
          <a:prstGeom prst="straightConnector1">
            <a:avLst/>
          </a:prstGeom>
          <a:noFill/>
          <a:ln cap="flat" cmpd="sng" w="12700">
            <a:solidFill>
              <a:srgbClr val="B9C4CE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82" name="Google Shape;82;p3"/>
          <p:cNvCxnSpPr/>
          <p:nvPr/>
        </p:nvCxnSpPr>
        <p:spPr>
          <a:xfrm>
            <a:off x="457200" y="6510528"/>
            <a:ext cx="11274552" cy="0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" name="Google Shape;83;p3"/>
          <p:cNvSpPr/>
          <p:nvPr/>
        </p:nvSpPr>
        <p:spPr>
          <a:xfrm>
            <a:off x="457200" y="6547104"/>
            <a:ext cx="36576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springloadedstrategies.com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7616952" y="6547104"/>
            <a:ext cx="41148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Growth Springs Framework  |  Market Intelligence Spring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