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3942" r:id="rId2"/>
  </p:sldIdLst>
  <p:sldSz cx="18288000" cy="10287000"/>
  <p:notesSz cx="6858000" cy="9144000"/>
  <p:embeddedFontLst>
    <p:embeddedFont>
      <p:font typeface="Bahnschrift" panose="020B0502040204020203" pitchFamily="34" charset="0"/>
      <p:regular r:id="rId4"/>
      <p:bold r:id="rId5"/>
    </p:embeddedFont>
    <p:embeddedFont>
      <p:font typeface="Bahnschrift Light" panose="020B0502040204020203" pitchFamily="34" charset="0"/>
      <p:regular r:id="rId6"/>
    </p:embeddedFont>
    <p:embeddedFont>
      <p:font typeface="Bahnschrift Light Condensed" panose="020B0502040204020203" pitchFamily="34" charset="0"/>
      <p:regular r:id="rId7"/>
    </p:embeddedFont>
    <p:embeddedFont>
      <p:font typeface="Cochocib Script Latin Pro" panose="02000503000000020003" pitchFamily="2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BA2"/>
    <a:srgbClr val="18A186"/>
    <a:srgbClr val="FF9502"/>
    <a:srgbClr val="016B4E"/>
    <a:srgbClr val="FFFFFF"/>
    <a:srgbClr val="B68402"/>
    <a:srgbClr val="06C2A2"/>
    <a:srgbClr val="0AAF92"/>
    <a:srgbClr val="0AB092"/>
    <a:srgbClr val="0BAD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30" autoAdjust="0"/>
    <p:restoredTop sz="96707" autoAdjust="0"/>
  </p:normalViewPr>
  <p:slideViewPr>
    <p:cSldViewPr>
      <p:cViewPr>
        <p:scale>
          <a:sx n="90" d="100"/>
          <a:sy n="90" d="100"/>
        </p:scale>
        <p:origin x="152" y="3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tr-TR" sz="2000" b="1" i="0">
                <a:latin typeface="Bahnschrift" panose="020B0502040204020203" pitchFamily="34" charset="0"/>
              </a:rPr>
              <a:t>3 Milyon Limiti</a:t>
            </a:r>
          </a:p>
        </c:rich>
      </c:tx>
      <c:layout>
        <c:manualLayout>
          <c:xMode val="edge"/>
          <c:yMode val="edge"/>
          <c:x val="7.719545459793653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7.6545217326949411E-2"/>
          <c:y val="0.33414887892376682"/>
          <c:w val="0.75999323389822038"/>
          <c:h val="0.5823234678624813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Giden</c:v>
                </c:pt>
              </c:strCache>
            </c:strRef>
          </c:tx>
          <c:spPr>
            <a:pattFill prst="wdUpDiag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strRef>
              <c:f>Sayfa1!$A$2:$A$3</c:f>
              <c:strCache>
                <c:ptCount val="2"/>
                <c:pt idx="0">
                  <c:v>Özel</c:v>
                </c:pt>
                <c:pt idx="1">
                  <c:v>Bireysel</c:v>
                </c:pt>
              </c:strCache>
            </c:strRef>
          </c:cat>
          <c:val>
            <c:numRef>
              <c:f>Sayfa1!$B$2:$B$3</c:f>
              <c:numCache>
                <c:formatCode>General</c:formatCode>
                <c:ptCount val="2"/>
                <c:pt idx="0">
                  <c:v>12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F2-C74D-9373-A1FA9BBB54C5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Kalan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Sayfa1!$A$2:$A$3</c:f>
              <c:strCache>
                <c:ptCount val="2"/>
                <c:pt idx="0">
                  <c:v>Özel</c:v>
                </c:pt>
                <c:pt idx="1">
                  <c:v>Bireysel</c:v>
                </c:pt>
              </c:strCache>
            </c:strRef>
          </c:cat>
          <c:val>
            <c:numRef>
              <c:f>Sayfa1!$C$2:$C$3</c:f>
              <c:numCache>
                <c:formatCode>General</c:formatCode>
                <c:ptCount val="2"/>
                <c:pt idx="0">
                  <c:v>28</c:v>
                </c:pt>
                <c:pt idx="1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F2-C74D-9373-A1FA9BBB54C5}"/>
            </c:ext>
          </c:extLst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Gelen</c:v>
                </c:pt>
              </c:strCache>
            </c:strRef>
          </c:tx>
          <c:spPr>
            <a:solidFill>
              <a:srgbClr val="18A186"/>
            </a:solidFill>
            <a:ln>
              <a:noFill/>
            </a:ln>
            <a:effectLst/>
          </c:spPr>
          <c:invertIfNegative val="0"/>
          <c:cat>
            <c:strRef>
              <c:f>Sayfa1!$A$2:$A$3</c:f>
              <c:strCache>
                <c:ptCount val="2"/>
                <c:pt idx="0">
                  <c:v>Özel</c:v>
                </c:pt>
                <c:pt idx="1">
                  <c:v>Bireysel</c:v>
                </c:pt>
              </c:strCache>
            </c:strRef>
          </c:cat>
          <c:val>
            <c:numRef>
              <c:f>Sayfa1!$D$2:$D$3</c:f>
              <c:numCache>
                <c:formatCode>General</c:formatCode>
                <c:ptCount val="2"/>
                <c:pt idx="0">
                  <c:v>3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F2-C74D-9373-A1FA9BBB54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7"/>
        <c:overlap val="100"/>
        <c:axId val="137312704"/>
        <c:axId val="137316096"/>
      </c:barChart>
      <c:catAx>
        <c:axId val="137312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137316096"/>
        <c:crosses val="autoZero"/>
        <c:auto val="1"/>
        <c:lblAlgn val="ctr"/>
        <c:lblOffset val="100"/>
        <c:noMultiLvlLbl val="0"/>
      </c:catAx>
      <c:valAx>
        <c:axId val="1373160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7312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0" i="0">
          <a:latin typeface="Bahnschrift Light" panose="020B0502040204020203" pitchFamily="34" charset="0"/>
        </a:defRPr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tr-TR" sz="2000" b="1" i="0">
                <a:latin typeface="Bahnschrift" panose="020B0502040204020203" pitchFamily="34" charset="0"/>
              </a:rPr>
              <a:t>2 Milyon Limiti</a:t>
            </a:r>
          </a:p>
        </c:rich>
      </c:tx>
      <c:layout>
        <c:manualLayout>
          <c:xMode val="edge"/>
          <c:yMode val="edge"/>
          <c:x val="7.719545459793653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7.6545217326949411E-2"/>
          <c:y val="0.33414887892376682"/>
          <c:w val="0.75999323389822038"/>
          <c:h val="0.5823234678624813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Giden</c:v>
                </c:pt>
              </c:strCache>
            </c:strRef>
          </c:tx>
          <c:spPr>
            <a:pattFill prst="wdUpDiag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strRef>
              <c:f>Sayfa1!$A$2:$A$3</c:f>
              <c:strCache>
                <c:ptCount val="2"/>
                <c:pt idx="0">
                  <c:v>Özel</c:v>
                </c:pt>
                <c:pt idx="1">
                  <c:v>Bireysel</c:v>
                </c:pt>
              </c:strCache>
            </c:strRef>
          </c:cat>
          <c:val>
            <c:numRef>
              <c:f>Sayfa1!$B$2:$B$3</c:f>
              <c:numCache>
                <c:formatCode>General</c:formatCode>
                <c:ptCount val="2"/>
                <c:pt idx="0">
                  <c:v>12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15-5B43-9B87-629806C4ED62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Kalan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Sayfa1!$A$2:$A$3</c:f>
              <c:strCache>
                <c:ptCount val="2"/>
                <c:pt idx="0">
                  <c:v>Özel</c:v>
                </c:pt>
                <c:pt idx="1">
                  <c:v>Bireysel</c:v>
                </c:pt>
              </c:strCache>
            </c:strRef>
          </c:cat>
          <c:val>
            <c:numRef>
              <c:f>Sayfa1!$C$2:$C$3</c:f>
              <c:numCache>
                <c:formatCode>General</c:formatCode>
                <c:ptCount val="2"/>
                <c:pt idx="0">
                  <c:v>28</c:v>
                </c:pt>
                <c:pt idx="1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15-5B43-9B87-629806C4ED62}"/>
            </c:ext>
          </c:extLst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Gelen</c:v>
                </c:pt>
              </c:strCache>
            </c:strRef>
          </c:tx>
          <c:spPr>
            <a:solidFill>
              <a:srgbClr val="18A186"/>
            </a:solidFill>
            <a:ln>
              <a:noFill/>
            </a:ln>
            <a:effectLst/>
          </c:spPr>
          <c:invertIfNegative val="0"/>
          <c:cat>
            <c:strRef>
              <c:f>Sayfa1!$A$2:$A$3</c:f>
              <c:strCache>
                <c:ptCount val="2"/>
                <c:pt idx="0">
                  <c:v>Özel</c:v>
                </c:pt>
                <c:pt idx="1">
                  <c:v>Bireysel</c:v>
                </c:pt>
              </c:strCache>
            </c:strRef>
          </c:cat>
          <c:val>
            <c:numRef>
              <c:f>Sayfa1!$D$2:$D$3</c:f>
              <c:numCache>
                <c:formatCode>General</c:formatCode>
                <c:ptCount val="2"/>
                <c:pt idx="0">
                  <c:v>3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15-5B43-9B87-629806C4ED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7"/>
        <c:overlap val="100"/>
        <c:axId val="137312704"/>
        <c:axId val="137316096"/>
      </c:barChart>
      <c:catAx>
        <c:axId val="137312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137316096"/>
        <c:crosses val="autoZero"/>
        <c:auto val="1"/>
        <c:lblAlgn val="ctr"/>
        <c:lblOffset val="100"/>
        <c:noMultiLvlLbl val="0"/>
      </c:catAx>
      <c:valAx>
        <c:axId val="1373160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7312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0" i="0">
          <a:latin typeface="Bahnschrift Light" panose="020B0502040204020203" pitchFamily="34" charset="0"/>
        </a:defRPr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tr-TR" sz="2000" b="1" i="0">
                <a:latin typeface="Bahnschrift" panose="020B0502040204020203" pitchFamily="34" charset="0"/>
              </a:rPr>
              <a:t>1 Milyon Limiti</a:t>
            </a:r>
          </a:p>
        </c:rich>
      </c:tx>
      <c:layout>
        <c:manualLayout>
          <c:xMode val="edge"/>
          <c:yMode val="edge"/>
          <c:x val="7.719545459793653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7.6545217326949411E-2"/>
          <c:y val="0.33414887892376682"/>
          <c:w val="0.75999323389822038"/>
          <c:h val="0.5823234678624813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Giden</c:v>
                </c:pt>
              </c:strCache>
            </c:strRef>
          </c:tx>
          <c:spPr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A40-7F40-A689-B74395BDA22D}"/>
              </c:ext>
            </c:extLst>
          </c:dPt>
          <c:dPt>
            <c:idx val="1"/>
            <c:invertIfNegative val="0"/>
            <c:bubble3D val="0"/>
            <c:spPr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A40-7F40-A689-B74395BDA22D}"/>
              </c:ext>
            </c:extLst>
          </c:dPt>
          <c:cat>
            <c:strRef>
              <c:f>Sayfa1!$A$2:$A$3</c:f>
              <c:strCache>
                <c:ptCount val="2"/>
                <c:pt idx="0">
                  <c:v>Özel</c:v>
                </c:pt>
                <c:pt idx="1">
                  <c:v>Bireysel</c:v>
                </c:pt>
              </c:strCache>
            </c:strRef>
          </c:cat>
          <c:val>
            <c:numRef>
              <c:f>Sayfa1!$B$2:$B$3</c:f>
              <c:numCache>
                <c:formatCode>General</c:formatCode>
                <c:ptCount val="2"/>
                <c:pt idx="0">
                  <c:v>12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40-7F40-A689-B74395BDA22D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Kalan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Sayfa1!$A$2:$A$3</c:f>
              <c:strCache>
                <c:ptCount val="2"/>
                <c:pt idx="0">
                  <c:v>Özel</c:v>
                </c:pt>
                <c:pt idx="1">
                  <c:v>Bireysel</c:v>
                </c:pt>
              </c:strCache>
            </c:strRef>
          </c:cat>
          <c:val>
            <c:numRef>
              <c:f>Sayfa1!$C$2:$C$3</c:f>
              <c:numCache>
                <c:formatCode>General</c:formatCode>
                <c:ptCount val="2"/>
                <c:pt idx="0">
                  <c:v>28</c:v>
                </c:pt>
                <c:pt idx="1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40-7F40-A689-B74395BDA22D}"/>
            </c:ext>
          </c:extLst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Gelen</c:v>
                </c:pt>
              </c:strCache>
            </c:strRef>
          </c:tx>
          <c:spPr>
            <a:solidFill>
              <a:srgbClr val="18A186"/>
            </a:solidFill>
            <a:ln>
              <a:noFill/>
            </a:ln>
            <a:effectLst/>
          </c:spPr>
          <c:invertIfNegative val="0"/>
          <c:cat>
            <c:strRef>
              <c:f>Sayfa1!$A$2:$A$3</c:f>
              <c:strCache>
                <c:ptCount val="2"/>
                <c:pt idx="0">
                  <c:v>Özel</c:v>
                </c:pt>
                <c:pt idx="1">
                  <c:v>Bireysel</c:v>
                </c:pt>
              </c:strCache>
            </c:strRef>
          </c:cat>
          <c:val>
            <c:numRef>
              <c:f>Sayfa1!$D$2:$D$3</c:f>
              <c:numCache>
                <c:formatCode>General</c:formatCode>
                <c:ptCount val="2"/>
                <c:pt idx="0">
                  <c:v>3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40-7F40-A689-B74395BDA2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7"/>
        <c:overlap val="100"/>
        <c:axId val="137312704"/>
        <c:axId val="137316096"/>
      </c:barChart>
      <c:catAx>
        <c:axId val="137312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137316096"/>
        <c:crosses val="autoZero"/>
        <c:auto val="1"/>
        <c:lblAlgn val="ctr"/>
        <c:lblOffset val="100"/>
        <c:noMultiLvlLbl val="0"/>
      </c:catAx>
      <c:valAx>
        <c:axId val="1373160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7312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0" i="0">
          <a:latin typeface="Bahnschrift Light" panose="020B0502040204020203" pitchFamily="34" charset="0"/>
        </a:defRPr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8305C-BC21-A141-9843-BC7D0B890A3D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27801-6E76-F248-9E82-E67BA8D05F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87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rgbClr val="14A185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rgbClr val="016B4E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Resim 6" descr="yazı tipi, grafik, grafik tasarım, logo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44465A1D-E9CD-0344-894E-362B769C2F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480729"/>
            <a:ext cx="2647406" cy="465578"/>
          </a:xfrm>
          <a:prstGeom prst="rect">
            <a:avLst/>
          </a:prstGeom>
        </p:spPr>
      </p:pic>
      <p:sp>
        <p:nvSpPr>
          <p:cNvPr id="8" name="Başlık 7">
            <a:extLst>
              <a:ext uri="{FF2B5EF4-FFF2-40B4-BE49-F238E27FC236}">
                <a16:creationId xmlns:a16="http://schemas.microsoft.com/office/drawing/2014/main" id="{1FAE61A2-CEDC-D6C2-668D-9C66B1AD4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040" y="1127760"/>
            <a:ext cx="16139160" cy="720000"/>
          </a:xfrm>
        </p:spPr>
        <p:txBody>
          <a:bodyPr lIns="0" tIns="0" rIns="0" bIns="0"/>
          <a:lstStyle>
            <a:lvl1pPr>
              <a:defRPr sz="8000"/>
            </a:lvl1pPr>
          </a:lstStyle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78054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A2E24C00-9881-A319-5B4D-001646A6F788}"/>
              </a:ext>
            </a:extLst>
          </p:cNvPr>
          <p:cNvSpPr/>
          <p:nvPr userDrawn="1"/>
        </p:nvSpPr>
        <p:spPr>
          <a:xfrm>
            <a:off x="0" y="9182100"/>
            <a:ext cx="18288000" cy="1104900"/>
          </a:xfrm>
          <a:prstGeom prst="rect">
            <a:avLst/>
          </a:prstGeom>
          <a:solidFill>
            <a:srgbClr val="18A18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Resim 3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6876967B-2CA6-B5DC-D994-7F8E9DC8D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  <p:sp>
        <p:nvSpPr>
          <p:cNvPr id="7" name="Başlık 6">
            <a:extLst>
              <a:ext uri="{FF2B5EF4-FFF2-40B4-BE49-F238E27FC236}">
                <a16:creationId xmlns:a16="http://schemas.microsoft.com/office/drawing/2014/main" id="{6D9F7A1B-5DF5-8C41-226E-FC5B65AE6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040" y="1127760"/>
            <a:ext cx="16139160" cy="720000"/>
          </a:xfrm>
        </p:spPr>
        <p:txBody>
          <a:bodyPr lIns="0" tIns="0" rIns="0" bIns="0"/>
          <a:lstStyle>
            <a:lvl1pPr>
              <a:defRPr sz="8000"/>
            </a:lvl1pPr>
          </a:lstStyle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98640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Stand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>
            <a:extLst>
              <a:ext uri="{FF2B5EF4-FFF2-40B4-BE49-F238E27FC236}">
                <a16:creationId xmlns:a16="http://schemas.microsoft.com/office/drawing/2014/main" id="{730E24F0-C47A-5DC7-E61F-AD4B5B962832}"/>
              </a:ext>
            </a:extLst>
          </p:cNvPr>
          <p:cNvSpPr/>
          <p:nvPr userDrawn="1"/>
        </p:nvSpPr>
        <p:spPr>
          <a:xfrm>
            <a:off x="0" y="9182100"/>
            <a:ext cx="18288000" cy="1104900"/>
          </a:xfrm>
          <a:prstGeom prst="rect">
            <a:avLst/>
          </a:prstGeom>
          <a:solidFill>
            <a:srgbClr val="18A18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>
              <a:solidFill>
                <a:srgbClr val="18A186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2108B1-C043-ED3B-97BC-B6D43BEB59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4548" y="1135062"/>
            <a:ext cx="16146651" cy="720000"/>
          </a:xfrm>
        </p:spPr>
        <p:txBody>
          <a:bodyPr lIns="0" tIns="0" rIns="0" bIns="0"/>
          <a:lstStyle>
            <a:lvl1pPr>
              <a:defRPr sz="8000" b="1">
                <a:solidFill>
                  <a:srgbClr val="18A186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6C4B6-938E-6A50-5E2B-D3760C1FC9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74549" y="2460625"/>
            <a:ext cx="16146650" cy="4525963"/>
          </a:xfrm>
        </p:spPr>
        <p:txBody>
          <a:bodyPr lIns="0" tIns="0" rIns="0" bIns="0"/>
          <a:lstStyle>
            <a:lvl1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1pPr>
            <a:lvl2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2pPr>
            <a:lvl3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3pPr>
            <a:lvl4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4pPr>
            <a:lvl5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D64EE63-6A98-C593-D812-1AF303B8B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rgbClr val="18A186"/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Resim 3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CBD473F9-58DB-44AF-B501-8A5B9B8AD0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5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69EEC7BF-1728-D0D9-6C18-0DFC6E208210}"/>
              </a:ext>
            </a:extLst>
          </p:cNvPr>
          <p:cNvSpPr/>
          <p:nvPr userDrawn="1"/>
        </p:nvSpPr>
        <p:spPr>
          <a:xfrm>
            <a:off x="0" y="9182100"/>
            <a:ext cx="18288000" cy="1104900"/>
          </a:xfrm>
          <a:prstGeom prst="rect">
            <a:avLst/>
          </a:prstGeom>
          <a:solidFill>
            <a:srgbClr val="18A18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8E6BCCA-E7DB-320F-E950-2068E0FD98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4548" y="3970149"/>
            <a:ext cx="16146651" cy="1143000"/>
          </a:xfrm>
        </p:spPr>
        <p:txBody>
          <a:bodyPr lIns="0" tIns="0" rIns="0" bIns="0">
            <a:noAutofit/>
          </a:bodyPr>
          <a:lstStyle>
            <a:lvl1pPr algn="l">
              <a:defRPr sz="8000" b="1">
                <a:solidFill>
                  <a:srgbClr val="18A186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4523CAA-50B1-97A8-66FA-DC8D3037686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81005" y="3266775"/>
            <a:ext cx="16140193" cy="639762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5400" b="0">
                <a:solidFill>
                  <a:srgbClr val="B68402"/>
                </a:solidFill>
                <a:latin typeface="Cochocib Script Latin Pro" panose="0200050300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İçerik Yer Tutucusu 4">
            <a:extLst>
              <a:ext uri="{FF2B5EF4-FFF2-40B4-BE49-F238E27FC236}">
                <a16:creationId xmlns:a16="http://schemas.microsoft.com/office/drawing/2014/main" id="{59E9ED68-FD55-D511-34B5-594C6AA4704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12044" y="6756938"/>
            <a:ext cx="16140112" cy="762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1pPr>
            <a:lvl2pPr marL="45720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2pPr>
            <a:lvl3pPr marL="91440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3pPr>
            <a:lvl4pPr marL="137160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4pPr>
            <a:lvl5pPr marL="182880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56CA861-10AF-9323-10F3-D134F447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Resim 1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8E9C9E68-7E18-2A7F-018B-2987FCB220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56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Boş">
    <p:bg>
      <p:bgPr>
        <a:solidFill>
          <a:srgbClr val="18A1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5477DBE-043A-096D-3D13-8A82D63B5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Resim 9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B3D8A984-38D8-52C0-7465-EE4AF5CB02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401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Kapak">
    <p:bg>
      <p:bgPr>
        <a:solidFill>
          <a:srgbClr val="18A1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>
            <a:extLst>
              <a:ext uri="{FF2B5EF4-FFF2-40B4-BE49-F238E27FC236}">
                <a16:creationId xmlns:a16="http://schemas.microsoft.com/office/drawing/2014/main" id="{2E8C7092-C724-33D1-C5DA-E6F53081D960}"/>
              </a:ext>
            </a:extLst>
          </p:cNvPr>
          <p:cNvSpPr/>
          <p:nvPr userDrawn="1"/>
        </p:nvSpPr>
        <p:spPr>
          <a:xfrm>
            <a:off x="1066800" y="9182100"/>
            <a:ext cx="16154399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D8EB0D-3492-BF14-7E35-B11B4EE44E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4548" y="3970149"/>
            <a:ext cx="16146651" cy="1143000"/>
          </a:xfrm>
        </p:spPr>
        <p:txBody>
          <a:bodyPr lIns="0" tIns="0" rIns="0" bIns="0">
            <a:noAutofit/>
          </a:bodyPr>
          <a:lstStyle>
            <a:lvl1pPr algn="l">
              <a:defRPr sz="8000" b="1">
                <a:solidFill>
                  <a:schemeClr val="tx1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3711D-218D-BF15-A2A5-5E40457BB94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81005" y="3266775"/>
            <a:ext cx="16140193" cy="639762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5400" b="0">
                <a:solidFill>
                  <a:srgbClr val="FF9502"/>
                </a:solidFill>
                <a:latin typeface="Cochocib Script Latin Pro" panose="0200050300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ED7F9EA0-3F32-51E6-3C17-23F5CEAC190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12044" y="6756938"/>
            <a:ext cx="16140112" cy="762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1pPr>
            <a:lvl2pPr marL="4572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2pPr>
            <a:lvl3pPr marL="9144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3pPr>
            <a:lvl4pPr marL="13716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4pPr>
            <a:lvl5pPr marL="18288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8D430E-64F1-EDE0-8251-96FEB44F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Resim 5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5CC40059-27F2-0098-4F98-346EE690A3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669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Standart">
    <p:bg>
      <p:bgPr>
        <a:solidFill>
          <a:srgbClr val="18A1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0E59037-62CF-6DE3-EEA1-AF02A6F26F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4548" y="1135064"/>
            <a:ext cx="16146651" cy="720000"/>
          </a:xfrm>
        </p:spPr>
        <p:txBody>
          <a:bodyPr lIns="0" tIns="0" rIns="0" bIns="0"/>
          <a:lstStyle>
            <a:lvl1pPr>
              <a:defRPr sz="8000" b="1">
                <a:solidFill>
                  <a:schemeClr val="tx1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71A0946-4C6B-97BB-7C48-9EC3458EBEE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74549" y="2460625"/>
            <a:ext cx="16146650" cy="4525963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4939402-6222-5A43-9EBB-2604547A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95A78075-A11B-71A8-B7B6-C78272426EF7}"/>
              </a:ext>
            </a:extLst>
          </p:cNvPr>
          <p:cNvSpPr/>
          <p:nvPr userDrawn="1"/>
        </p:nvSpPr>
        <p:spPr>
          <a:xfrm>
            <a:off x="1066800" y="9182100"/>
            <a:ext cx="16154399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pic>
        <p:nvPicPr>
          <p:cNvPr id="3" name="Resim 2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159F694-10A9-2885-434B-DA32FF0155F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8241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şekkürler">
    <p:bg>
      <p:bgPr>
        <a:solidFill>
          <a:srgbClr val="18A1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8D430E-64F1-EDE0-8251-96FEB44F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A3013048-4845-F3CB-0044-220F8EF82B25}"/>
              </a:ext>
            </a:extLst>
          </p:cNvPr>
          <p:cNvSpPr/>
          <p:nvPr userDrawn="1"/>
        </p:nvSpPr>
        <p:spPr>
          <a:xfrm>
            <a:off x="7543799" y="5887721"/>
            <a:ext cx="3200402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7B8DA147-D67A-2009-5DA9-2B6139F66715}"/>
              </a:ext>
            </a:extLst>
          </p:cNvPr>
          <p:cNvSpPr txBox="1"/>
          <p:nvPr userDrawn="1"/>
        </p:nvSpPr>
        <p:spPr>
          <a:xfrm>
            <a:off x="7696199" y="6555742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0" i="0" dirty="0">
                <a:latin typeface="Bahnschrift Light" panose="020B0502040204020203" pitchFamily="34" charset="0"/>
              </a:rPr>
              <a:t>Teşekkürler</a:t>
            </a:r>
          </a:p>
        </p:txBody>
      </p:sp>
      <p:pic>
        <p:nvPicPr>
          <p:cNvPr id="4" name="Resim 3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770BE85E-4487-8B4F-3DD0-7F719B67D7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449" y="3903321"/>
            <a:ext cx="5753101" cy="99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939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040" y="1127760"/>
            <a:ext cx="16139160" cy="72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040" y="2453322"/>
            <a:ext cx="16139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958647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 b="0" i="0">
                <a:solidFill>
                  <a:srgbClr val="14A185"/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70" r:id="rId3"/>
    <p:sldLayoutId id="2147483661" r:id="rId4"/>
    <p:sldLayoutId id="2147483663" r:id="rId5"/>
    <p:sldLayoutId id="2147483660" r:id="rId6"/>
    <p:sldLayoutId id="2147483664" r:id="rId7"/>
    <p:sldLayoutId id="2147483662" r:id="rId8"/>
    <p:sldLayoutId id="2147483668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8000" b="1" i="0" kern="1200" spc="-300">
          <a:solidFill>
            <a:srgbClr val="18A186"/>
          </a:solidFill>
          <a:latin typeface="Bahnschrift" panose="020B0502040204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84">
          <p15:clr>
            <a:srgbClr val="F26B43"/>
          </p15:clr>
        </p15:guide>
        <p15:guide id="2" pos="672">
          <p15:clr>
            <a:srgbClr val="F26B43"/>
          </p15:clr>
        </p15:guide>
        <p15:guide id="3" pos="10848">
          <p15:clr>
            <a:srgbClr val="F26B43"/>
          </p15:clr>
        </p15:guide>
        <p15:guide id="4" orient="horz" pos="6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D1E11744-F932-AF46-0678-24255DC1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7B49D55-D6F8-DD15-5352-25E22AFE9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2C7BA2"/>
                </a:solidFill>
              </a:rPr>
              <a:t>Segmentasyon Senaryoları</a:t>
            </a:r>
          </a:p>
        </p:txBody>
      </p:sp>
      <p:graphicFrame>
        <p:nvGraphicFramePr>
          <p:cNvPr id="5" name="Grafik 4">
            <a:extLst>
              <a:ext uri="{FF2B5EF4-FFF2-40B4-BE49-F238E27FC236}">
                <a16:creationId xmlns:a16="http://schemas.microsoft.com/office/drawing/2014/main" id="{CB06E1AC-CE2A-1706-5DAB-49AA1A8522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7256276"/>
              </p:ext>
            </p:extLst>
          </p:nvPr>
        </p:nvGraphicFramePr>
        <p:xfrm>
          <a:off x="1371599" y="2937600"/>
          <a:ext cx="15849599" cy="167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9" name="Grup 18">
            <a:extLst>
              <a:ext uri="{FF2B5EF4-FFF2-40B4-BE49-F238E27FC236}">
                <a16:creationId xmlns:a16="http://schemas.microsoft.com/office/drawing/2014/main" id="{A76D47BD-DFE8-0951-96FE-D1F10C85916F}"/>
              </a:ext>
            </a:extLst>
          </p:cNvPr>
          <p:cNvGrpSpPr/>
          <p:nvPr/>
        </p:nvGrpSpPr>
        <p:grpSpPr>
          <a:xfrm>
            <a:off x="5638800" y="3989614"/>
            <a:ext cx="1752600" cy="495300"/>
            <a:chOff x="5638800" y="3989614"/>
            <a:chExt cx="1752600" cy="495300"/>
          </a:xfrm>
        </p:grpSpPr>
        <p:sp>
          <p:nvSpPr>
            <p:cNvPr id="11" name="Yuvarlatılmış Dikdörtgen 10">
              <a:extLst>
                <a:ext uri="{FF2B5EF4-FFF2-40B4-BE49-F238E27FC236}">
                  <a16:creationId xmlns:a16="http://schemas.microsoft.com/office/drawing/2014/main" id="{6C31CDD2-0887-2467-1D94-DFCA1E7020A6}"/>
                </a:ext>
              </a:extLst>
            </p:cNvPr>
            <p:cNvSpPr/>
            <p:nvPr/>
          </p:nvSpPr>
          <p:spPr>
            <a:xfrm>
              <a:off x="5791200" y="3989614"/>
              <a:ext cx="1600200" cy="4953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288361" sx="102000" sy="102000" algn="ctr" rotWithShape="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b="1">
                  <a:solidFill>
                    <a:srgbClr val="2C7BA2"/>
                  </a:solidFill>
                  <a:latin typeface="Bahnschrift" panose="020B0502040204020203" pitchFamily="34" charset="0"/>
                </a:rPr>
                <a:t>159</a:t>
              </a:r>
              <a:r>
                <a:rPr lang="tr-TR" sz="1500">
                  <a:solidFill>
                    <a:srgbClr val="2C7BA2"/>
                  </a:solidFill>
                  <a:latin typeface="Bahnschrift Light" panose="020B0502040204020203" pitchFamily="34" charset="0"/>
                </a:rPr>
                <a:t> </a:t>
              </a:r>
              <a:r>
                <a:rPr lang="tr-TR" sz="1000">
                  <a:solidFill>
                    <a:srgbClr val="18A186"/>
                  </a:solidFill>
                  <a:latin typeface="Bahnschrift Light" panose="020B0502040204020203" pitchFamily="34" charset="0"/>
                </a:rPr>
                <a:t>(+9)</a:t>
              </a:r>
            </a:p>
          </p:txBody>
        </p:sp>
        <p:sp>
          <p:nvSpPr>
            <p:cNvPr id="12" name="Üçgen 11">
              <a:extLst>
                <a:ext uri="{FF2B5EF4-FFF2-40B4-BE49-F238E27FC236}">
                  <a16:creationId xmlns:a16="http://schemas.microsoft.com/office/drawing/2014/main" id="{F907B477-0F21-BE85-8D4A-D0B294A01EE9}"/>
                </a:ext>
              </a:extLst>
            </p:cNvPr>
            <p:cNvSpPr/>
            <p:nvPr/>
          </p:nvSpPr>
          <p:spPr>
            <a:xfrm rot="16200000">
              <a:off x="5638800" y="4155788"/>
              <a:ext cx="152400" cy="1524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500" b="1">
                <a:latin typeface="Bahnschrift" panose="020B0502040204020203" pitchFamily="34" charset="0"/>
              </a:endParaRPr>
            </a:p>
          </p:txBody>
        </p:sp>
      </p:grpSp>
      <p:graphicFrame>
        <p:nvGraphicFramePr>
          <p:cNvPr id="16" name="Grafik 15">
            <a:extLst>
              <a:ext uri="{FF2B5EF4-FFF2-40B4-BE49-F238E27FC236}">
                <a16:creationId xmlns:a16="http://schemas.microsoft.com/office/drawing/2014/main" id="{B073B1CA-E2F9-BA53-46B4-19848B09A9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059466"/>
              </p:ext>
            </p:extLst>
          </p:nvPr>
        </p:nvGraphicFramePr>
        <p:xfrm>
          <a:off x="1355270" y="4992037"/>
          <a:ext cx="15849599" cy="167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afik 16">
            <a:extLst>
              <a:ext uri="{FF2B5EF4-FFF2-40B4-BE49-F238E27FC236}">
                <a16:creationId xmlns:a16="http://schemas.microsoft.com/office/drawing/2014/main" id="{D1FE4817-135C-4B63-0B04-289B7C7AD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291235"/>
              </p:ext>
            </p:extLst>
          </p:nvPr>
        </p:nvGraphicFramePr>
        <p:xfrm>
          <a:off x="1338941" y="7046474"/>
          <a:ext cx="15849599" cy="167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0" name="Grup 19">
            <a:extLst>
              <a:ext uri="{FF2B5EF4-FFF2-40B4-BE49-F238E27FC236}">
                <a16:creationId xmlns:a16="http://schemas.microsoft.com/office/drawing/2014/main" id="{2780DF5A-DEEC-B2E6-386E-F4F28BD934AF}"/>
              </a:ext>
            </a:extLst>
          </p:cNvPr>
          <p:cNvGrpSpPr/>
          <p:nvPr/>
        </p:nvGrpSpPr>
        <p:grpSpPr>
          <a:xfrm>
            <a:off x="13639800" y="3498255"/>
            <a:ext cx="1752600" cy="495300"/>
            <a:chOff x="5638800" y="3989614"/>
            <a:chExt cx="1752600" cy="495300"/>
          </a:xfrm>
        </p:grpSpPr>
        <p:sp>
          <p:nvSpPr>
            <p:cNvPr id="21" name="Yuvarlatılmış Dikdörtgen 20">
              <a:extLst>
                <a:ext uri="{FF2B5EF4-FFF2-40B4-BE49-F238E27FC236}">
                  <a16:creationId xmlns:a16="http://schemas.microsoft.com/office/drawing/2014/main" id="{5EB822AB-2255-5351-F274-FF538791F919}"/>
                </a:ext>
              </a:extLst>
            </p:cNvPr>
            <p:cNvSpPr/>
            <p:nvPr/>
          </p:nvSpPr>
          <p:spPr>
            <a:xfrm>
              <a:off x="5791200" y="3989614"/>
              <a:ext cx="1600200" cy="4953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288361" sx="102000" sy="102000" algn="ctr" rotWithShape="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b="1">
                  <a:solidFill>
                    <a:srgbClr val="2C7BA2"/>
                  </a:solidFill>
                  <a:latin typeface="Bahnschrift" panose="020B0502040204020203" pitchFamily="34" charset="0"/>
                </a:rPr>
                <a:t>31</a:t>
              </a:r>
              <a:r>
                <a:rPr lang="tr-TR" sz="1500">
                  <a:solidFill>
                    <a:srgbClr val="2C7BA2"/>
                  </a:solidFill>
                  <a:latin typeface="Bahnschrift Light" panose="020B0502040204020203" pitchFamily="34" charset="0"/>
                </a:rPr>
                <a:t> </a:t>
              </a:r>
              <a:r>
                <a:rPr lang="tr-TR" sz="1000">
                  <a:solidFill>
                    <a:srgbClr val="FF0000"/>
                  </a:solidFill>
                  <a:latin typeface="Bahnschrift Light" panose="020B0502040204020203" pitchFamily="34" charset="0"/>
                </a:rPr>
                <a:t>(-9)</a:t>
              </a:r>
            </a:p>
          </p:txBody>
        </p:sp>
        <p:sp>
          <p:nvSpPr>
            <p:cNvPr id="22" name="Üçgen 21">
              <a:extLst>
                <a:ext uri="{FF2B5EF4-FFF2-40B4-BE49-F238E27FC236}">
                  <a16:creationId xmlns:a16="http://schemas.microsoft.com/office/drawing/2014/main" id="{D24ABBA6-E1D9-834F-6C69-B728D9A68B1E}"/>
                </a:ext>
              </a:extLst>
            </p:cNvPr>
            <p:cNvSpPr/>
            <p:nvPr/>
          </p:nvSpPr>
          <p:spPr>
            <a:xfrm rot="16200000">
              <a:off x="5638800" y="4155788"/>
              <a:ext cx="152400" cy="1524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500" b="1">
                <a:latin typeface="Bahnschrift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6550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18959</TotalTime>
  <Words>20</Words>
  <Application>Microsoft Macintosh PowerPoint</Application>
  <PresentationFormat>Özel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Bahnschrift Light Condensed</vt:lpstr>
      <vt:lpstr>Cochocib Script Latin Pro</vt:lpstr>
      <vt:lpstr>Bahnschrift Light</vt:lpstr>
      <vt:lpstr>Bahnschrift</vt:lpstr>
      <vt:lpstr>Aptos</vt:lpstr>
      <vt:lpstr>Office Theme</vt:lpstr>
      <vt:lpstr>Segmentasyon Senaryoları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Kurumsal İletişim Ekibi</dc:title>
  <cp:lastModifiedBy>Chris Green</cp:lastModifiedBy>
  <cp:revision>152</cp:revision>
  <dcterms:created xsi:type="dcterms:W3CDTF">2006-08-16T00:00:00Z</dcterms:created>
  <dcterms:modified xsi:type="dcterms:W3CDTF">2025-10-21T10:52:53Z</dcterms:modified>
  <dc:identifier>DAGYOeMgoMo</dc:identifier>
</cp:coreProperties>
</file>