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6000" u="none" kumimoji="0" normalizeH="0">
        <a:ln w="25400" cap="flat">
          <a:solidFill>
            <a:srgbClr val="FFB2B2">
              <a:alpha val="91351"/>
            </a:srgbClr>
          </a:solidFill>
          <a:prstDash val="solid"/>
          <a:miter lim="400000"/>
        </a:ln>
        <a:solidFill>
          <a:srgbClr val="110725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6000" u="none" kumimoji="0" normalizeH="0">
        <a:ln w="25400" cap="flat">
          <a:solidFill>
            <a:srgbClr val="FFB2B2">
              <a:alpha val="91351"/>
            </a:srgbClr>
          </a:solidFill>
          <a:prstDash val="solid"/>
          <a:miter lim="400000"/>
        </a:ln>
        <a:solidFill>
          <a:srgbClr val="110725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6000" u="none" kumimoji="0" normalizeH="0">
        <a:ln w="25400" cap="flat">
          <a:solidFill>
            <a:srgbClr val="FFB2B2">
              <a:alpha val="91351"/>
            </a:srgbClr>
          </a:solidFill>
          <a:prstDash val="solid"/>
          <a:miter lim="400000"/>
        </a:ln>
        <a:solidFill>
          <a:srgbClr val="110725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6000" u="none" kumimoji="0" normalizeH="0">
        <a:ln w="25400" cap="flat">
          <a:solidFill>
            <a:srgbClr val="FFB2B2">
              <a:alpha val="91351"/>
            </a:srgbClr>
          </a:solidFill>
          <a:prstDash val="solid"/>
          <a:miter lim="400000"/>
        </a:ln>
        <a:solidFill>
          <a:srgbClr val="110725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6000" u="none" kumimoji="0" normalizeH="0">
        <a:ln w="25400" cap="flat">
          <a:solidFill>
            <a:srgbClr val="FFB2B2">
              <a:alpha val="91351"/>
            </a:srgbClr>
          </a:solidFill>
          <a:prstDash val="solid"/>
          <a:miter lim="400000"/>
        </a:ln>
        <a:solidFill>
          <a:srgbClr val="110725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6000" u="none" kumimoji="0" normalizeH="0">
        <a:ln w="25400" cap="flat">
          <a:solidFill>
            <a:srgbClr val="FFB2B2">
              <a:alpha val="91351"/>
            </a:srgbClr>
          </a:solidFill>
          <a:prstDash val="solid"/>
          <a:miter lim="400000"/>
        </a:ln>
        <a:solidFill>
          <a:srgbClr val="110725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6000" u="none" kumimoji="0" normalizeH="0">
        <a:ln w="25400" cap="flat">
          <a:solidFill>
            <a:srgbClr val="FFB2B2">
              <a:alpha val="91351"/>
            </a:srgbClr>
          </a:solidFill>
          <a:prstDash val="solid"/>
          <a:miter lim="400000"/>
        </a:ln>
        <a:solidFill>
          <a:srgbClr val="110725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6000" u="none" kumimoji="0" normalizeH="0">
        <a:ln w="25400" cap="flat">
          <a:solidFill>
            <a:srgbClr val="FFB2B2">
              <a:alpha val="91351"/>
            </a:srgbClr>
          </a:solidFill>
          <a:prstDash val="solid"/>
          <a:miter lim="400000"/>
        </a:ln>
        <a:solidFill>
          <a:srgbClr val="110725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6000" u="none" kumimoji="0" normalizeH="0">
        <a:ln w="25400" cap="flat">
          <a:solidFill>
            <a:srgbClr val="FFB2B2">
              <a:alpha val="91351"/>
            </a:srgbClr>
          </a:solidFill>
          <a:prstDash val="solid"/>
          <a:miter lim="400000"/>
        </a:ln>
        <a:solidFill>
          <a:srgbClr val="110725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110725"/>
        </a:fontRef>
        <a:srgbClr val="11072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5EE"/>
          </a:solidFill>
        </a:fill>
      </a:tcStyle>
    </a:wholeTbl>
    <a:band2H>
      <a:tcTxStyle b="def" i="def"/>
      <a:tcStyle>
        <a:tcBdr/>
        <a:fill>
          <a:solidFill>
            <a:srgbClr val="E8EB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110725"/>
        </a:fontRef>
        <a:srgbClr val="11072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5CD"/>
          </a:solidFill>
        </a:fill>
      </a:tcStyle>
    </a:wholeTbl>
    <a:band2H>
      <a:tcTxStyle b="def" i="def"/>
      <a:tcStyle>
        <a:tcBdr/>
        <a:fill>
          <a:solidFill>
            <a:srgbClr val="E8F2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10725"/>
        </a:fontRef>
        <a:srgbClr val="11072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3E5"/>
          </a:solidFill>
        </a:fill>
      </a:tcStyle>
    </a:wholeTbl>
    <a:band2H>
      <a:tcTxStyle b="def" i="def"/>
      <a:tcStyle>
        <a:tcBdr/>
        <a:fill>
          <a:solidFill>
            <a:srgbClr val="ECEA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10725"/>
        </a:fontRef>
        <a:srgbClr val="11072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10725"/>
        </a:fontRef>
        <a:srgbClr val="11072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10725"/>
              </a:solidFill>
              <a:prstDash val="solid"/>
              <a:round/>
            </a:ln>
          </a:top>
          <a:bottom>
            <a:ln w="25400" cap="flat">
              <a:solidFill>
                <a:srgbClr val="11072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10725"/>
              </a:solidFill>
              <a:prstDash val="solid"/>
              <a:round/>
            </a:ln>
          </a:top>
          <a:bottom>
            <a:ln w="25400" cap="flat">
              <a:solidFill>
                <a:srgbClr val="11072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10725"/>
        </a:fontRef>
        <a:srgbClr val="11072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B"/>
          </a:solidFill>
        </a:fill>
      </a:tcStyle>
    </a:wholeTbl>
    <a:band2H>
      <a:tcTxStyle b="def" i="def"/>
      <a:tcStyle>
        <a:tcBdr/>
        <a:fill>
          <a:solidFill>
            <a:srgbClr val="E6E6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10725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1072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1072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10725"/>
        </a:fontRef>
        <a:srgbClr val="110725"/>
      </a:tcTxStyle>
      <a:tcStyle>
        <a:tcBdr>
          <a:left>
            <a:ln w="12700" cap="flat">
              <a:solidFill>
                <a:srgbClr val="110725"/>
              </a:solidFill>
              <a:prstDash val="solid"/>
              <a:round/>
            </a:ln>
          </a:left>
          <a:right>
            <a:ln w="12700" cap="flat">
              <a:solidFill>
                <a:srgbClr val="110725"/>
              </a:solidFill>
              <a:prstDash val="solid"/>
              <a:round/>
            </a:ln>
          </a:right>
          <a:top>
            <a:ln w="12700" cap="flat">
              <a:solidFill>
                <a:srgbClr val="110725"/>
              </a:solidFill>
              <a:prstDash val="solid"/>
              <a:round/>
            </a:ln>
          </a:top>
          <a:bottom>
            <a:ln w="12700" cap="flat">
              <a:solidFill>
                <a:srgbClr val="110725"/>
              </a:solidFill>
              <a:prstDash val="solid"/>
              <a:round/>
            </a:ln>
          </a:bottom>
          <a:insideH>
            <a:ln w="12700" cap="flat">
              <a:solidFill>
                <a:srgbClr val="110725"/>
              </a:solidFill>
              <a:prstDash val="solid"/>
              <a:round/>
            </a:ln>
          </a:insideH>
          <a:insideV>
            <a:ln w="12700" cap="flat">
              <a:solidFill>
                <a:srgbClr val="110725"/>
              </a:solidFill>
              <a:prstDash val="solid"/>
              <a:round/>
            </a:ln>
          </a:insideV>
        </a:tcBdr>
        <a:fill>
          <a:solidFill>
            <a:srgbClr val="110725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110725"/>
        </a:fontRef>
        <a:srgbClr val="110725"/>
      </a:tcTxStyle>
      <a:tcStyle>
        <a:tcBdr>
          <a:left>
            <a:ln w="12700" cap="flat">
              <a:solidFill>
                <a:srgbClr val="110725"/>
              </a:solidFill>
              <a:prstDash val="solid"/>
              <a:round/>
            </a:ln>
          </a:left>
          <a:right>
            <a:ln w="12700" cap="flat">
              <a:solidFill>
                <a:srgbClr val="110725"/>
              </a:solidFill>
              <a:prstDash val="solid"/>
              <a:round/>
            </a:ln>
          </a:right>
          <a:top>
            <a:ln w="12700" cap="flat">
              <a:solidFill>
                <a:srgbClr val="110725"/>
              </a:solidFill>
              <a:prstDash val="solid"/>
              <a:round/>
            </a:ln>
          </a:top>
          <a:bottom>
            <a:ln w="12700" cap="flat">
              <a:solidFill>
                <a:srgbClr val="110725"/>
              </a:solidFill>
              <a:prstDash val="solid"/>
              <a:round/>
            </a:ln>
          </a:bottom>
          <a:insideH>
            <a:ln w="12700" cap="flat">
              <a:solidFill>
                <a:srgbClr val="110725"/>
              </a:solidFill>
              <a:prstDash val="solid"/>
              <a:round/>
            </a:ln>
          </a:insideH>
          <a:insideV>
            <a:ln w="12700" cap="flat">
              <a:solidFill>
                <a:srgbClr val="110725"/>
              </a:solidFill>
              <a:prstDash val="solid"/>
              <a:round/>
            </a:ln>
          </a:insideV>
        </a:tcBdr>
        <a:fill>
          <a:solidFill>
            <a:srgbClr val="110725">
              <a:alpha val="20000"/>
            </a:srgbClr>
          </a:solidFill>
        </a:fill>
      </a:tcStyle>
    </a:firstCol>
    <a:lastRow>
      <a:tcTxStyle b="on" i="off">
        <a:fontRef idx="minor">
          <a:srgbClr val="110725"/>
        </a:fontRef>
        <a:srgbClr val="110725"/>
      </a:tcTxStyle>
      <a:tcStyle>
        <a:tcBdr>
          <a:left>
            <a:ln w="12700" cap="flat">
              <a:solidFill>
                <a:srgbClr val="110725"/>
              </a:solidFill>
              <a:prstDash val="solid"/>
              <a:round/>
            </a:ln>
          </a:left>
          <a:right>
            <a:ln w="12700" cap="flat">
              <a:solidFill>
                <a:srgbClr val="110725"/>
              </a:solidFill>
              <a:prstDash val="solid"/>
              <a:round/>
            </a:ln>
          </a:right>
          <a:top>
            <a:ln w="50800" cap="flat">
              <a:solidFill>
                <a:srgbClr val="110725"/>
              </a:solidFill>
              <a:prstDash val="solid"/>
              <a:round/>
            </a:ln>
          </a:top>
          <a:bottom>
            <a:ln w="12700" cap="flat">
              <a:solidFill>
                <a:srgbClr val="110725"/>
              </a:solidFill>
              <a:prstDash val="solid"/>
              <a:round/>
            </a:ln>
          </a:bottom>
          <a:insideH>
            <a:ln w="12700" cap="flat">
              <a:solidFill>
                <a:srgbClr val="110725"/>
              </a:solidFill>
              <a:prstDash val="solid"/>
              <a:round/>
            </a:ln>
          </a:insideH>
          <a:insideV>
            <a:ln w="12700" cap="flat">
              <a:solidFill>
                <a:srgbClr val="110725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110725"/>
        </a:fontRef>
        <a:srgbClr val="110725"/>
      </a:tcTxStyle>
      <a:tcStyle>
        <a:tcBdr>
          <a:left>
            <a:ln w="12700" cap="flat">
              <a:solidFill>
                <a:srgbClr val="110725"/>
              </a:solidFill>
              <a:prstDash val="solid"/>
              <a:round/>
            </a:ln>
          </a:left>
          <a:right>
            <a:ln w="12700" cap="flat">
              <a:solidFill>
                <a:srgbClr val="110725"/>
              </a:solidFill>
              <a:prstDash val="solid"/>
              <a:round/>
            </a:ln>
          </a:right>
          <a:top>
            <a:ln w="12700" cap="flat">
              <a:solidFill>
                <a:srgbClr val="110725"/>
              </a:solidFill>
              <a:prstDash val="solid"/>
              <a:round/>
            </a:ln>
          </a:top>
          <a:bottom>
            <a:ln w="25400" cap="flat">
              <a:solidFill>
                <a:srgbClr val="110725"/>
              </a:solidFill>
              <a:prstDash val="solid"/>
              <a:round/>
            </a:ln>
          </a:bottom>
          <a:insideH>
            <a:ln w="12700" cap="flat">
              <a:solidFill>
                <a:srgbClr val="110725"/>
              </a:solidFill>
              <a:prstDash val="solid"/>
              <a:round/>
            </a:ln>
          </a:insideH>
          <a:insideV>
            <a:ln w="12700" cap="flat">
              <a:solidFill>
                <a:srgbClr val="110725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19200" y="11986162"/>
            <a:ext cx="21945599" cy="605795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38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1042550" indent="-496450" algn="ctr" defTabSz="825500">
              <a:lnSpc>
                <a:spcPct val="100000"/>
              </a:lnSpc>
              <a:spcBef>
                <a:spcPts val="0"/>
              </a:spcBef>
              <a:defRPr spc="-38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588650" indent="-496450" algn="ctr" defTabSz="825500">
              <a:lnSpc>
                <a:spcPct val="100000"/>
              </a:lnSpc>
              <a:spcBef>
                <a:spcPts val="0"/>
              </a:spcBef>
              <a:defRPr spc="-38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2134753" indent="-496453" algn="ctr" defTabSz="825500">
              <a:lnSpc>
                <a:spcPct val="100000"/>
              </a:lnSpc>
              <a:spcBef>
                <a:spcPts val="0"/>
              </a:spcBef>
              <a:defRPr spc="-38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680853" indent="-496453" algn="ctr" defTabSz="825500">
              <a:lnSpc>
                <a:spcPct val="100000"/>
              </a:lnSpc>
              <a:spcBef>
                <a:spcPts val="0"/>
              </a:spcBef>
              <a:defRPr spc="-38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1219200" y="7567579"/>
            <a:ext cx="21945600" cy="2250597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100" sz="60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>
              <a:defRPr>
                <a:ln>
                  <a:noFill/>
                </a:ln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n>
                  <a:noFill/>
                </a:ln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quarter" idx="1" hasCustomPrompt="1"/>
          </p:nvPr>
        </p:nvSpPr>
        <p:spPr>
          <a:xfrm>
            <a:off x="1219200" y="8462239"/>
            <a:ext cx="21945602" cy="832617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Fact information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Body Level One…"/>
          <p:cNvSpPr txBox="1"/>
          <p:nvPr>
            <p:ph type="body" sz="half" idx="21" hasCustomPrompt="1"/>
          </p:nvPr>
        </p:nvSpPr>
        <p:spPr>
          <a:xfrm>
            <a:off x="1219200" y="4214483"/>
            <a:ext cx="21945600" cy="4269710"/>
          </a:xfrm>
          <a:prstGeom prst="rect">
            <a:avLst/>
          </a:prstGeom>
        </p:spPr>
        <p:txBody>
          <a:bodyPr anchor="b"/>
          <a:lstStyle/>
          <a:p>
            <a:pPr lvl="4" marL="0" indent="2995573" algn="ctr" defTabSz="565708">
              <a:lnSpc>
                <a:spcPct val="80000"/>
              </a:lnSpc>
              <a:spcBef>
                <a:spcPts val="0"/>
              </a:spcBef>
              <a:buSzTx/>
              <a:buNone/>
              <a:defRPr sz="5100">
                <a:latin typeface="Canela Bold"/>
                <a:ea typeface="Canela Bold"/>
                <a:cs typeface="Canela Bold"/>
                <a:sym typeface="Canela Bold"/>
              </a:defRPr>
            </a:pPr>
            <a:r>
              <a:t>100%
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n>
                  <a:noFill/>
                </a:ln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1219200" y="11100051"/>
            <a:ext cx="21945602" cy="832617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Body Level One…"/>
          <p:cNvSpPr txBox="1"/>
          <p:nvPr>
            <p:ph type="body" sz="half" idx="2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/>
          <a:p>
            <a:pPr lvl="4" marL="0" indent="4443983" algn="ctr" defTabSz="1511808">
              <a:lnSpc>
                <a:spcPct val="80000"/>
              </a:lnSpc>
              <a:spcBef>
                <a:spcPts val="0"/>
              </a:spcBef>
              <a:buSzTx/>
              <a:buNone/>
              <a:defRPr sz="5200">
                <a:latin typeface="Canela Bold"/>
                <a:ea typeface="Canela Bold"/>
                <a:cs typeface="Canela Bold"/>
                <a:sym typeface="Canela Bold"/>
              </a:defRPr>
            </a:pPr>
            <a:r>
              <a:t>“Notable Quote”
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>
              <a:defRPr>
                <a:ln>
                  <a:noFill/>
                </a:ln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ea against sky at sunset 2"/>
          <p:cNvSpPr/>
          <p:nvPr>
            <p:ph type="pic" sz="quarter" idx="21"/>
          </p:nvPr>
        </p:nvSpPr>
        <p:spPr>
          <a:xfrm>
            <a:off x="15744825" y="5581751"/>
            <a:ext cx="7365408" cy="82804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Sea against sky at sunset 1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each and sea at sunset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>
              <a:defRPr>
                <a:ln>
                  <a:noFill/>
                </a:ln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each and sea at sunset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>
              <a:defRPr>
                <a:ln>
                  <a:noFill/>
                </a:ln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>
              <a:defRPr>
                <a:ln>
                  <a:noFill/>
                </a:ln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each and sea at sunset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8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8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8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8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8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100" sz="3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>
                <a:ln>
                  <a:noFill/>
                </a:ln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15494" y="4585101"/>
            <a:ext cx="9757341" cy="2540005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Sea against sky at sunset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n>
                  <a:noFill/>
                </a:ln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1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n>
                  <a:noFill/>
                </a:ln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2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>
              <a:defRPr>
                <a:ln>
                  <a:noFill/>
                </a:ln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ea against sky at sunset"/>
          <p:cNvSpPr/>
          <p:nvPr>
            <p:ph type="pic" idx="21"/>
          </p:nvPr>
        </p:nvSpPr>
        <p:spPr>
          <a:xfrm>
            <a:off x="12192644" y="718588"/>
            <a:ext cx="10972801" cy="12329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Body Level One…"/>
          <p:cNvSpPr txBox="1"/>
          <p:nvPr>
            <p:ph type="body" sz="quarter" idx="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Body Level One…"/>
          <p:cNvSpPr txBox="1"/>
          <p:nvPr>
            <p:ph type="body" sz="half" idx="22" hasCustomPrompt="1"/>
          </p:nvPr>
        </p:nvSpPr>
        <p:spPr>
          <a:xfrm>
            <a:off x="1219199" y="4023221"/>
            <a:ext cx="9757572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4040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>
              <a:defRPr>
                <a:ln>
                  <a:noFill/>
                </a:ln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19200" y="3242267"/>
            <a:ext cx="21945600" cy="6604005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>
              <a:defRPr>
                <a:ln>
                  <a:noFill/>
                </a:ln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1219200" y="2384648"/>
            <a:ext cx="21945602" cy="832617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>
              <a:defRPr>
                <a:ln>
                  <a:noFill/>
                </a:ln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Agenda Subtitle"/>
          <p:cNvSpPr txBox="1"/>
          <p:nvPr>
            <p:ph type="body" sz="quarter" idx="21" hasCustomPrompt="1"/>
          </p:nvPr>
        </p:nvSpPr>
        <p:spPr>
          <a:xfrm>
            <a:off x="1219200" y="2387113"/>
            <a:ext cx="21945602" cy="832615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1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>
              <a:defRPr>
                <a:ln>
                  <a:noFill/>
                </a:ln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7690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>
              <a:defRPr>
                <a:ln>
                  <a:noFill/>
                </a:ln>
              </a:defRPr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1pPr>
      <a:lvl2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2pPr>
      <a:lvl3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3pPr>
      <a:lvl4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4pPr>
      <a:lvl5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5pPr>
      <a:lvl6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6pPr>
      <a:lvl7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7pPr>
      <a:lvl8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8pPr>
      <a:lvl9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9pPr>
    </p:titleStyle>
    <p:bodyStyle>
      <a:lvl1pPr marL="5461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2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airlinez_a_pixelart_close_up_of_looming_clouds_purple_and_pink_c3188196-8f55-4a2d-9eb2-ebe419e3c64f.png" descr="airlinez_a_pixelart_close_up_of_looming_clouds_purple_and_pink_c3188196-8f55-4a2d-9eb2-ebe419e3c64f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69" y="166738"/>
            <a:ext cx="24067263" cy="13385805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Rectangle"/>
          <p:cNvSpPr/>
          <p:nvPr/>
        </p:nvSpPr>
        <p:spPr>
          <a:xfrm>
            <a:off x="114124" y="117636"/>
            <a:ext cx="24155752" cy="13480728"/>
          </a:xfrm>
          <a:prstGeom prst="rect">
            <a:avLst/>
          </a:prstGeom>
          <a:solidFill>
            <a:srgbClr val="110725">
              <a:alpha val="27374"/>
            </a:srgbClr>
          </a:solidFill>
          <a:ln w="101600">
            <a:solidFill>
              <a:srgbClr val="FFB2B2">
                <a:alpha val="27374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pic>
        <p:nvPicPr>
          <p:cNvPr id="153" name="logoonlymsmooth.png" descr="logoonlymsmooth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2151" y="11133042"/>
            <a:ext cx="2768602" cy="2209805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AIRLINEZ"/>
          <p:cNvSpPr txBox="1"/>
          <p:nvPr>
            <p:ph type="title"/>
          </p:nvPr>
        </p:nvSpPr>
        <p:spPr>
          <a:xfrm>
            <a:off x="172049" y="5587224"/>
            <a:ext cx="24039902" cy="2242008"/>
          </a:xfrm>
          <a:prstGeom prst="rect">
            <a:avLst/>
          </a:prstGeom>
          <a:solidFill>
            <a:srgbClr val="130642">
              <a:alpha val="74881"/>
            </a:srgbClr>
          </a:solidFill>
        </p:spPr>
        <p:txBody>
          <a:bodyPr/>
          <a:lstStyle>
            <a:lvl1pPr>
              <a:defRPr spc="-200">
                <a:ln w="38100" cap="flat">
                  <a:solidFill>
                    <a:srgbClr val="F5E0DF"/>
                  </a:solidFill>
                  <a:prstDash val="solid"/>
                  <a:miter lim="400000"/>
                </a:ln>
                <a:solidFill>
                  <a:srgbClr val="110725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AIRLINEZ</a:t>
            </a:r>
          </a:p>
        </p:txBody>
      </p:sp>
      <p:sp>
        <p:nvSpPr>
          <p:cNvPr id="155" name="August 2024"/>
          <p:cNvSpPr txBox="1"/>
          <p:nvPr/>
        </p:nvSpPr>
        <p:spPr>
          <a:xfrm>
            <a:off x="19392073" y="11232228"/>
            <a:ext cx="4529953" cy="2011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n w="25400" cap="flat">
                  <a:solidFill>
                    <a:srgbClr val="FFFFFF"/>
                  </a:solidFill>
                  <a:prstDash val="solid"/>
                  <a:miter lim="400000"/>
                </a:ln>
                <a:latin typeface="Futura Bold"/>
                <a:ea typeface="Futura Bold"/>
                <a:cs typeface="Futura Bold"/>
                <a:sym typeface="Futura Bold"/>
              </a:defRPr>
            </a:pPr>
            <a:r>
              <a:t>April</a:t>
            </a:r>
          </a:p>
          <a:p>
            <a:pPr>
              <a:defRPr>
                <a:ln w="25400" cap="flat">
                  <a:solidFill>
                    <a:srgbClr val="FFFFFF"/>
                  </a:solidFill>
                  <a:prstDash val="solid"/>
                  <a:miter lim="400000"/>
                </a:ln>
                <a:latin typeface="Futura Bold"/>
                <a:ea typeface="Futura Bold"/>
                <a:cs typeface="Futura Bold"/>
                <a:sym typeface="Futura Bold"/>
              </a:defRPr>
            </a:pPr>
            <a:r>
              <a:t> 2025</a:t>
            </a:r>
          </a:p>
        </p:txBody>
      </p:sp>
      <p:grpSp>
        <p:nvGrpSpPr>
          <p:cNvPr id="158" name="flightdeck@airlinez.io"/>
          <p:cNvGrpSpPr/>
          <p:nvPr/>
        </p:nvGrpSpPr>
        <p:grpSpPr>
          <a:xfrm>
            <a:off x="6955964" y="12133562"/>
            <a:ext cx="10472076" cy="1425581"/>
            <a:chOff x="-1" y="-1"/>
            <a:chExt cx="10472075" cy="1425580"/>
          </a:xfrm>
        </p:grpSpPr>
        <p:sp>
          <p:nvSpPr>
            <p:cNvPr id="156" name="Rectangle"/>
            <p:cNvSpPr/>
            <p:nvPr/>
          </p:nvSpPr>
          <p:spPr>
            <a:xfrm>
              <a:off x="-2" y="-2"/>
              <a:ext cx="10472077" cy="1421194"/>
            </a:xfrm>
            <a:prstGeom prst="rect">
              <a:avLst/>
            </a:prstGeom>
            <a:gradFill flip="none" rotWithShape="1">
              <a:gsLst>
                <a:gs pos="0">
                  <a:srgbClr val="362168">
                    <a:alpha val="0"/>
                  </a:srgbClr>
                </a:gs>
                <a:gs pos="100000">
                  <a:srgbClr val="1A154D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808990">
                <a:lnSpc>
                  <a:spcPct val="100000"/>
                </a:lnSpc>
                <a:defRPr spc="-76" sz="7600"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rgbClr val="FFFFFF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pPr>
            </a:p>
          </p:txBody>
        </p:sp>
        <p:sp>
          <p:nvSpPr>
            <p:cNvPr id="157" name="flightdeck@airlinez.io"/>
            <p:cNvSpPr txBox="1"/>
            <p:nvPr/>
          </p:nvSpPr>
          <p:spPr>
            <a:xfrm>
              <a:off x="-2" y="0"/>
              <a:ext cx="10472077" cy="14255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defTabSz="808990">
                <a:lnSpc>
                  <a:spcPct val="100000"/>
                </a:lnSpc>
                <a:defRPr spc="-100" sz="7600"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rgbClr val="FFFFFF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flightdeck@airlinez.io</a:t>
              </a:r>
            </a:p>
          </p:txBody>
        </p:sp>
      </p:grpSp>
      <p:sp>
        <p:nvSpPr>
          <p:cNvPr id="159" name="Rectangle"/>
          <p:cNvSpPr/>
          <p:nvPr/>
        </p:nvSpPr>
        <p:spPr>
          <a:xfrm>
            <a:off x="114124" y="117636"/>
            <a:ext cx="24155752" cy="13480728"/>
          </a:xfrm>
          <a:prstGeom prst="rect">
            <a:avLst/>
          </a:prstGeom>
          <a:ln w="101600">
            <a:solidFill>
              <a:srgbClr val="FFB2B2">
                <a:alpha val="82248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airlinez_a_pixelart_close_up_of_looming_clouds_purple_and_pink_c3188196-8f55-4a2d-9eb2-ebe419e3c64f.png" descr="airlinez_a_pixelart_close_up_of_looming_clouds_purple_and_pink_c3188196-8f55-4a2d-9eb2-ebe419e3c64f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69" y="166738"/>
            <a:ext cx="24067263" cy="13385805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Rectangle"/>
          <p:cNvSpPr/>
          <p:nvPr/>
        </p:nvSpPr>
        <p:spPr>
          <a:xfrm>
            <a:off x="114124" y="130336"/>
            <a:ext cx="24155752" cy="13480728"/>
          </a:xfrm>
          <a:prstGeom prst="rect">
            <a:avLst/>
          </a:prstGeom>
          <a:solidFill>
            <a:srgbClr val="110725">
              <a:alpha val="90751"/>
            </a:srgbClr>
          </a:solidFill>
          <a:ln w="101600">
            <a:solidFill>
              <a:srgbClr val="FFB2B2">
                <a:alpha val="9075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grpSp>
        <p:nvGrpSpPr>
          <p:cNvPr id="257" name="moi.png"/>
          <p:cNvGrpSpPr/>
          <p:nvPr/>
        </p:nvGrpSpPr>
        <p:grpSpPr>
          <a:xfrm>
            <a:off x="1293508" y="2538116"/>
            <a:ext cx="4700583" cy="4913498"/>
            <a:chOff x="-1" y="0"/>
            <a:chExt cx="4700582" cy="4913496"/>
          </a:xfrm>
        </p:grpSpPr>
        <p:pic>
          <p:nvPicPr>
            <p:cNvPr id="255" name="image16.png" descr="image16.png"/>
            <p:cNvPicPr>
              <a:picLocks noChangeAspect="1"/>
            </p:cNvPicPr>
            <p:nvPr/>
          </p:nvPicPr>
          <p:blipFill>
            <a:blip r:embed="rId3">
              <a:alphaModFix amt="90751"/>
              <a:extLst/>
            </a:blip>
            <a:stretch>
              <a:fillRect/>
            </a:stretch>
          </p:blipFill>
          <p:spPr>
            <a:xfrm>
              <a:off x="50799" y="50800"/>
              <a:ext cx="4598983" cy="48118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6" name="Rectangle"/>
            <p:cNvSpPr/>
            <p:nvPr/>
          </p:nvSpPr>
          <p:spPr>
            <a:xfrm>
              <a:off x="-2" y="-1"/>
              <a:ext cx="4700584" cy="4913498"/>
            </a:xfrm>
            <a:prstGeom prst="rect">
              <a:avLst/>
            </a:prstGeom>
            <a:noFill/>
            <a:ln w="101600" cap="flat">
              <a:solidFill>
                <a:srgbClr val="FFB2B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ln>
                    <a:noFill/>
                  </a:ln>
                  <a:solidFill>
                    <a:srgbClr val="FFFFFF"/>
                  </a:solidFill>
                  <a:latin typeface="Canela Bold"/>
                  <a:ea typeface="Canela Bold"/>
                  <a:cs typeface="Canela Bold"/>
                  <a:sym typeface="Canela Bold"/>
                </a:defRPr>
              </a:pPr>
            </a:p>
          </p:txBody>
        </p:sp>
      </p:grpSp>
      <p:sp>
        <p:nvSpPr>
          <p:cNvPr id="258" name="From the Founder:"/>
          <p:cNvSpPr txBox="1"/>
          <p:nvPr>
            <p:ph type="title"/>
          </p:nvPr>
        </p:nvSpPr>
        <p:spPr>
          <a:xfrm>
            <a:off x="563716" y="-333419"/>
            <a:ext cx="10417862" cy="2418166"/>
          </a:xfrm>
          <a:prstGeom prst="rect">
            <a:avLst/>
          </a:prstGeom>
        </p:spPr>
        <p:txBody>
          <a:bodyPr/>
          <a:lstStyle>
            <a:lvl1pPr defTabSz="1877566">
              <a:defRPr spc="-100" sz="9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9DFD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From the Founder:</a:t>
            </a:r>
          </a:p>
        </p:txBody>
      </p:sp>
      <p:sp>
        <p:nvSpPr>
          <p:cNvPr id="259" name="As a full-time crypto trader for the past seven years, I’ve looked on with disappointment as the retail experience has failed to keep up with the general rate of Web3 development.…"/>
          <p:cNvSpPr txBox="1"/>
          <p:nvPr>
            <p:ph type="body" idx="1"/>
          </p:nvPr>
        </p:nvSpPr>
        <p:spPr>
          <a:xfrm>
            <a:off x="7488911" y="2458316"/>
            <a:ext cx="15362230" cy="10629825"/>
          </a:xfrm>
          <a:prstGeom prst="rect">
            <a:avLst/>
          </a:prstGeom>
        </p:spPr>
        <p:txBody>
          <a:bodyPr/>
          <a:lstStyle/>
          <a:p>
            <a:pPr algn="l" defTabSz="586104">
              <a:defRPr spc="-100" sz="3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As a full-time crypto native for the past seven years, I’ve looked on with disappointment as the retail experience has failed to keep up with the general rate of Web3 development.</a:t>
            </a:r>
            <a:endParaRPr spc="-38"/>
          </a:p>
          <a:p>
            <a:pPr algn="l" defTabSz="586104">
              <a:defRPr spc="-38" sz="3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  <a:p>
            <a:pPr algn="l" defTabSz="586104">
              <a:defRPr spc="-100" sz="3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2025 sees exceptional advances in cheap blockspace, ancillary tooling, and wallet UX, but the app layer is lagging far behind. </a:t>
            </a:r>
            <a:endParaRPr spc="-38"/>
          </a:p>
          <a:p>
            <a:pPr algn="l" defTabSz="586104">
              <a:defRPr spc="-38" sz="3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  <a:p>
            <a:pPr algn="l" defTabSz="586104">
              <a:defRPr spc="-100" sz="3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 This gap is an opportunity.  One that is begging to be addressed by app-layer teams who deeply understand the retail experience.</a:t>
            </a:r>
            <a:endParaRPr spc="-38"/>
          </a:p>
          <a:p>
            <a:pPr algn="l" defTabSz="586104">
              <a:defRPr spc="-38" sz="3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  <a:p>
            <a:pPr algn="l" defTabSz="586104">
              <a:defRPr spc="-100" sz="3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AIRLINEZ will provide retail traders with something fun, fair, affordable and compelling. Something that they can do in Web3 every single day.</a:t>
            </a:r>
            <a:endParaRPr spc="-38"/>
          </a:p>
          <a:p>
            <a:pPr algn="l" defTabSz="586104">
              <a:defRPr spc="-38" sz="3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  <a:p>
            <a:pPr algn="l" defTabSz="586104">
              <a:defRPr spc="-100" sz="3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-Pete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airlinez_a_pixelart_close_up_of_looming_clouds_purple_and_pink_c3188196-8f55-4a2d-9eb2-ebe419e3c64f.png" descr="airlinez_a_pixelart_close_up_of_looming_clouds_purple_and_pink_c3188196-8f55-4a2d-9eb2-ebe419e3c64f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69" y="166738"/>
            <a:ext cx="24067263" cy="13385805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Rectangle"/>
          <p:cNvSpPr/>
          <p:nvPr/>
        </p:nvSpPr>
        <p:spPr>
          <a:xfrm>
            <a:off x="114124" y="117636"/>
            <a:ext cx="24155752" cy="13480728"/>
          </a:xfrm>
          <a:prstGeom prst="rect">
            <a:avLst/>
          </a:prstGeom>
          <a:solidFill>
            <a:srgbClr val="110725">
              <a:alpha val="90751"/>
            </a:srgbClr>
          </a:solidFill>
          <a:ln w="101600">
            <a:solidFill>
              <a:srgbClr val="FFB2B2">
                <a:alpha val="9075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63" name="Interested?"/>
          <p:cNvSpPr txBox="1"/>
          <p:nvPr>
            <p:ph type="title"/>
          </p:nvPr>
        </p:nvSpPr>
        <p:spPr>
          <a:xfrm>
            <a:off x="-971991" y="396244"/>
            <a:ext cx="10646262" cy="1950698"/>
          </a:xfrm>
          <a:prstGeom prst="rect">
            <a:avLst/>
          </a:prstGeom>
        </p:spPr>
        <p:txBody>
          <a:bodyPr/>
          <a:lstStyle>
            <a:lvl1pPr defTabSz="2145788">
              <a:defRPr spc="-200" sz="112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9DFD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Interested?</a:t>
            </a:r>
          </a:p>
        </p:txBody>
      </p:sp>
      <p:sp>
        <p:nvSpPr>
          <p:cNvPr id="264" name="We are currently raising pre-Seed, to cover development costs up to and after MVP launch.…"/>
          <p:cNvSpPr txBox="1"/>
          <p:nvPr>
            <p:ph type="body" sz="half" idx="1"/>
          </p:nvPr>
        </p:nvSpPr>
        <p:spPr>
          <a:xfrm>
            <a:off x="2940063" y="3290911"/>
            <a:ext cx="18503874" cy="7134178"/>
          </a:xfrm>
          <a:prstGeom prst="rect">
            <a:avLst/>
          </a:prstGeom>
        </p:spPr>
        <p:txBody>
          <a:bodyPr/>
          <a:lstStyle/>
          <a:p>
            <a:pPr defTabSz="602615">
              <a:defRPr spc="-100" sz="5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We are raising seed capital to continue the development of the Airlinez game post-MVP.</a:t>
            </a:r>
          </a:p>
          <a:p>
            <a:pPr defTabSz="602615">
              <a:defRPr spc="-100" sz="5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  <a:p>
            <a:pPr defTabSz="602615">
              <a:defRPr spc="-100" sz="5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We are equally looking for partners who can assist with GTM, compliance, token issuance and all of the other complexities that come with launching in Web3.</a:t>
            </a:r>
          </a:p>
          <a:p>
            <a:pPr defTabSz="602615">
              <a:defRPr spc="-100" sz="5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  <a:p>
            <a:pPr defTabSz="602615">
              <a:defRPr spc="-100" sz="5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We’d love to hear from you.</a:t>
            </a:r>
          </a:p>
        </p:txBody>
      </p:sp>
      <p:sp>
        <p:nvSpPr>
          <p:cNvPr id="265" name="Contact:"/>
          <p:cNvSpPr txBox="1"/>
          <p:nvPr/>
        </p:nvSpPr>
        <p:spPr>
          <a:xfrm>
            <a:off x="4022161" y="11931078"/>
            <a:ext cx="5417458" cy="138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1780032">
              <a:lnSpc>
                <a:spcPct val="80000"/>
              </a:lnSpc>
              <a:defRPr spc="-100" sz="7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9DFD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Contact:</a:t>
            </a:r>
          </a:p>
        </p:txBody>
      </p:sp>
      <p:sp>
        <p:nvSpPr>
          <p:cNvPr id="266" name="flightdeck@airlinez.io"/>
          <p:cNvSpPr txBox="1"/>
          <p:nvPr/>
        </p:nvSpPr>
        <p:spPr>
          <a:xfrm>
            <a:off x="8974504" y="11931078"/>
            <a:ext cx="9487673" cy="138644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825500">
              <a:lnSpc>
                <a:spcPct val="100000"/>
              </a:lnSpc>
              <a:defRPr spc="-100" sz="7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flightdeck@airlinez.io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airlinez_a_pixelart_close_up_of_looming_clouds_purple_and_pink_c3188196-8f55-4a2d-9eb2-ebe419e3c64f.png" descr="airlinez_a_pixelart_close_up_of_looming_clouds_purple_and_pink_c3188196-8f55-4a2d-9eb2-ebe419e3c64f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69" y="166738"/>
            <a:ext cx="24067263" cy="13385805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Rectangle"/>
          <p:cNvSpPr/>
          <p:nvPr/>
        </p:nvSpPr>
        <p:spPr>
          <a:xfrm>
            <a:off x="114124" y="117636"/>
            <a:ext cx="24155752" cy="13480728"/>
          </a:xfrm>
          <a:prstGeom prst="rect">
            <a:avLst/>
          </a:prstGeom>
          <a:solidFill>
            <a:srgbClr val="110725">
              <a:alpha val="82248"/>
            </a:srgbClr>
          </a:solidFill>
          <a:ln w="101600">
            <a:solidFill>
              <a:srgbClr val="FFB2B2">
                <a:alpha val="82248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163" name="AIRLINEZ turns chart trading into an eSport"/>
          <p:cNvSpPr txBox="1"/>
          <p:nvPr>
            <p:ph type="body" sz="quarter" idx="1"/>
          </p:nvPr>
        </p:nvSpPr>
        <p:spPr>
          <a:xfrm>
            <a:off x="1764400" y="6058136"/>
            <a:ext cx="20855200" cy="1599730"/>
          </a:xfrm>
          <a:prstGeom prst="rect">
            <a:avLst/>
          </a:prstGeom>
        </p:spPr>
        <p:txBody>
          <a:bodyPr/>
          <a:lstStyle>
            <a:lvl1pPr defTabSz="742950">
              <a:defRPr spc="-100" sz="79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AIRLINEZ turns chart trading into an eSport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airlinez_a_pixelart_close_up_of_looming_clouds_purple_and_pink_c3188196-8f55-4a2d-9eb2-ebe419e3c64f.png" descr="airlinez_a_pixelart_close_up_of_looming_clouds_purple_and_pink_c3188196-8f55-4a2d-9eb2-ebe419e3c64f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69" y="166738"/>
            <a:ext cx="24067263" cy="13385805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Rectangle"/>
          <p:cNvSpPr/>
          <p:nvPr/>
        </p:nvSpPr>
        <p:spPr>
          <a:xfrm>
            <a:off x="114124" y="117636"/>
            <a:ext cx="24155752" cy="13480728"/>
          </a:xfrm>
          <a:prstGeom prst="rect">
            <a:avLst/>
          </a:prstGeom>
          <a:solidFill>
            <a:srgbClr val="110725">
              <a:alpha val="90751"/>
            </a:srgbClr>
          </a:solidFill>
          <a:ln w="101600">
            <a:solidFill>
              <a:srgbClr val="FFB2B2">
                <a:alpha val="9075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pic>
        <p:nvPicPr>
          <p:cNvPr id="167" name="Screenshot 2024-07-12 at 2.49.18 PM.png" descr="Screenshot 2024-07-12 at 2.49.18 PM.png"/>
          <p:cNvPicPr>
            <a:picLocks noChangeAspect="1"/>
          </p:cNvPicPr>
          <p:nvPr/>
        </p:nvPicPr>
        <p:blipFill>
          <a:blip r:embed="rId3">
            <a:alphaModFix amt="90737"/>
            <a:extLst/>
          </a:blip>
          <a:stretch>
            <a:fillRect/>
          </a:stretch>
        </p:blipFill>
        <p:spPr>
          <a:xfrm>
            <a:off x="185158" y="3187716"/>
            <a:ext cx="11976967" cy="6726106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AIRLINEZ is a game that makes trading competitive, easy and fun."/>
          <p:cNvSpPr txBox="1"/>
          <p:nvPr>
            <p:ph type="title"/>
          </p:nvPr>
        </p:nvSpPr>
        <p:spPr>
          <a:xfrm>
            <a:off x="663426" y="696624"/>
            <a:ext cx="23057148" cy="1578334"/>
          </a:xfrm>
          <a:prstGeom prst="rect">
            <a:avLst/>
          </a:prstGeom>
        </p:spPr>
        <p:txBody>
          <a:bodyPr/>
          <a:lstStyle>
            <a:lvl1pPr defTabSz="1699564">
              <a:defRPr spc="-200" sz="8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9DFD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It’s very simple</a:t>
            </a:r>
          </a:p>
        </p:txBody>
      </p:sp>
      <p:sp>
        <p:nvSpPr>
          <p:cNvPr id="169" name="Draw the charts with a swipe of your hand"/>
          <p:cNvSpPr txBox="1"/>
          <p:nvPr>
            <p:ph type="body" sz="quarter" idx="1"/>
          </p:nvPr>
        </p:nvSpPr>
        <p:spPr>
          <a:xfrm>
            <a:off x="690304" y="10109603"/>
            <a:ext cx="10030281" cy="2250597"/>
          </a:xfrm>
          <a:prstGeom prst="rect">
            <a:avLst/>
          </a:prstGeom>
        </p:spPr>
        <p:txBody>
          <a:bodyPr/>
          <a:lstStyle/>
          <a:p>
            <a:pPr>
              <a:defRPr spc="-100" sz="600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Draw the chart with a</a:t>
            </a:r>
          </a:p>
          <a:p>
            <a:pPr>
              <a:defRPr spc="-100" sz="600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 swipe of your hand</a:t>
            </a:r>
          </a:p>
        </p:txBody>
      </p:sp>
      <p:sp>
        <p:nvSpPr>
          <p:cNvPr id="170" name="Compete against friends (and enemies)"/>
          <p:cNvSpPr txBox="1"/>
          <p:nvPr/>
        </p:nvSpPr>
        <p:spPr>
          <a:xfrm>
            <a:off x="13663415" y="10109603"/>
            <a:ext cx="10030283" cy="2250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825500">
              <a:lnSpc>
                <a:spcPct val="100000"/>
              </a:lnSpc>
              <a:defRPr spc="-1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t>Compete against friends (and enemies)</a:t>
            </a:r>
          </a:p>
        </p:txBody>
      </p:sp>
      <p:sp>
        <p:nvSpPr>
          <p:cNvPr id="171" name="then"/>
          <p:cNvSpPr txBox="1"/>
          <p:nvPr/>
        </p:nvSpPr>
        <p:spPr>
          <a:xfrm>
            <a:off x="11313668" y="10610307"/>
            <a:ext cx="1756665" cy="1109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defRPr spc="-58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t>then</a:t>
            </a:r>
          </a:p>
        </p:txBody>
      </p:sp>
      <p:sp>
        <p:nvSpPr>
          <p:cNvPr id="172" name="See our UX demo at https://airlinez.io"/>
          <p:cNvSpPr txBox="1"/>
          <p:nvPr/>
        </p:nvSpPr>
        <p:spPr>
          <a:xfrm>
            <a:off x="8014937" y="12687080"/>
            <a:ext cx="8354125" cy="719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defRPr spc="-36" sz="3700">
                <a:solidFill>
                  <a:srgbClr val="FFFFFF">
                    <a:alpha val="66088"/>
                  </a:srgbClr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t>See our UX demo at https://airlinez.io</a:t>
            </a:r>
          </a:p>
        </p:txBody>
      </p:sp>
      <p:pic>
        <p:nvPicPr>
          <p:cNvPr id="173" name="tropicscreenshot.png" descr="tropicscreensho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57813" y="3187716"/>
            <a:ext cx="11971916" cy="67261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airlinez_a_pixelart_close_up_of_looming_clouds_purple_and_pink_c3188196-8f55-4a2d-9eb2-ebe419e3c64f.png" descr="airlinez_a_pixelart_close_up_of_looming_clouds_purple_and_pink_c3188196-8f55-4a2d-9eb2-ebe419e3c64f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69" y="166738"/>
            <a:ext cx="24067263" cy="13385805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Rectangle"/>
          <p:cNvSpPr/>
          <p:nvPr/>
        </p:nvSpPr>
        <p:spPr>
          <a:xfrm>
            <a:off x="114124" y="117636"/>
            <a:ext cx="24155752" cy="13480728"/>
          </a:xfrm>
          <a:prstGeom prst="rect">
            <a:avLst/>
          </a:prstGeom>
          <a:solidFill>
            <a:srgbClr val="110725">
              <a:alpha val="82248"/>
            </a:srgbClr>
          </a:solidFill>
          <a:ln w="101600">
            <a:solidFill>
              <a:srgbClr val="FFB2B2">
                <a:alpha val="82248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pic>
        <p:nvPicPr>
          <p:cNvPr id="177" name="profilescreensh.png" descr="profilescreensh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44368" y="1950084"/>
            <a:ext cx="4805073" cy="10452587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AIRLINEZ turns chart trading into an eSport"/>
          <p:cNvSpPr txBox="1"/>
          <p:nvPr>
            <p:ph type="body" sz="quarter" idx="1"/>
          </p:nvPr>
        </p:nvSpPr>
        <p:spPr>
          <a:xfrm>
            <a:off x="-988636" y="327332"/>
            <a:ext cx="20855208" cy="1599731"/>
          </a:xfrm>
          <a:prstGeom prst="rect">
            <a:avLst/>
          </a:prstGeom>
        </p:spPr>
        <p:txBody>
          <a:bodyPr/>
          <a:lstStyle>
            <a:lvl1pPr defTabSz="742950">
              <a:defRPr spc="-100" sz="79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It’s TA, but gamified.  That means:</a:t>
            </a:r>
          </a:p>
        </p:txBody>
      </p:sp>
      <p:sp>
        <p:nvSpPr>
          <p:cNvPr id="179" name="Leaderboards…"/>
          <p:cNvSpPr txBox="1"/>
          <p:nvPr/>
        </p:nvSpPr>
        <p:spPr>
          <a:xfrm>
            <a:off x="1280808" y="1803580"/>
            <a:ext cx="16642964" cy="11269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01578" indent="-601578" algn="l" defTabSz="825500">
              <a:lnSpc>
                <a:spcPct val="100000"/>
              </a:lnSpc>
              <a:buSzPct val="100000"/>
              <a:buChar char="•"/>
              <a:defRPr spc="-58">
                <a:ln>
                  <a:noFill/>
                </a:ln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Leaderboards</a:t>
            </a:r>
          </a:p>
          <a:p>
            <a:pPr marL="601578" indent="-601578" algn="l" defTabSz="825500">
              <a:lnSpc>
                <a:spcPct val="100000"/>
              </a:lnSpc>
              <a:buSzPct val="100000"/>
              <a:buChar char="•"/>
              <a:defRPr spc="-58">
                <a:ln>
                  <a:noFill/>
                </a:ln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In-game chat</a:t>
            </a:r>
          </a:p>
          <a:p>
            <a:pPr marL="601578" indent="-601578" algn="l" defTabSz="825500">
              <a:lnSpc>
                <a:spcPct val="100000"/>
              </a:lnSpc>
              <a:buSzPct val="100000"/>
              <a:buChar char="•"/>
              <a:defRPr spc="-58">
                <a:ln>
                  <a:noFill/>
                </a:ln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Flagship games</a:t>
            </a:r>
          </a:p>
          <a:p>
            <a:pPr marL="601578" indent="-601578" algn="l" defTabSz="825500">
              <a:lnSpc>
                <a:spcPct val="100000"/>
              </a:lnSpc>
              <a:buSzPct val="100000"/>
              <a:buChar char="•"/>
              <a:defRPr spc="-58">
                <a:ln>
                  <a:noFill/>
                </a:ln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Unlockable rare items (skins, aircraft, etc)</a:t>
            </a:r>
          </a:p>
          <a:p>
            <a:pPr marL="601578" indent="-601578" algn="l" defTabSz="825500">
              <a:lnSpc>
                <a:spcPct val="100000"/>
              </a:lnSpc>
              <a:buSzPct val="100000"/>
              <a:buChar char="•"/>
              <a:defRPr spc="-58">
                <a:ln>
                  <a:noFill/>
                </a:ln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Ranks</a:t>
            </a:r>
          </a:p>
          <a:p>
            <a:pPr marL="601578" indent="-601578" algn="l" defTabSz="825500">
              <a:lnSpc>
                <a:spcPct val="100000"/>
              </a:lnSpc>
              <a:buSzPct val="100000"/>
              <a:buChar char="•"/>
              <a:defRPr spc="-58">
                <a:ln>
                  <a:noFill/>
                </a:ln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Exclusive game access and content for higher ranks</a:t>
            </a:r>
          </a:p>
          <a:p>
            <a:pPr marL="601578" indent="-601578" algn="l" defTabSz="825500">
              <a:lnSpc>
                <a:spcPct val="100000"/>
              </a:lnSpc>
              <a:buSzPct val="100000"/>
              <a:buChar char="•"/>
              <a:defRPr spc="-58">
                <a:ln>
                  <a:noFill/>
                </a:ln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and more</a:t>
            </a:r>
          </a:p>
          <a:p>
            <a:pPr algn="l" defTabSz="825500">
              <a:lnSpc>
                <a:spcPct val="100000"/>
              </a:lnSpc>
              <a:defRPr spc="-58">
                <a:ln>
                  <a:noFill/>
                </a:ln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  <a:p>
            <a:pPr algn="l" defTabSz="825500">
              <a:lnSpc>
                <a:spcPct val="100000"/>
              </a:lnSpc>
              <a:defRPr spc="-58">
                <a:ln>
                  <a:noFill/>
                </a:ln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… all of the juicy incentives you can build around a game loop, now applied to TA.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airlinez_a_pixelart_close_up_of_looming_clouds_purple_and_pink_c3188196-8f55-4a2d-9eb2-ebe419e3c64f.png" descr="airlinez_a_pixelart_close_up_of_looming_clouds_purple_and_pink_c3188196-8f55-4a2d-9eb2-ebe419e3c64f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69" y="166738"/>
            <a:ext cx="24067263" cy="13385805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Rectangle"/>
          <p:cNvSpPr/>
          <p:nvPr/>
        </p:nvSpPr>
        <p:spPr>
          <a:xfrm>
            <a:off x="114124" y="117636"/>
            <a:ext cx="24155752" cy="13480728"/>
          </a:xfrm>
          <a:prstGeom prst="rect">
            <a:avLst/>
          </a:prstGeom>
          <a:solidFill>
            <a:srgbClr val="110725">
              <a:alpha val="82248"/>
            </a:srgbClr>
          </a:solidFill>
          <a:ln w="101600">
            <a:solidFill>
              <a:srgbClr val="FFB2B2">
                <a:alpha val="82248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pic>
        <p:nvPicPr>
          <p:cNvPr id="183" name="Screenshot 2025-04-07 at 10.23.43.png" descr="Screenshot 2025-04-07 at 10.23.43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220"/>
          <a:stretch>
            <a:fillRect/>
          </a:stretch>
        </p:blipFill>
        <p:spPr>
          <a:xfrm>
            <a:off x="3466913" y="2984441"/>
            <a:ext cx="17449801" cy="1080120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he Target Market:"/>
          <p:cNvSpPr txBox="1"/>
          <p:nvPr>
            <p:ph type="title"/>
          </p:nvPr>
        </p:nvSpPr>
        <p:spPr>
          <a:xfrm>
            <a:off x="-428875" y="134050"/>
            <a:ext cx="14094791" cy="1950699"/>
          </a:xfrm>
          <a:prstGeom prst="rect">
            <a:avLst/>
          </a:prstGeom>
        </p:spPr>
        <p:txBody>
          <a:bodyPr/>
          <a:lstStyle>
            <a:lvl1pPr defTabSz="2145788">
              <a:defRPr spc="-200" sz="112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9DFD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The Target Market:</a:t>
            </a:r>
          </a:p>
        </p:txBody>
      </p:sp>
      <p:sp>
        <p:nvSpPr>
          <p:cNvPr id="185" name="“There’s nothing fun…"/>
          <p:cNvSpPr txBox="1"/>
          <p:nvPr/>
        </p:nvSpPr>
        <p:spPr>
          <a:xfrm>
            <a:off x="13004197" y="2601404"/>
            <a:ext cx="6878167" cy="183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5E0E0"/>
                </a:solidFill>
              </a:defRPr>
            </a:pPr>
            <a:r>
              <a:t>“There’s nothing fun</a:t>
            </a:r>
          </a:p>
          <a:p>
            <a:pPr>
              <a:defRPr>
                <a:solidFill>
                  <a:srgbClr val="F5E0E0"/>
                </a:solidFill>
              </a:defRPr>
            </a:pPr>
            <a:r>
              <a:t>to do in crypto”</a:t>
            </a:r>
          </a:p>
        </p:txBody>
      </p:sp>
      <p:sp>
        <p:nvSpPr>
          <p:cNvPr id="186" name="MEV searching…"/>
          <p:cNvSpPr txBox="1"/>
          <p:nvPr/>
        </p:nvSpPr>
        <p:spPr>
          <a:xfrm>
            <a:off x="19331209" y="8192522"/>
            <a:ext cx="3588198" cy="1808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solidFill>
                  <a:srgbClr val="F4E0E0"/>
                </a:solidFill>
              </a:defRPr>
            </a:pPr>
            <a:r>
              <a:t>MEV searching</a:t>
            </a:r>
          </a:p>
          <a:p>
            <a:pPr>
              <a:defRPr sz="4000">
                <a:solidFill>
                  <a:srgbClr val="F4E0E0"/>
                </a:solidFill>
              </a:defRPr>
            </a:pPr>
            <a:r>
              <a:t>Node operation</a:t>
            </a:r>
          </a:p>
          <a:p>
            <a:pPr>
              <a:defRPr sz="4000">
                <a:solidFill>
                  <a:srgbClr val="F4E0E0"/>
                </a:solidFill>
              </a:defRPr>
            </a:pPr>
            <a:r>
              <a:t>Bot trading</a:t>
            </a:r>
          </a:p>
        </p:txBody>
      </p:sp>
      <p:sp>
        <p:nvSpPr>
          <p:cNvPr id="187" name="Memecoins…"/>
          <p:cNvSpPr txBox="1"/>
          <p:nvPr/>
        </p:nvSpPr>
        <p:spPr>
          <a:xfrm>
            <a:off x="817798" y="7918202"/>
            <a:ext cx="4095205" cy="2357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solidFill>
                  <a:srgbClr val="F5E0E0"/>
                </a:solidFill>
              </a:defRPr>
            </a:pPr>
            <a:r>
              <a:t>Memecoins</a:t>
            </a:r>
          </a:p>
          <a:p>
            <a:pPr>
              <a:defRPr sz="4000">
                <a:solidFill>
                  <a:srgbClr val="F5E0E0"/>
                </a:solidFill>
              </a:defRPr>
            </a:pPr>
            <a:r>
              <a:t>PnDs</a:t>
            </a:r>
          </a:p>
          <a:p>
            <a:pPr>
              <a:defRPr sz="4000">
                <a:solidFill>
                  <a:srgbClr val="F5E0E0"/>
                </a:solidFill>
              </a:defRPr>
            </a:pPr>
            <a:r>
              <a:t>Current thing</a:t>
            </a:r>
          </a:p>
          <a:p>
            <a:pPr>
              <a:defRPr sz="4000">
                <a:solidFill>
                  <a:srgbClr val="F5E0E0"/>
                </a:solidFill>
              </a:defRPr>
            </a:pPr>
            <a:r>
              <a:t>Getting scammed</a:t>
            </a:r>
          </a:p>
        </p:txBody>
      </p:sp>
      <p:sp>
        <p:nvSpPr>
          <p:cNvPr id="188" name="Line"/>
          <p:cNvSpPr/>
          <p:nvPr/>
        </p:nvSpPr>
        <p:spPr>
          <a:xfrm flipH="1" flipV="1">
            <a:off x="6781713" y="2429449"/>
            <a:ext cx="3551389" cy="1317242"/>
          </a:xfrm>
          <a:prstGeom prst="line">
            <a:avLst/>
          </a:prstGeom>
          <a:ln w="190500">
            <a:solidFill>
              <a:schemeClr val="accent3"/>
            </a:solidFill>
            <a:headEnd type="triangle"/>
          </a:ln>
        </p:spPr>
        <p:txBody>
          <a:bodyPr lIns="45718" tIns="45718" rIns="45718" bIns="45718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airlinez_a_pixelart_close_up_of_looming_clouds_purple_and_pink_c3188196-8f55-4a2d-9eb2-ebe419e3c64f.png" descr="airlinez_a_pixelart_close_up_of_looming_clouds_purple_and_pink_c3188196-8f55-4a2d-9eb2-ebe419e3c64f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69" y="166738"/>
            <a:ext cx="24067263" cy="13385805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Rectangle"/>
          <p:cNvSpPr/>
          <p:nvPr/>
        </p:nvSpPr>
        <p:spPr>
          <a:xfrm>
            <a:off x="114124" y="117636"/>
            <a:ext cx="24155752" cy="13480728"/>
          </a:xfrm>
          <a:prstGeom prst="rect">
            <a:avLst/>
          </a:prstGeom>
          <a:solidFill>
            <a:srgbClr val="110725">
              <a:alpha val="90751"/>
            </a:srgbClr>
          </a:solidFill>
          <a:ln w="101600">
            <a:solidFill>
              <a:srgbClr val="FFB2B2">
                <a:alpha val="9075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192" name="The Competition:"/>
          <p:cNvSpPr txBox="1"/>
          <p:nvPr/>
        </p:nvSpPr>
        <p:spPr>
          <a:xfrm>
            <a:off x="-1238281" y="-468614"/>
            <a:ext cx="14094792" cy="2418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lnSpc>
                <a:spcPct val="80000"/>
              </a:lnSpc>
              <a:defRPr spc="-199" sz="107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9DFD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The Competition:</a:t>
            </a:r>
          </a:p>
        </p:txBody>
      </p:sp>
      <p:sp>
        <p:nvSpPr>
          <p:cNvPr id="193" name="None (so far).  This is the first of its kind.  There will be imitators."/>
          <p:cNvSpPr txBox="1"/>
          <p:nvPr/>
        </p:nvSpPr>
        <p:spPr>
          <a:xfrm>
            <a:off x="544621" y="1883369"/>
            <a:ext cx="23294758" cy="374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619125">
              <a:lnSpc>
                <a:spcPct val="100000"/>
              </a:lnSpc>
              <a:defRPr spc="-100" sz="52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While nothing like AIRLINEZ currently exists, we are competing in the Web3 “attention economy” against other retail-facing products. Here’s how we stack up against some current leaders:</a:t>
            </a:r>
          </a:p>
        </p:txBody>
      </p:sp>
      <p:graphicFrame>
        <p:nvGraphicFramePr>
          <p:cNvPr id="194" name="Table 1"/>
          <p:cNvGraphicFramePr/>
          <p:nvPr/>
        </p:nvGraphicFramePr>
        <p:xfrm>
          <a:off x="700599" y="5138993"/>
          <a:ext cx="22995502" cy="79248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{EEE7283C-3CF3-47DC-8721-378D4A62B228}</a:tableStyleId>
              </a:tblPr>
              <a:tblGrid>
                <a:gridCol w="3830467"/>
                <a:gridCol w="3830467"/>
                <a:gridCol w="3830467"/>
                <a:gridCol w="3830467"/>
                <a:gridCol w="3830467"/>
                <a:gridCol w="3830467"/>
              </a:tblGrid>
              <a:tr h="158242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FFFFFF"/>
                          </a:solidFill>
                          <a:sym typeface="Helvetica"/>
                        </a:rPr>
                        <a:t>               Is it…
 Product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defTabSz="8255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pc="-38" sz="4000">
                          <a:solidFill>
                            <a:srgbClr val="FFFFFF"/>
                          </a:solidFill>
                          <a:sym typeface="Helvetica"/>
                        </a:rPr>
                        <a:t>Fun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FFFFFF"/>
                          </a:solidFill>
                          <a:sym typeface="Helvetica"/>
                        </a:rPr>
                        <a:t>Fair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FFFFFF"/>
                          </a:solidFill>
                          <a:sym typeface="Helvetica"/>
                        </a:rPr>
                        <a:t>Easy to 
Learn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FFFFFF"/>
                          </a:solidFill>
                          <a:sym typeface="Helvetica"/>
                        </a:rPr>
                        <a:t>Replayable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FFFFFF"/>
                          </a:solidFill>
                          <a:sym typeface="Helvetica"/>
                        </a:rPr>
                        <a:t>Built to last</a:t>
                      </a:r>
                    </a:p>
                  </a:txBody>
                  <a:tcPr marL="0" marR="0" marT="0" marB="0" anchor="ctr" anchorCtr="0" horzOverflow="overflow"/>
                </a:tc>
              </a:tr>
              <a:tr h="1582420"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sym typeface="Helvetica"/>
                        </a:rPr>
                        <a:t>Good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3">
                        <a:satOff val="-5226"/>
                        <a:lumOff val="2637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sym typeface="Helvetica"/>
                        </a:rPr>
                        <a:t>OK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4">
                        <a:lumOff val="22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sym typeface="Helvetica"/>
                        </a:rPr>
                        <a:t>Good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3">
                        <a:satOff val="-5226"/>
                        <a:lumOff val="2637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sym typeface="Helvetica"/>
                        </a:rPr>
                        <a:t>OK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4">
                        <a:lumOff val="22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sym typeface="Helvetica"/>
                        </a:rPr>
                        <a:t>Very Good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3">
                        <a:lumOff val="-9450"/>
                      </a:schemeClr>
                    </a:solidFill>
                  </a:tcPr>
                </a:tc>
              </a:tr>
              <a:tr h="1582420"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sym typeface="Helvetica"/>
                        </a:rPr>
                        <a:t>OK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4">
                        <a:lumOff val="22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sym typeface="Helvetica"/>
                        </a:rPr>
                        <a:t>Poor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5">
                        <a:lumOff val="123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sym typeface="Helvetica"/>
                        </a:rPr>
                        <a:t>Good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3">
                        <a:satOff val="-5226"/>
                        <a:lumOff val="2637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sym typeface="Helvetica"/>
                        </a:rPr>
                        <a:t>OK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4">
                        <a:lumOff val="22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sym typeface="Helvetica"/>
                        </a:rPr>
                        <a:t>OK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4">
                        <a:lumOff val="22843"/>
                      </a:schemeClr>
                    </a:solidFill>
                  </a:tcPr>
                </a:tc>
              </a:tr>
              <a:tr h="1582420"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sym typeface="Helvetica"/>
                        </a:rPr>
                        <a:t>Very Good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3">
                        <a:lumOff val="-945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sym typeface="Helvetica"/>
                        </a:rPr>
                        <a:t>Very Good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3">
                        <a:lumOff val="-945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sym typeface="Helvetica"/>
                        </a:rPr>
                        <a:t>Very Good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3">
                        <a:lumOff val="-945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sym typeface="Helvetica"/>
                        </a:rPr>
                        <a:t>Very Good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3">
                        <a:lumOff val="-945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sym typeface="Helvetica"/>
                        </a:rPr>
                        <a:t>Very Good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3">
                        <a:lumOff val="-9450"/>
                      </a:schemeClr>
                    </a:solidFill>
                  </a:tcPr>
                </a:tc>
              </a:tr>
              <a:tr h="1582420"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sym typeface="Helvetica"/>
                        </a:rPr>
                        <a:t>OK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4">
                        <a:lumOff val="22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sym typeface="Helvetica"/>
                        </a:rPr>
                        <a:t>Good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3">
                        <a:satOff val="-5226"/>
                        <a:lumOff val="2637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sym typeface="Helvetica"/>
                        </a:rPr>
                        <a:t>OK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4">
                        <a:lumOff val="22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sym typeface="Helvetica"/>
                        </a:rPr>
                        <a:t>OK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4">
                        <a:lumOff val="22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sym typeface="Helvetica"/>
                        </a:rPr>
                        <a:t>Good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3">
                        <a:satOff val="-5226"/>
                        <a:lumOff val="26372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5" name="Line"/>
          <p:cNvSpPr/>
          <p:nvPr/>
        </p:nvSpPr>
        <p:spPr>
          <a:xfrm flipH="1" flipV="1">
            <a:off x="695793" y="5264793"/>
            <a:ext cx="3840361" cy="1559116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airlinez_a_pixelart_close_up_of_looming_clouds_purple_and_pink_c3188196-8f55-4a2d-9eb2-ebe419e3c64f.png" descr="airlinez_a_pixelart_close_up_of_looming_clouds_purple_and_pink_c3188196-8f55-4a2d-9eb2-ebe419e3c64f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69" y="166738"/>
            <a:ext cx="24067263" cy="13385805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Rectangle"/>
          <p:cNvSpPr/>
          <p:nvPr/>
        </p:nvSpPr>
        <p:spPr>
          <a:xfrm>
            <a:off x="114124" y="117636"/>
            <a:ext cx="24155752" cy="13480728"/>
          </a:xfrm>
          <a:prstGeom prst="rect">
            <a:avLst/>
          </a:prstGeom>
          <a:solidFill>
            <a:srgbClr val="110725">
              <a:alpha val="90751"/>
            </a:srgbClr>
          </a:solidFill>
          <a:ln w="101600">
            <a:solidFill>
              <a:srgbClr val="FFB2B2">
                <a:alpha val="9075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199" name="The Technology:"/>
          <p:cNvSpPr txBox="1"/>
          <p:nvPr>
            <p:ph type="title"/>
          </p:nvPr>
        </p:nvSpPr>
        <p:spPr>
          <a:xfrm>
            <a:off x="-428874" y="134050"/>
            <a:ext cx="12655213" cy="1950699"/>
          </a:xfrm>
          <a:prstGeom prst="rect">
            <a:avLst/>
          </a:prstGeom>
        </p:spPr>
        <p:txBody>
          <a:bodyPr/>
          <a:lstStyle>
            <a:lvl1pPr defTabSz="2145788">
              <a:defRPr spc="-200" sz="112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9DFD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The Technology:</a:t>
            </a:r>
          </a:p>
        </p:txBody>
      </p:sp>
      <p:sp>
        <p:nvSpPr>
          <p:cNvPr id="200" name="We believe that Airlinez can be a flagship product for Chainlink Data Streams.  Low latency, tamperproof price feeds can provide our users with certainty that Airlinez is a completely neutral betting platform.…"/>
          <p:cNvSpPr txBox="1"/>
          <p:nvPr>
            <p:ph type="body" idx="1"/>
          </p:nvPr>
        </p:nvSpPr>
        <p:spPr>
          <a:xfrm>
            <a:off x="812851" y="2592421"/>
            <a:ext cx="22758298" cy="7216332"/>
          </a:xfrm>
          <a:prstGeom prst="rect">
            <a:avLst/>
          </a:prstGeom>
        </p:spPr>
        <p:txBody>
          <a:bodyPr/>
          <a:lstStyle/>
          <a:p>
            <a:pPr defTabSz="564641">
              <a:defRPr spc="-99" sz="47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Airlinez is very proud to have early access to Chainlink Data Streams.  Low latency, tamperproof price feeds provide our users with certainty that Airlinez is a completely fair and neutral platform.</a:t>
            </a:r>
            <a:endParaRPr spc="-47"/>
          </a:p>
          <a:p>
            <a:pPr defTabSz="564641">
              <a:defRPr spc="-47" sz="47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  <a:p>
            <a:pPr defTabSz="564641">
              <a:defRPr spc="-99" sz="47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The Airlinez token will also be built on the Chainlink Cross Chain Token standard.</a:t>
            </a:r>
            <a:br/>
            <a:br/>
            <a:r>
              <a:t>The Airlinez game contracts are being built on Arbitrum AnyTrust, the high throughput, low cost blockchain from the most credible and innovative L2 team in the space.</a:t>
            </a:r>
          </a:p>
        </p:txBody>
      </p:sp>
      <p:pic>
        <p:nvPicPr>
          <p:cNvPr id="201" name="Chainlink_Logo_Blue.png" descr="Chainlink_Logo_Blu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4077" y="10850481"/>
            <a:ext cx="5270064" cy="162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680037" y="10960421"/>
            <a:ext cx="7261185" cy="1401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airlinez_a_pixelart_close_up_of_looming_clouds_purple_and_pink_c3188196-8f55-4a2d-9eb2-ebe419e3c64f.png" descr="airlinez_a_pixelart_close_up_of_looming_clouds_purple_and_pink_c3188196-8f55-4a2d-9eb2-ebe419e3c64f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69" y="166738"/>
            <a:ext cx="24067263" cy="13385805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Rectangle"/>
          <p:cNvSpPr/>
          <p:nvPr/>
        </p:nvSpPr>
        <p:spPr>
          <a:xfrm>
            <a:off x="114124" y="117636"/>
            <a:ext cx="24155752" cy="13480728"/>
          </a:xfrm>
          <a:prstGeom prst="rect">
            <a:avLst/>
          </a:prstGeom>
          <a:solidFill>
            <a:srgbClr val="110725">
              <a:alpha val="90751"/>
            </a:srgbClr>
          </a:solidFill>
          <a:ln w="101600">
            <a:solidFill>
              <a:srgbClr val="FFB2B2">
                <a:alpha val="9075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pic>
        <p:nvPicPr>
          <p:cNvPr id="206" name="Screenshot 2024-07-12 at 3.27.58 PM.png" descr="Screenshot 2024-07-12 at 3.27.58 PM.png"/>
          <p:cNvPicPr>
            <a:picLocks noChangeAspect="1"/>
          </p:cNvPicPr>
          <p:nvPr/>
        </p:nvPicPr>
        <p:blipFill>
          <a:blip r:embed="rId3">
            <a:alphaModFix amt="90751"/>
            <a:extLst/>
          </a:blip>
          <a:stretch>
            <a:fillRect/>
          </a:stretch>
        </p:blipFill>
        <p:spPr>
          <a:xfrm>
            <a:off x="3807042" y="8807760"/>
            <a:ext cx="6769104" cy="2209805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Aetheling, the creative minds behind AIRLINEZ, are collaborating with Pixelfield, a London-based design/development studio, to bring this concept to the MVP stage (expected January 2025)"/>
          <p:cNvSpPr txBox="1"/>
          <p:nvPr>
            <p:ph type="title"/>
          </p:nvPr>
        </p:nvSpPr>
        <p:spPr>
          <a:xfrm>
            <a:off x="398309" y="2036811"/>
            <a:ext cx="23587382" cy="4539420"/>
          </a:xfrm>
          <a:prstGeom prst="rect">
            <a:avLst/>
          </a:prstGeom>
        </p:spPr>
        <p:txBody>
          <a:bodyPr/>
          <a:lstStyle>
            <a:lvl1pPr defTabSz="1231147">
              <a:lnSpc>
                <a:spcPct val="100000"/>
              </a:lnSpc>
              <a:defRPr spc="-100" sz="6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9DFD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Aetheling, the creative minds behind AIRLINEZ, are working with EvaCodes, experienced blockchain developers with a raft of existing Web3 and gamefi titles, to build an MVP for this product, with an aim to have an early version released by late Q2 2025</a:t>
            </a:r>
          </a:p>
        </p:txBody>
      </p:sp>
      <p:sp>
        <p:nvSpPr>
          <p:cNvPr id="208" name="Who are we?"/>
          <p:cNvSpPr txBox="1"/>
          <p:nvPr/>
        </p:nvSpPr>
        <p:spPr>
          <a:xfrm>
            <a:off x="487572" y="343374"/>
            <a:ext cx="6695187" cy="1109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defRPr spc="-58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t>Who is building it?</a:t>
            </a:r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29578" y="8960163"/>
            <a:ext cx="5080002" cy="1905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airlinez_a_pixelart_close_up_of_looming_clouds_purple_and_pink_c3188196-8f55-4a2d-9eb2-ebe419e3c64f.png" descr="airlinez_a_pixelart_close_up_of_looming_clouds_purple_and_pink_c3188196-8f55-4a2d-9eb2-ebe419e3c64f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440" y="280596"/>
            <a:ext cx="24067264" cy="13385806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Rectangle"/>
          <p:cNvSpPr/>
          <p:nvPr/>
        </p:nvSpPr>
        <p:spPr>
          <a:xfrm>
            <a:off x="96096" y="100398"/>
            <a:ext cx="24155759" cy="13480728"/>
          </a:xfrm>
          <a:prstGeom prst="rect">
            <a:avLst/>
          </a:prstGeom>
          <a:solidFill>
            <a:srgbClr val="110725">
              <a:alpha val="90751"/>
            </a:srgbClr>
          </a:solidFill>
          <a:ln w="101600">
            <a:solidFill>
              <a:srgbClr val="FFB2B2">
                <a:alpha val="9075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13" name="Roadmap:"/>
          <p:cNvSpPr txBox="1"/>
          <p:nvPr>
            <p:ph type="title"/>
          </p:nvPr>
        </p:nvSpPr>
        <p:spPr>
          <a:xfrm>
            <a:off x="-3106997" y="96596"/>
            <a:ext cx="14094794" cy="1950693"/>
          </a:xfrm>
          <a:prstGeom prst="rect">
            <a:avLst/>
          </a:prstGeom>
        </p:spPr>
        <p:txBody>
          <a:bodyPr/>
          <a:lstStyle>
            <a:lvl1pPr defTabSz="2145788">
              <a:defRPr spc="-200" sz="112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9DFD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Roadmap:</a:t>
            </a:r>
          </a:p>
        </p:txBody>
      </p:sp>
      <p:sp>
        <p:nvSpPr>
          <p:cNvPr id="214" name="Rectangle"/>
          <p:cNvSpPr/>
          <p:nvPr/>
        </p:nvSpPr>
        <p:spPr>
          <a:xfrm>
            <a:off x="1545911" y="4307904"/>
            <a:ext cx="21304878" cy="394612"/>
          </a:xfrm>
          <a:prstGeom prst="rect">
            <a:avLst/>
          </a:prstGeom>
          <a:gradFill>
            <a:gsLst>
              <a:gs pos="0">
                <a:srgbClr val="B8A0EC"/>
              </a:gs>
              <a:gs pos="100000">
                <a:srgbClr val="462D7D"/>
              </a:gs>
            </a:gsLst>
            <a:lin ang="8102748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15" name="2024"/>
          <p:cNvSpPr txBox="1"/>
          <p:nvPr/>
        </p:nvSpPr>
        <p:spPr>
          <a:xfrm>
            <a:off x="1513938" y="2972835"/>
            <a:ext cx="2199895" cy="10947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40649" dir="5400000">
              <a:srgbClr val="F9DFDF">
                <a:alpha val="711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/>
            <a:r>
              <a:t>2024</a:t>
            </a:r>
          </a:p>
        </p:txBody>
      </p:sp>
      <p:sp>
        <p:nvSpPr>
          <p:cNvPr id="216" name="Q1"/>
          <p:cNvSpPr txBox="1"/>
          <p:nvPr/>
        </p:nvSpPr>
        <p:spPr>
          <a:xfrm>
            <a:off x="1080641" y="4788699"/>
            <a:ext cx="970408" cy="796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40649" dir="5400000">
              <a:srgbClr val="F9DFDF">
                <a:alpha val="711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/>
            <a:r>
              <a:t>Q1</a:t>
            </a:r>
          </a:p>
        </p:txBody>
      </p:sp>
      <p:sp>
        <p:nvSpPr>
          <p:cNvPr id="217" name="Q4"/>
          <p:cNvSpPr txBox="1"/>
          <p:nvPr/>
        </p:nvSpPr>
        <p:spPr>
          <a:xfrm>
            <a:off x="17558006" y="4788699"/>
            <a:ext cx="970408" cy="796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40649" dir="5400000">
              <a:srgbClr val="F9DFDF">
                <a:alpha val="711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/>
            <a:r>
              <a:t>Q4</a:t>
            </a:r>
          </a:p>
        </p:txBody>
      </p:sp>
      <p:sp>
        <p:nvSpPr>
          <p:cNvPr id="218" name="Q2"/>
          <p:cNvSpPr txBox="1"/>
          <p:nvPr/>
        </p:nvSpPr>
        <p:spPr>
          <a:xfrm>
            <a:off x="6569094" y="4788699"/>
            <a:ext cx="970408" cy="796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40649" dir="5400000">
              <a:srgbClr val="F9DFDF">
                <a:alpha val="711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/>
            <a:r>
              <a:t>Q2</a:t>
            </a:r>
          </a:p>
        </p:txBody>
      </p:sp>
      <p:sp>
        <p:nvSpPr>
          <p:cNvPr id="219" name="Q3"/>
          <p:cNvSpPr txBox="1"/>
          <p:nvPr/>
        </p:nvSpPr>
        <p:spPr>
          <a:xfrm>
            <a:off x="12063547" y="4788699"/>
            <a:ext cx="970408" cy="796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40649" dir="5400000">
              <a:srgbClr val="F9DFDF">
                <a:alpha val="711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/>
            <a:r>
              <a:t>Q3</a:t>
            </a:r>
          </a:p>
        </p:txBody>
      </p:sp>
      <p:sp>
        <p:nvSpPr>
          <p:cNvPr id="220" name="Rectangle"/>
          <p:cNvSpPr/>
          <p:nvPr/>
        </p:nvSpPr>
        <p:spPr>
          <a:xfrm>
            <a:off x="1646387" y="7740662"/>
            <a:ext cx="21218410" cy="422477"/>
          </a:xfrm>
          <a:prstGeom prst="rect">
            <a:avLst/>
          </a:prstGeom>
          <a:gradFill>
            <a:gsLst>
              <a:gs pos="0">
                <a:srgbClr val="B8A0EC"/>
              </a:gs>
              <a:gs pos="100000">
                <a:srgbClr val="462D7D"/>
              </a:gs>
            </a:gsLst>
            <a:lin ang="8102748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21" name="2025"/>
          <p:cNvSpPr txBox="1"/>
          <p:nvPr/>
        </p:nvSpPr>
        <p:spPr>
          <a:xfrm>
            <a:off x="1520415" y="6346743"/>
            <a:ext cx="2186941" cy="109474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40649" dir="5400000">
              <a:srgbClr val="F9DFDF">
                <a:alpha val="711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/>
            <a:r>
              <a:t>2025</a:t>
            </a:r>
          </a:p>
        </p:txBody>
      </p:sp>
      <p:sp>
        <p:nvSpPr>
          <p:cNvPr id="222" name="Q1"/>
          <p:cNvSpPr txBox="1"/>
          <p:nvPr/>
        </p:nvSpPr>
        <p:spPr>
          <a:xfrm>
            <a:off x="1090501" y="8202729"/>
            <a:ext cx="970408" cy="79679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40649" dir="5400000">
              <a:srgbClr val="F9DFDF">
                <a:alpha val="711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/>
            <a:r>
              <a:t>Q1</a:t>
            </a:r>
          </a:p>
        </p:txBody>
      </p:sp>
      <p:sp>
        <p:nvSpPr>
          <p:cNvPr id="223" name="Q4"/>
          <p:cNvSpPr txBox="1"/>
          <p:nvPr/>
        </p:nvSpPr>
        <p:spPr>
          <a:xfrm>
            <a:off x="17567866" y="8202729"/>
            <a:ext cx="970408" cy="79679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40649" dir="5400000">
              <a:srgbClr val="F9DFDF">
                <a:alpha val="711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/>
            <a:r>
              <a:t>Q4</a:t>
            </a:r>
          </a:p>
        </p:txBody>
      </p:sp>
      <p:sp>
        <p:nvSpPr>
          <p:cNvPr id="224" name="Q2"/>
          <p:cNvSpPr txBox="1"/>
          <p:nvPr/>
        </p:nvSpPr>
        <p:spPr>
          <a:xfrm>
            <a:off x="6584959" y="8202729"/>
            <a:ext cx="970408" cy="79679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40649" dir="5400000">
              <a:srgbClr val="F9DFDF">
                <a:alpha val="711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/>
            <a:r>
              <a:t>Q2</a:t>
            </a:r>
          </a:p>
        </p:txBody>
      </p:sp>
      <p:sp>
        <p:nvSpPr>
          <p:cNvPr id="225" name="Q3"/>
          <p:cNvSpPr txBox="1"/>
          <p:nvPr/>
        </p:nvSpPr>
        <p:spPr>
          <a:xfrm>
            <a:off x="12079412" y="8202729"/>
            <a:ext cx="970408" cy="79679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40649" dir="5400000">
              <a:srgbClr val="F9DFDF">
                <a:alpha val="711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/>
            <a:r>
              <a:t>Q3</a:t>
            </a:r>
          </a:p>
        </p:txBody>
      </p:sp>
      <p:sp>
        <p:nvSpPr>
          <p:cNvPr id="226" name="Rectangle"/>
          <p:cNvSpPr/>
          <p:nvPr/>
        </p:nvSpPr>
        <p:spPr>
          <a:xfrm>
            <a:off x="13634310" y="11191064"/>
            <a:ext cx="186158" cy="394612"/>
          </a:xfrm>
          <a:prstGeom prst="rect">
            <a:avLst/>
          </a:prstGeom>
          <a:solidFill>
            <a:srgbClr val="B8A0E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27" name="Rectangle"/>
          <p:cNvSpPr/>
          <p:nvPr/>
        </p:nvSpPr>
        <p:spPr>
          <a:xfrm>
            <a:off x="13895655" y="11191064"/>
            <a:ext cx="134363" cy="394612"/>
          </a:xfrm>
          <a:prstGeom prst="rect">
            <a:avLst/>
          </a:prstGeom>
          <a:solidFill>
            <a:srgbClr val="B8A0E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28" name="Rectangle"/>
          <p:cNvSpPr/>
          <p:nvPr/>
        </p:nvSpPr>
        <p:spPr>
          <a:xfrm>
            <a:off x="14105207" y="11191064"/>
            <a:ext cx="83563" cy="394612"/>
          </a:xfrm>
          <a:prstGeom prst="rect">
            <a:avLst/>
          </a:prstGeom>
          <a:solidFill>
            <a:srgbClr val="B8A0E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29" name="Rectangle"/>
          <p:cNvSpPr/>
          <p:nvPr/>
        </p:nvSpPr>
        <p:spPr>
          <a:xfrm>
            <a:off x="14263957" y="11191064"/>
            <a:ext cx="45463" cy="394612"/>
          </a:xfrm>
          <a:prstGeom prst="rect">
            <a:avLst/>
          </a:prstGeom>
          <a:solidFill>
            <a:srgbClr val="B8A0E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30" name="Initial…"/>
          <p:cNvSpPr txBox="1"/>
          <p:nvPr/>
        </p:nvSpPr>
        <p:spPr>
          <a:xfrm>
            <a:off x="5238143" y="2972835"/>
            <a:ext cx="1961999" cy="1058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pc="-28" sz="2800">
                <a:ln>
                  <a:noFill/>
                </a:ln>
                <a:solidFill>
                  <a:srgbClr val="F9DFDF"/>
                </a:solidFill>
                <a:latin typeface="Canela Bold"/>
                <a:ea typeface="Canela Bold"/>
                <a:cs typeface="Canela Bold"/>
                <a:sym typeface="Canela Bold"/>
              </a:defRPr>
            </a:pPr>
            <a:r>
              <a:t>Initial</a:t>
            </a:r>
          </a:p>
          <a:p>
            <a:pPr>
              <a:lnSpc>
                <a:spcPct val="80000"/>
              </a:lnSpc>
              <a:defRPr spc="-28" sz="2800">
                <a:ln>
                  <a:noFill/>
                </a:ln>
                <a:solidFill>
                  <a:srgbClr val="F9DFDF"/>
                </a:solidFill>
                <a:latin typeface="Canela Bold"/>
                <a:ea typeface="Canela Bold"/>
                <a:cs typeface="Canela Bold"/>
                <a:sym typeface="Canela Bold"/>
              </a:defRPr>
            </a:pPr>
            <a:r>
              <a:t> conception</a:t>
            </a:r>
          </a:p>
        </p:txBody>
      </p:sp>
      <p:sp>
        <p:nvSpPr>
          <p:cNvPr id="231" name="MVP design and…"/>
          <p:cNvSpPr txBox="1"/>
          <p:nvPr/>
        </p:nvSpPr>
        <p:spPr>
          <a:xfrm>
            <a:off x="15628974" y="2972835"/>
            <a:ext cx="2673198" cy="1058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pc="-28" sz="2800">
                <a:ln>
                  <a:noFill/>
                </a:ln>
                <a:solidFill>
                  <a:srgbClr val="F9DFDF"/>
                </a:solidFill>
                <a:latin typeface="Canela Bold"/>
                <a:ea typeface="Canela Bold"/>
                <a:cs typeface="Canela Bold"/>
                <a:sym typeface="Canela Bold"/>
              </a:defRPr>
            </a:pPr>
            <a:r>
              <a:t>MVP design and</a:t>
            </a:r>
          </a:p>
          <a:p>
            <a:pPr>
              <a:lnSpc>
                <a:spcPct val="80000"/>
              </a:lnSpc>
              <a:defRPr spc="-28" sz="2800">
                <a:ln>
                  <a:noFill/>
                </a:ln>
                <a:solidFill>
                  <a:srgbClr val="F9DFDF"/>
                </a:solidFill>
                <a:latin typeface="Canela Bold"/>
                <a:ea typeface="Canela Bold"/>
                <a:cs typeface="Canela Bold"/>
                <a:sym typeface="Canela Bold"/>
              </a:defRPr>
            </a:pPr>
            <a:r>
              <a:t>Development</a:t>
            </a:r>
          </a:p>
        </p:txBody>
      </p:sp>
      <p:sp>
        <p:nvSpPr>
          <p:cNvPr id="232" name="MVP launch"/>
          <p:cNvSpPr txBox="1"/>
          <p:nvPr/>
        </p:nvSpPr>
        <p:spPr>
          <a:xfrm>
            <a:off x="6050936" y="6769667"/>
            <a:ext cx="2038453" cy="631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pc="-28" sz="2800">
                <a:solidFill>
                  <a:srgbClr val="F9DFDF"/>
                </a:solidFill>
                <a:latin typeface="Canela Bold"/>
                <a:ea typeface="Canela Bold"/>
                <a:cs typeface="Canela Bold"/>
                <a:sym typeface="Canela Bold"/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t>MVP launch</a:t>
            </a:r>
          </a:p>
        </p:txBody>
      </p:sp>
      <p:sp>
        <p:nvSpPr>
          <p:cNvPr id="233" name="Incremental…"/>
          <p:cNvSpPr txBox="1"/>
          <p:nvPr/>
        </p:nvSpPr>
        <p:spPr>
          <a:xfrm>
            <a:off x="9117913" y="6447556"/>
            <a:ext cx="2543405" cy="1058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pc="-28" sz="2800">
                <a:ln>
                  <a:noFill/>
                </a:ln>
                <a:solidFill>
                  <a:srgbClr val="F9DFDF"/>
                </a:solidFill>
                <a:latin typeface="Canela Bold"/>
                <a:ea typeface="Canela Bold"/>
                <a:cs typeface="Canela Bold"/>
                <a:sym typeface="Canela Bold"/>
              </a:defRPr>
            </a:pPr>
            <a:r>
              <a:t>“Pre-season”</a:t>
            </a:r>
          </a:p>
          <a:p>
            <a:pPr>
              <a:lnSpc>
                <a:spcPct val="80000"/>
              </a:lnSpc>
              <a:defRPr spc="-28" sz="2800">
                <a:ln>
                  <a:noFill/>
                </a:ln>
                <a:solidFill>
                  <a:srgbClr val="F9DFDF"/>
                </a:solidFill>
                <a:latin typeface="Canela Bold"/>
                <a:ea typeface="Canela Bold"/>
                <a:cs typeface="Canela Bold"/>
                <a:sym typeface="Canela Bold"/>
              </a:defRPr>
            </a:pPr>
            <a:r>
              <a:t>Non-monetised</a:t>
            </a:r>
          </a:p>
        </p:txBody>
      </p:sp>
      <p:sp>
        <p:nvSpPr>
          <p:cNvPr id="234" name="Token launch"/>
          <p:cNvSpPr txBox="1"/>
          <p:nvPr/>
        </p:nvSpPr>
        <p:spPr>
          <a:xfrm>
            <a:off x="12689841" y="6444061"/>
            <a:ext cx="2914296" cy="1058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pc="-28" sz="2800">
                <a:ln>
                  <a:noFill/>
                </a:ln>
                <a:solidFill>
                  <a:srgbClr val="F9DFDF"/>
                </a:solidFill>
                <a:latin typeface="Canela Bold"/>
                <a:ea typeface="Canela Bold"/>
                <a:cs typeface="Canela Bold"/>
                <a:sym typeface="Canela Bold"/>
              </a:defRPr>
            </a:pPr>
            <a:r>
              <a:t>“Season 1” </a:t>
            </a:r>
            <a:br/>
            <a:r>
              <a:t>Monetised launch</a:t>
            </a:r>
          </a:p>
        </p:txBody>
      </p:sp>
      <p:sp>
        <p:nvSpPr>
          <p:cNvPr id="235" name="Full game launch"/>
          <p:cNvSpPr txBox="1"/>
          <p:nvPr/>
        </p:nvSpPr>
        <p:spPr>
          <a:xfrm>
            <a:off x="17110171" y="6769667"/>
            <a:ext cx="2263548" cy="631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pc="-28" sz="2800">
                <a:solidFill>
                  <a:srgbClr val="F9DFDF"/>
                </a:solidFill>
                <a:latin typeface="Canela Bold"/>
                <a:ea typeface="Canela Bold"/>
                <a:cs typeface="Canela Bold"/>
                <a:sym typeface="Canela Bold"/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t>Token launch</a:t>
            </a:r>
          </a:p>
        </p:txBody>
      </p:sp>
      <p:sp>
        <p:nvSpPr>
          <p:cNvPr id="236" name="Line"/>
          <p:cNvSpPr/>
          <p:nvPr/>
        </p:nvSpPr>
        <p:spPr>
          <a:xfrm flipV="1">
            <a:off x="10508474" y="4118154"/>
            <a:ext cx="5" cy="580649"/>
          </a:xfrm>
          <a:prstGeom prst="line">
            <a:avLst/>
          </a:prstGeom>
          <a:ln w="50800">
            <a:solidFill>
              <a:srgbClr val="F9DFDF"/>
            </a:solidFill>
            <a:miter lim="400000"/>
          </a:ln>
        </p:spPr>
        <p:txBody>
          <a:bodyPr lIns="45718" tIns="45718" rIns="45718" bIns="45718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37" name="Early design and…"/>
          <p:cNvSpPr txBox="1"/>
          <p:nvPr/>
        </p:nvSpPr>
        <p:spPr>
          <a:xfrm>
            <a:off x="8674034" y="2972835"/>
            <a:ext cx="3668879" cy="1058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pc="-28" sz="2800">
                <a:ln>
                  <a:noFill/>
                </a:ln>
                <a:solidFill>
                  <a:srgbClr val="F9DFDF"/>
                </a:solidFill>
                <a:latin typeface="Canela Bold"/>
                <a:ea typeface="Canela Bold"/>
                <a:cs typeface="Canela Bold"/>
                <a:sym typeface="Canela Bold"/>
              </a:defRPr>
            </a:pPr>
            <a:r>
              <a:t>Early design and</a:t>
            </a:r>
          </a:p>
          <a:p>
            <a:pPr>
              <a:lnSpc>
                <a:spcPct val="80000"/>
              </a:lnSpc>
              <a:defRPr spc="-28" sz="2800">
                <a:ln>
                  <a:noFill/>
                </a:ln>
                <a:solidFill>
                  <a:srgbClr val="F9DFDF"/>
                </a:solidFill>
                <a:latin typeface="Canela Bold"/>
                <a:ea typeface="Canela Bold"/>
                <a:cs typeface="Canela Bold"/>
                <a:sym typeface="Canela Bold"/>
              </a:defRPr>
            </a:pPr>
            <a:r>
              <a:t>technical development</a:t>
            </a:r>
          </a:p>
        </p:txBody>
      </p:sp>
      <p:sp>
        <p:nvSpPr>
          <p:cNvPr id="238" name="Line"/>
          <p:cNvSpPr/>
          <p:nvPr/>
        </p:nvSpPr>
        <p:spPr>
          <a:xfrm flipV="1">
            <a:off x="7058724" y="7510941"/>
            <a:ext cx="5" cy="656849"/>
          </a:xfrm>
          <a:prstGeom prst="line">
            <a:avLst/>
          </a:prstGeom>
          <a:ln w="50800">
            <a:solidFill>
              <a:srgbClr val="F9DFDF"/>
            </a:solidFill>
            <a:miter lim="400000"/>
          </a:ln>
        </p:spPr>
        <p:txBody>
          <a:bodyPr lIns="45718" tIns="45718" rIns="45718" bIns="45718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39" name="Line"/>
          <p:cNvSpPr/>
          <p:nvPr/>
        </p:nvSpPr>
        <p:spPr>
          <a:xfrm flipV="1">
            <a:off x="18241944" y="7476001"/>
            <a:ext cx="5" cy="656849"/>
          </a:xfrm>
          <a:prstGeom prst="line">
            <a:avLst/>
          </a:prstGeom>
          <a:ln w="50800">
            <a:solidFill>
              <a:srgbClr val="F9DFDF"/>
            </a:solidFill>
            <a:miter lim="400000"/>
          </a:ln>
        </p:spPr>
        <p:txBody>
          <a:bodyPr lIns="45718" tIns="45718" rIns="45718" bIns="45718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40" name="Rectangle"/>
          <p:cNvSpPr/>
          <p:nvPr/>
        </p:nvSpPr>
        <p:spPr>
          <a:xfrm>
            <a:off x="16698771" y="4333304"/>
            <a:ext cx="6107563" cy="343812"/>
          </a:xfrm>
          <a:prstGeom prst="rect">
            <a:avLst/>
          </a:prstGeom>
          <a:ln w="50800">
            <a:solidFill>
              <a:srgbClr val="F9DFDF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41" name="Line"/>
          <p:cNvSpPr/>
          <p:nvPr/>
        </p:nvSpPr>
        <p:spPr>
          <a:xfrm flipV="1">
            <a:off x="16965574" y="4092755"/>
            <a:ext cx="5" cy="242211"/>
          </a:xfrm>
          <a:prstGeom prst="line">
            <a:avLst/>
          </a:prstGeom>
          <a:ln w="50800">
            <a:solidFill>
              <a:srgbClr val="F9DFDF"/>
            </a:solidFill>
            <a:miter lim="400000"/>
          </a:ln>
        </p:spPr>
        <p:txBody>
          <a:bodyPr lIns="45718" tIns="45718" rIns="45718" bIns="45718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42" name="Line"/>
          <p:cNvSpPr/>
          <p:nvPr/>
        </p:nvSpPr>
        <p:spPr>
          <a:xfrm flipV="1">
            <a:off x="6219143" y="4118154"/>
            <a:ext cx="5" cy="580649"/>
          </a:xfrm>
          <a:prstGeom prst="line">
            <a:avLst/>
          </a:prstGeom>
          <a:ln w="50800">
            <a:solidFill>
              <a:srgbClr val="F9DFDF"/>
            </a:solidFill>
            <a:miter lim="400000"/>
          </a:ln>
        </p:spPr>
        <p:txBody>
          <a:bodyPr lIns="45718" tIns="45718" rIns="45718" bIns="45718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43" name="Rectangle"/>
          <p:cNvSpPr/>
          <p:nvPr/>
        </p:nvSpPr>
        <p:spPr>
          <a:xfrm>
            <a:off x="7067829" y="7779994"/>
            <a:ext cx="7246971" cy="343812"/>
          </a:xfrm>
          <a:prstGeom prst="rect">
            <a:avLst/>
          </a:prstGeom>
          <a:ln w="50800">
            <a:solidFill>
              <a:srgbClr val="F9DFDF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44" name="Line"/>
          <p:cNvSpPr/>
          <p:nvPr/>
        </p:nvSpPr>
        <p:spPr>
          <a:xfrm flipV="1">
            <a:off x="10508476" y="7451643"/>
            <a:ext cx="1" cy="323295"/>
          </a:xfrm>
          <a:prstGeom prst="line">
            <a:avLst/>
          </a:prstGeom>
          <a:ln w="50800">
            <a:solidFill>
              <a:srgbClr val="F9DFDF"/>
            </a:solidFill>
            <a:miter lim="400000"/>
          </a:ln>
        </p:spPr>
        <p:txBody>
          <a:bodyPr lIns="45718" tIns="45718" rIns="45718" bIns="45718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45" name="Rectangle"/>
          <p:cNvSpPr/>
          <p:nvPr/>
        </p:nvSpPr>
        <p:spPr>
          <a:xfrm>
            <a:off x="14336562" y="7779993"/>
            <a:ext cx="8496911" cy="343812"/>
          </a:xfrm>
          <a:prstGeom prst="rect">
            <a:avLst/>
          </a:prstGeom>
          <a:ln w="50800">
            <a:solidFill>
              <a:srgbClr val="F9DFDF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46" name="Rectangle"/>
          <p:cNvSpPr/>
          <p:nvPr/>
        </p:nvSpPr>
        <p:spPr>
          <a:xfrm>
            <a:off x="1646387" y="11177133"/>
            <a:ext cx="11886177" cy="422477"/>
          </a:xfrm>
          <a:prstGeom prst="rect">
            <a:avLst/>
          </a:prstGeom>
          <a:gradFill>
            <a:gsLst>
              <a:gs pos="0">
                <a:srgbClr val="B8A0EC"/>
              </a:gs>
              <a:gs pos="100000">
                <a:srgbClr val="462D7D"/>
              </a:gs>
            </a:gsLst>
            <a:lin ang="8102748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47" name="2025"/>
          <p:cNvSpPr txBox="1"/>
          <p:nvPr/>
        </p:nvSpPr>
        <p:spPr>
          <a:xfrm>
            <a:off x="1520415" y="9716340"/>
            <a:ext cx="2186941" cy="109474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40649" dir="5400000">
              <a:srgbClr val="F9DFDF">
                <a:alpha val="711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/>
            <a:r>
              <a:t>2026</a:t>
            </a:r>
          </a:p>
        </p:txBody>
      </p:sp>
      <p:sp>
        <p:nvSpPr>
          <p:cNvPr id="248" name="Rectangle"/>
          <p:cNvSpPr/>
          <p:nvPr/>
        </p:nvSpPr>
        <p:spPr>
          <a:xfrm>
            <a:off x="1670109" y="7779994"/>
            <a:ext cx="5376501" cy="343812"/>
          </a:xfrm>
          <a:prstGeom prst="rect">
            <a:avLst/>
          </a:prstGeom>
          <a:ln w="50800">
            <a:solidFill>
              <a:srgbClr val="F9DFDF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49" name="Line"/>
          <p:cNvSpPr/>
          <p:nvPr/>
        </p:nvSpPr>
        <p:spPr>
          <a:xfrm flipV="1">
            <a:off x="14286688" y="7451643"/>
            <a:ext cx="1" cy="323295"/>
          </a:xfrm>
          <a:prstGeom prst="line">
            <a:avLst/>
          </a:prstGeom>
          <a:ln w="50800">
            <a:solidFill>
              <a:srgbClr val="F9DFDF"/>
            </a:solidFill>
            <a:miter lim="400000"/>
          </a:ln>
        </p:spPr>
        <p:txBody>
          <a:bodyPr lIns="45718" tIns="45718" rIns="45718" bIns="45718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50" name="MVP launch"/>
          <p:cNvSpPr txBox="1"/>
          <p:nvPr/>
        </p:nvSpPr>
        <p:spPr>
          <a:xfrm>
            <a:off x="4211484" y="9734273"/>
            <a:ext cx="5312727" cy="1058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pc="-28" sz="2800">
                <a:solidFill>
                  <a:srgbClr val="F9DFDF"/>
                </a:solidFill>
                <a:latin typeface="Canela Bold"/>
                <a:ea typeface="Canela Bold"/>
                <a:cs typeface="Canela Bold"/>
                <a:sym typeface="Canela Bold"/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t>dNFT avatars, advanced game modes, and more…</a:t>
            </a:r>
          </a:p>
        </p:txBody>
      </p:sp>
      <p:sp>
        <p:nvSpPr>
          <p:cNvPr id="251" name="Line"/>
          <p:cNvSpPr/>
          <p:nvPr/>
        </p:nvSpPr>
        <p:spPr>
          <a:xfrm flipV="1">
            <a:off x="6867847" y="10823493"/>
            <a:ext cx="1" cy="323296"/>
          </a:xfrm>
          <a:prstGeom prst="line">
            <a:avLst/>
          </a:prstGeom>
          <a:ln w="50800">
            <a:solidFill>
              <a:srgbClr val="F9DFDF"/>
            </a:solidFill>
            <a:miter lim="400000"/>
          </a:ln>
        </p:spPr>
        <p:txBody>
          <a:bodyPr lIns="45718" tIns="45718" rIns="45718" bIns="45718"/>
          <a:lstStyle/>
          <a:p>
            <a:pPr defTabSz="1130300">
              <a:lnSpc>
                <a:spcPct val="100000"/>
              </a:lnSpc>
              <a:defRPr sz="3200">
                <a:ln>
                  <a:noFill/>
                </a:ln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110725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000" u="none" kumimoji="0" normalizeH="0">
            <a:ln w="25400" cap="flat">
              <a:solidFill>
                <a:srgbClr val="FFB2B2">
                  <a:alpha val="91351"/>
                </a:srgbClr>
              </a:solidFill>
              <a:prstDash val="solid"/>
              <a:miter lim="400000"/>
            </a:ln>
            <a:solidFill>
              <a:srgbClr val="110725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000" u="none" kumimoji="0" normalizeH="0">
            <a:ln w="25400" cap="flat">
              <a:solidFill>
                <a:srgbClr val="FFB2B2">
                  <a:alpha val="91351"/>
                </a:srgbClr>
              </a:solidFill>
              <a:prstDash val="solid"/>
              <a:miter lim="400000"/>
            </a:ln>
            <a:solidFill>
              <a:srgbClr val="110725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