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305" r:id="rId2"/>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A1868B-052F-BE4E-A970-B2E2A074501D}" v="78" dt="2026-09-14T17:37:37.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96"/>
    <p:restoredTop sz="94610"/>
  </p:normalViewPr>
  <p:slideViewPr>
    <p:cSldViewPr snapToGrid="0" snapToObjects="1">
      <p:cViewPr>
        <p:scale>
          <a:sx n="204" d="100"/>
          <a:sy n="204" d="100"/>
        </p:scale>
        <p:origin x="912" y="256"/>
      </p:cViewPr>
      <p:guideLst/>
    </p:cSldViewPr>
  </p:slideViewPr>
  <p:notesTextViewPr>
    <p:cViewPr>
      <p:scale>
        <a:sx n="1" d="1"/>
        <a:sy n="1" d="1"/>
      </p:scale>
      <p:origin x="0" y="0"/>
    </p:cViewPr>
  </p:notesTextViewPr>
  <p:notesViewPr>
    <p:cSldViewPr snapToGrid="0" snapToObjects="1">
      <p:cViewPr varScale="1">
        <p:scale>
          <a:sx n="159" d="100"/>
          <a:sy n="159" d="100"/>
        </p:scale>
        <p:origin x="979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72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 · Titel</a:t>
            </a:r>
          </a:p>
          <a:p>
            <a:pPr marL="0" indent="0">
              <a:buNone/>
            </a:pPr>
            <a:r>
              <a:rPr lang="en-US" sz="1200" b="1" dirty="0"/>
              <a:t>Kernsatz</a:t>
            </a:r>
          </a:p>
          <a:p>
            <a:pPr marL="0" indent="0">
              <a:buNone/>
            </a:pPr>
            <a:r>
              <a:rPr lang="en-US" sz="1200" dirty="0"/>
              <a:t>"Good morning. My name is Tom Krüger. I build IoT and environmental monitoring in Brandenburg, east Germany — mostly for municipalities and water boards."</a:t>
            </a:r>
          </a:p>
          <a:p>
            <a:pPr marL="0" indent="0">
              <a:buNone/>
            </a:pPr>
            <a:r>
              <a:rPr lang="en-US" sz="1200" b="1" dirty="0"/>
              <a:t>Stichworte</a:t>
            </a:r>
          </a:p>
          <a:p>
            <a:pPr marL="171450" indent="-171450">
              <a:buFont typeface="Arial"/>
              <a:buChar char="•"/>
            </a:pPr>
            <a:r>
              <a:rPr lang="en-US" sz="1200" dirty="0"/>
              <a:t>Name, Region: Brandenburg, eine Stunde südlich von Berlin</a:t>
            </a:r>
          </a:p>
          <a:p>
            <a:pPr marL="171450" indent="-171450">
              <a:buFont typeface="Arial"/>
              <a:buChar char="•"/>
            </a:pPr>
            <a:r>
              <a:rPr lang="en-US" sz="1200" dirty="0"/>
              <a:t>Kunden: Gemeinden, Wasser- und Bodenverbände</a:t>
            </a:r>
          </a:p>
          <a:p>
            <a:pPr marL="171450" indent="-171450">
              <a:buFont typeface="Arial"/>
              <a:buChar char="•"/>
            </a:pPr>
            <a:r>
              <a:rPr lang="en-US" sz="1200" dirty="0"/>
              <a:t>Kein "thank you for having us" — zwei Sätze zu dir, dann weiter</a:t>
            </a:r>
          </a:p>
          <a:p>
            <a:pPr marL="0" indent="0">
              <a:buNone/>
            </a:pPr>
            <a:r>
              <a:rPr lang="en-US" sz="1200" b="1" dirty="0"/>
              <a:t>Vokabeln</a:t>
            </a:r>
          </a:p>
          <a:p>
            <a:pPr marL="171450" indent="-171450">
              <a:buFont typeface="Arial"/>
              <a:buChar char="•"/>
            </a:pPr>
            <a:r>
              <a:rPr lang="en-US" sz="1200" dirty="0"/>
              <a:t>environmental monitoring = Umweltmessung</a:t>
            </a:r>
          </a:p>
          <a:p>
            <a:pPr marL="171450" indent="-171450">
              <a:buFont typeface="Arial"/>
              <a:buChar char="•"/>
            </a:pPr>
            <a:r>
              <a:rPr lang="en-US" sz="1200" dirty="0"/>
              <a:t>municipality = Gemeinde · water board = Wasser- und Bodenverband</a:t>
            </a:r>
          </a:p>
          <a:p>
            <a:pPr marL="171450" indent="-171450">
              <a:buFont typeface="Arial"/>
              <a:buChar char="•"/>
            </a:pPr>
            <a:r>
              <a:rPr lang="en-US" sz="1200" dirty="0"/>
              <a:t>exposed site = exponierter Standort · record = Aufzeichnung, Nachweis</a:t>
            </a:r>
          </a:p>
          <a:p>
            <a:pPr marL="0" indent="0">
              <a:buNone/>
            </a:pPr>
            <a:r>
              <a:rPr lang="en-US" sz="1200" b="1" dirty="0"/>
              <a:t>Aufteilung (Merkzettel)</a:t>
            </a:r>
          </a:p>
          <a:p>
            <a:pPr marL="171450" indent="-171450">
              <a:buFont typeface="Arial"/>
              <a:buChar char="•"/>
            </a:pPr>
            <a:r>
              <a:rPr lang="en-US" sz="1200" dirty="0"/>
              <a:t>Tom 1–8 · Max 9–14 · Tom 15–25 · Max 26–30 · Tom 31–35</a:t>
            </a:r>
          </a:p>
          <a:p>
            <a:pPr marL="171450" indent="-171450">
              <a:buFont typeface="Arial"/>
              <a:buChar char="•"/>
            </a:pPr>
            <a:r>
              <a:rPr lang="en-US" sz="1200" dirty="0"/>
              <a:t>Übergaben: 8→9, 14→15, 25→26, 30→31</a:t>
            </a:r>
          </a:p>
          <a:p>
            <a:pPr marL="171450" indent="-171450">
              <a:buFont typeface="Arial"/>
              <a:buChar char="•"/>
            </a:pPr>
            <a:r>
              <a:rPr lang="en-US" sz="1200" dirty="0"/>
              <a:t>23 min Vortrag, 10 min Q&amp;A</a:t>
            </a:r>
          </a:p>
          <a:p>
            <a:pPr marL="0" indent="0">
              <a:buNone/>
            </a:pPr>
            <a:r>
              <a:rPr lang="en-US" sz="1200" b="1" dirty="0"/>
              <a:t>Regie</a:t>
            </a:r>
          </a:p>
          <a:p>
            <a:pPr marL="171450" indent="-171450">
              <a:buFont typeface="Arial"/>
              <a:buChar char="•"/>
            </a:pPr>
            <a:r>
              <a:rPr lang="en-US" sz="1200" dirty="0"/>
              <a:t>Ruhig anfangen, langsam sprechen. Erste 30 Sekunden entscheiden den Rest.</a:t>
            </a:r>
          </a:p>
          <a:p>
            <a:pPr marL="0" indent="0">
              <a:buNone/>
            </a:pPr>
            <a:r>
              <a:rPr lang="en-US" sz="1200" b="1" dirty="0"/>
              <a:t>Übergang</a:t>
            </a:r>
          </a:p>
          <a:p>
            <a:pPr marL="0" indent="0">
              <a:buNone/>
            </a:pPr>
            <a:r>
              <a:rPr lang="en-US" sz="1200" dirty="0"/>
              <a:t>→ Folie 2: Max vorstellen, wo wir herkommen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10 · Strandbad Klausdorf</a:t>
            </a:r>
          </a:p>
          <a:p>
            <a:pPr marL="0" indent="0">
              <a:buNone/>
            </a:pPr>
            <a:r>
              <a:rPr lang="en-US" sz="1200" b="1" dirty="0"/>
              <a:t>Kernsatz</a:t>
            </a:r>
          </a:p>
          <a:p>
            <a:pPr marL="0" indent="0">
              <a:buNone/>
            </a:pPr>
            <a:r>
              <a:rPr lang="en-US" sz="1200" dirty="0"/>
              <a:t>"Now — we already had a weather station nearby. Not for insurance. We had put it at a lake beach, so visitors from Berlin could see the weather before driving out."</a:t>
            </a:r>
          </a:p>
          <a:p>
            <a:pPr marL="0" indent="0">
              <a:buNone/>
            </a:pPr>
            <a:r>
              <a:rPr lang="en-US" sz="1200" b="1" dirty="0"/>
              <a:t>Stichworte</a:t>
            </a:r>
          </a:p>
          <a:p>
            <a:pPr marL="171450" indent="-171450">
              <a:buFont typeface="Arial"/>
              <a:buChar char="•"/>
            </a:pPr>
            <a:r>
              <a:rPr lang="en-US" sz="1200" dirty="0"/>
              <a:t>Station hing dort für einen völlig anderen Zweck</a:t>
            </a:r>
          </a:p>
          <a:p>
            <a:pPr marL="171450" indent="-171450">
              <a:buFont typeface="Arial"/>
              <a:buChar char="•"/>
            </a:pPr>
            <a:r>
              <a:rPr lang="en-US" sz="1200" dirty="0"/>
              <a:t>Strandbad Klausdorf, Tagesgäste aus Berlin</a:t>
            </a:r>
          </a:p>
          <a:p>
            <a:pPr marL="171450" indent="-171450">
              <a:buFont typeface="Arial"/>
              <a:buChar char="•"/>
            </a:pPr>
            <a:r>
              <a:rPr lang="en-US" sz="1200" dirty="0"/>
              <a:t>Das macht die Geschichte echt: kein Aufbau für den Vortrag</a:t>
            </a:r>
          </a:p>
          <a:p>
            <a:pPr marL="0" indent="0">
              <a:buNone/>
            </a:pPr>
            <a:r>
              <a:rPr lang="en-US" sz="1200" b="1" dirty="0"/>
              <a:t>Vokabeln</a:t>
            </a:r>
          </a:p>
          <a:p>
            <a:pPr marL="171450" indent="-171450">
              <a:buFont typeface="Arial"/>
              <a:buChar char="•"/>
            </a:pPr>
            <a:r>
              <a:rPr lang="en-US" sz="1200" dirty="0"/>
              <a:t>lake beach = Strandbad · visitor = Besucher, Gast</a:t>
            </a:r>
          </a:p>
          <a:p>
            <a:pPr marL="171450" indent="-171450">
              <a:buFont typeface="Arial"/>
              <a:buChar char="•"/>
            </a:pPr>
            <a:r>
              <a:rPr lang="en-US" sz="1200" dirty="0"/>
              <a:t>nearby = in der Nähe · for a different purpose = für einen anderen Zweck</a:t>
            </a:r>
          </a:p>
          <a:p>
            <a:pPr marL="0" indent="0">
              <a:buNone/>
            </a:pPr>
            <a:r>
              <a:rPr lang="en-US" sz="1200" b="1" dirty="0"/>
              <a:t>Regie</a:t>
            </a:r>
          </a:p>
          <a:p>
            <a:pPr marL="171450" indent="-171450">
              <a:buFont typeface="Arial"/>
              <a:buChar char="•"/>
            </a:pPr>
            <a:r>
              <a:rPr lang="en-US" sz="1200" dirty="0"/>
              <a:t>Beiläufig erzählen, fast als Nebensatz.</a:t>
            </a:r>
          </a:p>
          <a:p>
            <a:pPr marL="0" indent="0">
              <a:buNone/>
            </a:pPr>
            <a:r>
              <a:rPr lang="en-US" sz="1200" b="1" dirty="0"/>
              <a:t>Übergang</a:t>
            </a:r>
          </a:p>
          <a:p>
            <a:pPr marL="0" indent="0">
              <a:buNone/>
            </a:pPr>
            <a:r>
              <a:rPr lang="en-US" sz="1200" dirty="0"/>
              <a:t>→ Folie 11: nur 5 km entfernt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11 · 5 km</a:t>
            </a:r>
          </a:p>
          <a:p>
            <a:pPr marL="0" indent="0">
              <a:buNone/>
            </a:pPr>
            <a:r>
              <a:rPr lang="en-US" sz="1200" b="1" dirty="0"/>
              <a:t>Kernsatz</a:t>
            </a:r>
          </a:p>
          <a:p>
            <a:pPr marL="0" indent="0">
              <a:buNone/>
            </a:pPr>
            <a:r>
              <a:rPr lang="en-US" sz="1200" dirty="0"/>
              <a:t>"Five kilometres from the plant. Six times closer than the official station. We thought: this will do it. — Pause — It did not."</a:t>
            </a:r>
          </a:p>
          <a:p>
            <a:pPr marL="0" indent="0">
              <a:buNone/>
            </a:pPr>
            <a:r>
              <a:rPr lang="en-US" sz="1200" b="1" dirty="0"/>
              <a:t>Stichworte</a:t>
            </a:r>
          </a:p>
          <a:p>
            <a:pPr marL="171450" indent="-171450">
              <a:buFont typeface="Arial"/>
              <a:buChar char="•"/>
            </a:pPr>
            <a:r>
              <a:rPr lang="en-US" sz="1200" dirty="0"/>
              <a:t>5 km statt 30 km, also sechsmal näher</a:t>
            </a:r>
          </a:p>
          <a:p>
            <a:pPr marL="171450" indent="-171450">
              <a:buFont typeface="Arial"/>
              <a:buChar char="•"/>
            </a:pPr>
            <a:r>
              <a:rPr lang="en-US" sz="1200" dirty="0"/>
              <a:t>Erwartung: das reicht als Nachweis</a:t>
            </a:r>
          </a:p>
          <a:p>
            <a:pPr marL="171450" indent="-171450">
              <a:buFont typeface="Arial"/>
              <a:buChar char="•"/>
            </a:pPr>
            <a:r>
              <a:rPr lang="en-US" sz="1200" dirty="0"/>
              <a:t>"It did not." trocken, kurz, kein Lächeln — der Satz trägt die Folie</a:t>
            </a:r>
          </a:p>
          <a:p>
            <a:pPr marL="0" indent="0">
              <a:buNone/>
            </a:pPr>
            <a:r>
              <a:rPr lang="en-US" sz="1200" b="1" dirty="0"/>
              <a:t>Vokabeln</a:t>
            </a:r>
          </a:p>
          <a:p>
            <a:pPr marL="171450" indent="-171450">
              <a:buFont typeface="Arial"/>
              <a:buChar char="•"/>
            </a:pPr>
            <a:r>
              <a:rPr lang="en-US" sz="1200" dirty="0"/>
              <a:t>six times closer = sechsmal näher · that will do it = das reicht</a:t>
            </a:r>
          </a:p>
          <a:p>
            <a:pPr marL="171450" indent="-171450">
              <a:buFont typeface="Arial"/>
              <a:buChar char="•"/>
            </a:pPr>
            <a:r>
              <a:rPr lang="en-US" sz="1200" dirty="0"/>
              <a:t>assumption = Annahme · to fall short = nicht ausreichen</a:t>
            </a:r>
          </a:p>
          <a:p>
            <a:pPr marL="0" indent="0">
              <a:buNone/>
            </a:pPr>
            <a:r>
              <a:rPr lang="en-US" sz="1200" b="1" dirty="0"/>
              <a:t>Regie</a:t>
            </a:r>
          </a:p>
          <a:p>
            <a:pPr marL="171450" indent="-171450">
              <a:buFont typeface="Arial"/>
              <a:buChar char="•"/>
            </a:pPr>
            <a:r>
              <a:rPr lang="en-US" sz="1200" dirty="0"/>
              <a:t>Pause vor dem letzten Satz. Danach nichts hinzufügen.</a:t>
            </a:r>
          </a:p>
          <a:p>
            <a:pPr marL="0" indent="0">
              <a:buNone/>
            </a:pPr>
            <a:r>
              <a:rPr lang="en-US" sz="1200" b="1" dirty="0"/>
              <a:t>Übergang</a:t>
            </a:r>
          </a:p>
          <a:p>
            <a:pPr marL="0" indent="0">
              <a:buNone/>
            </a:pPr>
            <a:r>
              <a:rPr lang="en-US" sz="1200" dirty="0"/>
              <a:t>→ Folie 12: warum nicht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12 · Häuser, Bäume, Zäune</a:t>
            </a:r>
          </a:p>
          <a:p>
            <a:pPr marL="0" indent="0">
              <a:buNone/>
            </a:pPr>
            <a:r>
              <a:rPr lang="en-US" sz="1200" b="1" dirty="0"/>
              <a:t>Kernsatz</a:t>
            </a:r>
          </a:p>
          <a:p>
            <a:pPr marL="0" indent="0">
              <a:buNone/>
            </a:pPr>
            <a:r>
              <a:rPr lang="en-US" sz="1200" dirty="0"/>
              <a:t>"The beach is inside the village. Houses, trees, fences. Everything that slows wind down. We measured almost no gusts — not because there were none, but because we could not see them from there."</a:t>
            </a:r>
          </a:p>
          <a:p>
            <a:pPr marL="0" indent="0">
              <a:buNone/>
            </a:pPr>
            <a:r>
              <a:rPr lang="en-US" sz="1200" b="1" dirty="0"/>
              <a:t>Stichworte</a:t>
            </a:r>
          </a:p>
          <a:p>
            <a:pPr marL="171450" indent="-171450">
              <a:buFont typeface="Arial"/>
              <a:buChar char="•"/>
            </a:pPr>
            <a:r>
              <a:rPr lang="en-US" sz="1200" dirty="0"/>
              <a:t>Abschattung und Rauigkeit: Häuser, Bäume, Zäune</a:t>
            </a:r>
          </a:p>
          <a:p>
            <a:pPr marL="171450" indent="-171450">
              <a:buFont typeface="Arial"/>
              <a:buChar char="•"/>
            </a:pPr>
            <a:r>
              <a:rPr lang="en-US" sz="1200" dirty="0"/>
              <a:t>Der Standort entscheidet, nicht der Sensor</a:t>
            </a:r>
          </a:p>
          <a:p>
            <a:pPr marL="171450" indent="-171450">
              <a:buFont typeface="Arial"/>
              <a:buChar char="•"/>
            </a:pPr>
            <a:r>
              <a:rPr lang="en-US" sz="1200" dirty="0"/>
              <a:t>Foto deuten, nicht beschreiben — mit der Hand zeigen</a:t>
            </a:r>
          </a:p>
          <a:p>
            <a:pPr marL="0" indent="0">
              <a:buNone/>
            </a:pPr>
            <a:r>
              <a:rPr lang="en-US" sz="1200" b="1" dirty="0"/>
              <a:t>Vokabeln</a:t>
            </a:r>
          </a:p>
          <a:p>
            <a:pPr marL="171450" indent="-171450">
              <a:buFont typeface="Arial"/>
              <a:buChar char="•"/>
            </a:pPr>
            <a:r>
              <a:rPr lang="en-US" sz="1200" dirty="0"/>
              <a:t>to slow wind down = Wind bremsen · surface roughness = Rauigkeit</a:t>
            </a:r>
          </a:p>
          <a:p>
            <a:pPr marL="171450" indent="-171450">
              <a:buFont typeface="Arial"/>
              <a:buChar char="•"/>
            </a:pPr>
            <a:r>
              <a:rPr lang="en-US" sz="1200" dirty="0"/>
              <a:t>sheltered = windgeschützt · exposure = Exposition</a:t>
            </a:r>
          </a:p>
          <a:p>
            <a:pPr marL="171450" indent="-171450">
              <a:buFont typeface="Arial"/>
              <a:buChar char="•"/>
            </a:pPr>
            <a:r>
              <a:rPr lang="en-US" sz="1200" dirty="0"/>
              <a:t>obstacle = Hindernis · line of sight = Sichtlinie</a:t>
            </a:r>
          </a:p>
          <a:p>
            <a:pPr marL="0" indent="0">
              <a:buNone/>
            </a:pPr>
            <a:r>
              <a:rPr lang="en-US" sz="1200" b="1" dirty="0"/>
              <a:t>Regie</a:t>
            </a:r>
          </a:p>
          <a:p>
            <a:pPr marL="171450" indent="-171450">
              <a:buFont typeface="Arial"/>
              <a:buChar char="•"/>
            </a:pPr>
            <a:r>
              <a:rPr lang="en-US" sz="1200" dirty="0"/>
              <a:t>Ruhig. Dieser Punkt ist die Vorbereitung für Folie 14.</a:t>
            </a:r>
          </a:p>
          <a:p>
            <a:pPr marL="0" indent="0">
              <a:buNone/>
            </a:pPr>
            <a:r>
              <a:rPr lang="en-US" sz="1200" b="1" dirty="0"/>
              <a:t>Übergang</a:t>
            </a:r>
          </a:p>
          <a:p>
            <a:pPr marL="0" indent="0">
              <a:buNone/>
            </a:pPr>
            <a:r>
              <a:rPr lang="en-US" sz="1200" dirty="0"/>
              <a:t>→ Folie 13: dann eben fremde Daten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13 · Community-Karten</a:t>
            </a:r>
          </a:p>
          <a:p>
            <a:pPr marL="0" indent="0">
              <a:buNone/>
            </a:pPr>
            <a:r>
              <a:rPr lang="en-US" sz="1200" b="1" dirty="0"/>
              <a:t>Kernsatz</a:t>
            </a:r>
          </a:p>
          <a:p>
            <a:pPr marL="0" indent="0">
              <a:buNone/>
            </a:pPr>
            <a:r>
              <a:rPr lang="en-US" sz="1200" dirty="0"/>
              <a:t>"So we went looking for other people's data. There are thousands of private weather stations on community maps. We found one close to the plant, and the numbers looked much better."</a:t>
            </a:r>
          </a:p>
          <a:p>
            <a:pPr marL="0" indent="0">
              <a:buNone/>
            </a:pPr>
            <a:r>
              <a:rPr lang="en-US" sz="1200" b="1" dirty="0"/>
              <a:t>Stichworte</a:t>
            </a:r>
          </a:p>
          <a:p>
            <a:pPr marL="171450" indent="-171450">
              <a:buFont typeface="Arial"/>
              <a:buChar char="•"/>
            </a:pPr>
            <a:r>
              <a:rPr lang="en-US" sz="1200" dirty="0"/>
              <a:t>Tausende private Stationen auf Community-Karten</a:t>
            </a:r>
          </a:p>
          <a:p>
            <a:pPr marL="171450" indent="-171450">
              <a:buFont typeface="Arial"/>
              <a:buChar char="•"/>
            </a:pPr>
            <a:r>
              <a:rPr lang="en-US" sz="1200" dirty="0"/>
              <a:t>Eine ganz nah an der Anlage, Zahlen sahen deutlich besser aus</a:t>
            </a:r>
          </a:p>
          <a:p>
            <a:pPr marL="171450" indent="-171450">
              <a:buFont typeface="Arial"/>
              <a:buChar char="•"/>
            </a:pPr>
            <a:r>
              <a:rPr lang="en-US" sz="1200" dirty="0"/>
              <a:t>Tempo darf hier steigen — die Enttäuschung kommt erst auf Folie 14</a:t>
            </a:r>
          </a:p>
          <a:p>
            <a:pPr marL="0" indent="0">
              <a:buNone/>
            </a:pPr>
            <a:r>
              <a:rPr lang="en-US" sz="1200" b="1" dirty="0"/>
              <a:t>Vokabeln</a:t>
            </a:r>
          </a:p>
          <a:p>
            <a:pPr marL="171450" indent="-171450">
              <a:buFont typeface="Arial"/>
              <a:buChar char="•"/>
            </a:pPr>
            <a:r>
              <a:rPr lang="en-US" sz="1200" dirty="0"/>
              <a:t>community map = Community-Karte · crowdsourced data = Crowd-Daten</a:t>
            </a:r>
          </a:p>
          <a:p>
            <a:pPr marL="171450" indent="-171450">
              <a:buFont typeface="Arial"/>
              <a:buChar char="•"/>
            </a:pPr>
            <a:r>
              <a:rPr lang="en-US" sz="1200" dirty="0"/>
              <a:t>hyperlocal = hyperlokal · private station = Privatstation</a:t>
            </a:r>
          </a:p>
          <a:p>
            <a:pPr marL="171450" indent="-171450">
              <a:buFont typeface="Arial"/>
              <a:buChar char="•"/>
            </a:pPr>
            <a:r>
              <a:rPr lang="en-US" sz="1200" dirty="0"/>
              <a:t>to look promising = vielversprechend aussehen</a:t>
            </a:r>
          </a:p>
          <a:p>
            <a:pPr marL="0" indent="0">
              <a:buNone/>
            </a:pPr>
            <a:r>
              <a:rPr lang="en-US" sz="1200" b="1" dirty="0"/>
              <a:t>Regie</a:t>
            </a:r>
          </a:p>
          <a:p>
            <a:pPr marL="171450" indent="-171450">
              <a:buFont typeface="Arial"/>
              <a:buChar char="•"/>
            </a:pPr>
            <a:r>
              <a:rPr lang="en-US" sz="1200" dirty="0"/>
              <a:t>Etwas schneller sprechen, Hoffnung aufbauen.</a:t>
            </a:r>
          </a:p>
          <a:p>
            <a:pPr marL="0" indent="0">
              <a:buNone/>
            </a:pPr>
            <a:r>
              <a:rPr lang="en-US" sz="1200" b="1" dirty="0"/>
              <a:t>Übergang</a:t>
            </a:r>
          </a:p>
          <a:p>
            <a:pPr marL="0" indent="0">
              <a:buNone/>
            </a:pPr>
            <a:r>
              <a:rPr lang="en-US" sz="1200" dirty="0"/>
              <a:t>→ Folie 14: wo die Station wirklich hing</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14 · Zwischen zwei Bäumen · ÜBERGABE 2</a:t>
            </a:r>
          </a:p>
          <a:p>
            <a:pPr marL="0" indent="0">
              <a:buNone/>
            </a:pPr>
            <a:r>
              <a:rPr lang="en-US" sz="1200" b="1" dirty="0"/>
              <a:t>Kernsatz</a:t>
            </a:r>
          </a:p>
          <a:p>
            <a:pPr marL="0" indent="0">
              <a:buNone/>
            </a:pPr>
            <a:r>
              <a:rPr lang="en-US" sz="1200" dirty="0"/>
              <a:t>"Then we looked where it actually was. A garden. Between two trees. — Pause — Nobody around Heiko was measuring wind in a place where wind could be measured. And that is the real problem with hyperlocal weather data: there is a lot of it, and almost none of it is placed to tell you anything. — Pause — Tom, so what did we do about it?"</a:t>
            </a:r>
          </a:p>
          <a:p>
            <a:pPr marL="0" indent="0">
              <a:buNone/>
            </a:pPr>
            <a:r>
              <a:rPr lang="en-US" sz="1200" b="1" dirty="0"/>
              <a:t>Stichworte</a:t>
            </a:r>
          </a:p>
          <a:p>
            <a:pPr marL="171450" indent="-171450">
              <a:buFont typeface="Arial"/>
              <a:buChar char="•"/>
            </a:pPr>
            <a:r>
              <a:rPr lang="en-US" sz="1200" dirty="0"/>
              <a:t>Wichtigste Aussage des Vortrags — langsamer werden, nicht schneller</a:t>
            </a:r>
          </a:p>
          <a:p>
            <a:pPr marL="171450" indent="-171450">
              <a:buFont typeface="Arial"/>
              <a:buChar char="•"/>
            </a:pPr>
            <a:r>
              <a:rPr lang="en-US" sz="1200" dirty="0"/>
              <a:t>Pause nach "anything" gehört dem Saal</a:t>
            </a:r>
          </a:p>
          <a:p>
            <a:pPr marL="171450" indent="-171450">
              <a:buFont typeface="Arial"/>
              <a:buChar char="•"/>
            </a:pPr>
            <a:r>
              <a:rPr lang="en-US" sz="1200" dirty="0"/>
              <a:t>Danach ÜBERGABE 2 an Tom</a:t>
            </a:r>
          </a:p>
          <a:p>
            <a:pPr marL="0" indent="0">
              <a:buNone/>
            </a:pPr>
            <a:r>
              <a:rPr lang="en-US" sz="1200" b="1" dirty="0"/>
              <a:t>Vokabeln</a:t>
            </a:r>
          </a:p>
          <a:p>
            <a:pPr marL="171450" indent="-171450">
              <a:buFont typeface="Arial"/>
              <a:buChar char="•"/>
            </a:pPr>
            <a:r>
              <a:rPr lang="en-US" sz="1200" dirty="0"/>
              <a:t>siting = Standortwahl · placement = Platzierung</a:t>
            </a:r>
          </a:p>
          <a:p>
            <a:pPr marL="171450" indent="-171450">
              <a:buFont typeface="Arial"/>
              <a:buChar char="•"/>
            </a:pPr>
            <a:r>
              <a:rPr lang="en-US" sz="1200" dirty="0"/>
              <a:t>meaningless = ohne Aussagekraft · representative = repräsentativ</a:t>
            </a:r>
          </a:p>
          <a:p>
            <a:pPr marL="171450" indent="-171450">
              <a:buFont typeface="Arial"/>
              <a:buChar char="•"/>
            </a:pPr>
            <a:r>
              <a:rPr lang="en-US" sz="1200" dirty="0"/>
              <a:t>garden = Garten · between two trees = zwischen zwei Bäumen</a:t>
            </a:r>
          </a:p>
          <a:p>
            <a:pPr marL="0" indent="0">
              <a:buNone/>
            </a:pPr>
            <a:r>
              <a:rPr lang="en-US" sz="1200" b="1" dirty="0"/>
              <a:t>Regie</a:t>
            </a:r>
          </a:p>
          <a:p>
            <a:pPr marL="171450" indent="-171450">
              <a:buFont typeface="Arial"/>
              <a:buChar char="•"/>
            </a:pPr>
            <a:r>
              <a:rPr lang="en-US" sz="1200" dirty="0"/>
              <a:t>Diese Folie ist der Dreh- und Wendepunkt. Tempo bewusst herausnehmen.</a:t>
            </a:r>
          </a:p>
          <a:p>
            <a:pPr marL="0" indent="0">
              <a:buNone/>
            </a:pPr>
            <a:r>
              <a:rPr lang="en-US" sz="1200" b="1" dirty="0"/>
              <a:t>Übergang</a:t>
            </a:r>
          </a:p>
          <a:p>
            <a:pPr marL="0" indent="0">
              <a:buNone/>
            </a:pPr>
            <a:r>
              <a:rPr lang="en-US" sz="1200" dirty="0"/>
              <a:t>→ Folie 15: Tom, also selbst messen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15 · Auf das Silo</a:t>
            </a:r>
          </a:p>
          <a:p>
            <a:pPr marL="0" indent="0">
              <a:buNone/>
            </a:pPr>
            <a:r>
              <a:rPr lang="en-US" sz="1200" b="1" dirty="0"/>
              <a:t>Kernsatz</a:t>
            </a:r>
          </a:p>
          <a:p>
            <a:pPr marL="0" indent="0">
              <a:buNone/>
            </a:pPr>
            <a:r>
              <a:rPr lang="en-US" sz="1200" dirty="0"/>
              <a:t>"Heiko had to fight the insurance on his own. We could not help him with that. But storms here get worse every year, and we decided this would not happen a second time. So we stopped looking for other people's data."</a:t>
            </a:r>
          </a:p>
          <a:p>
            <a:pPr marL="0" indent="0">
              <a:buNone/>
            </a:pPr>
            <a:r>
              <a:rPr lang="en-US" sz="1200" b="1" dirty="0"/>
              <a:t>Stichworte</a:t>
            </a:r>
          </a:p>
          <a:p>
            <a:pPr marL="171450" indent="-171450">
              <a:buFont typeface="Arial"/>
              <a:buChar char="•"/>
            </a:pPr>
            <a:r>
              <a:rPr lang="en-US" sz="1200" dirty="0"/>
              <a:t>Ehrlich bleiben: Heikos Fall war nicht mehr zu retten</a:t>
            </a:r>
          </a:p>
          <a:p>
            <a:pPr marL="171450" indent="-171450">
              <a:buFont typeface="Arial"/>
              <a:buChar char="•"/>
            </a:pPr>
            <a:r>
              <a:rPr lang="en-US" sz="1200" dirty="0"/>
              <a:t>Konsequenz: eigene Messung am Standort</a:t>
            </a:r>
          </a:p>
          <a:p>
            <a:pPr marL="171450" indent="-171450">
              <a:buFont typeface="Arial"/>
              <a:buChar char="•"/>
            </a:pPr>
            <a:r>
              <a:rPr lang="en-US" sz="1200" dirty="0"/>
              <a:t>Ab hier beginnt der Technikteil, elf Folien</a:t>
            </a:r>
          </a:p>
          <a:p>
            <a:pPr marL="0" indent="0">
              <a:buNone/>
            </a:pPr>
            <a:r>
              <a:rPr lang="en-US" sz="1200" b="1" dirty="0"/>
              <a:t>Vokabeln</a:t>
            </a:r>
          </a:p>
          <a:p>
            <a:pPr marL="171450" indent="-171450">
              <a:buFont typeface="Arial"/>
              <a:buChar char="•"/>
            </a:pPr>
            <a:r>
              <a:rPr lang="en-US" sz="1200" dirty="0"/>
              <a:t>to fight an insurance = mit der Versicherung streiten</a:t>
            </a:r>
          </a:p>
          <a:p>
            <a:pPr marL="171450" indent="-171450">
              <a:buFont typeface="Arial"/>
              <a:buChar char="•"/>
            </a:pPr>
            <a:r>
              <a:rPr lang="en-US" sz="1200" dirty="0"/>
              <a:t>on his own = allein · a second time = ein zweites Mal</a:t>
            </a:r>
          </a:p>
          <a:p>
            <a:pPr marL="171450" indent="-171450">
              <a:buFont typeface="Arial"/>
              <a:buChar char="•"/>
            </a:pPr>
            <a:r>
              <a:rPr lang="en-US" sz="1200" dirty="0"/>
              <a:t>to stop looking for = aufhören zu suchen</a:t>
            </a:r>
          </a:p>
          <a:p>
            <a:pPr marL="0" indent="0">
              <a:buNone/>
            </a:pPr>
            <a:r>
              <a:rPr lang="en-US" sz="1200" b="1" dirty="0"/>
              <a:t>Regie</a:t>
            </a:r>
          </a:p>
          <a:p>
            <a:pPr marL="171450" indent="-171450">
              <a:buFont typeface="Arial"/>
              <a:buChar char="•"/>
            </a:pPr>
            <a:r>
              <a:rPr lang="en-US" sz="1200" dirty="0"/>
              <a:t>Übernahme von Max klar markieren: nach vorn treten, kurzer Blick zu Max.</a:t>
            </a:r>
          </a:p>
          <a:p>
            <a:pPr marL="0" indent="0">
              <a:buNone/>
            </a:pPr>
            <a:r>
              <a:rPr lang="en-US" sz="1200" b="1" dirty="0"/>
              <a:t>Übergang</a:t>
            </a:r>
          </a:p>
          <a:p>
            <a:pPr marL="0" indent="0">
              <a:buNone/>
            </a:pPr>
            <a:r>
              <a:rPr lang="en-US" sz="1200" dirty="0"/>
              <a:t>→ Folie 16: 15 Meter Höhe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16 · 15 m</a:t>
            </a:r>
          </a:p>
          <a:p>
            <a:pPr marL="0" indent="0">
              <a:buNone/>
            </a:pPr>
            <a:r>
              <a:rPr lang="en-US" sz="1200" b="1" dirty="0"/>
              <a:t>Kernsatz</a:t>
            </a:r>
          </a:p>
          <a:p>
            <a:pPr marL="0" indent="0">
              <a:buNone/>
            </a:pPr>
            <a:r>
              <a:rPr lang="en-US" sz="1200" dirty="0"/>
              <a:t>"Fifteen metres up, on top of the silo. Nothing above it, nothing around it. If you want to know what the wind did to that plant, this is the only place to stand."</a:t>
            </a:r>
          </a:p>
          <a:p>
            <a:pPr marL="0" indent="0">
              <a:buNone/>
            </a:pPr>
            <a:r>
              <a:rPr lang="en-US" sz="1200" b="1" dirty="0"/>
              <a:t>Stichworte</a:t>
            </a:r>
          </a:p>
          <a:p>
            <a:pPr marL="171450" indent="-171450">
              <a:buFont typeface="Arial"/>
              <a:buChar char="•"/>
            </a:pPr>
            <a:r>
              <a:rPr lang="en-US" sz="1200" dirty="0"/>
              <a:t>Freie Anströmung aus allen Richtungen</a:t>
            </a:r>
          </a:p>
          <a:p>
            <a:pPr marL="171450" indent="-171450">
              <a:buFont typeface="Arial"/>
              <a:buChar char="•"/>
            </a:pPr>
            <a:r>
              <a:rPr lang="en-US" sz="1200" dirty="0"/>
              <a:t>Silo ist der höchste Punkt am Standort</a:t>
            </a:r>
          </a:p>
          <a:p>
            <a:pPr marL="171450" indent="-171450">
              <a:buFont typeface="Arial"/>
              <a:buChar char="•"/>
            </a:pPr>
            <a:r>
              <a:rPr lang="en-US" sz="1200" dirty="0"/>
              <a:t>Wenn die Frage kommt: meteorologische Referenzhöhe ist 10 m, wir messen bewusst am Objekt</a:t>
            </a:r>
          </a:p>
          <a:p>
            <a:pPr marL="0" indent="0">
              <a:buNone/>
            </a:pPr>
            <a:r>
              <a:rPr lang="en-US" sz="1200" b="1" dirty="0"/>
              <a:t>Vokabeln</a:t>
            </a:r>
          </a:p>
          <a:p>
            <a:pPr marL="171450" indent="-171450">
              <a:buFont typeface="Arial"/>
              <a:buChar char="•"/>
            </a:pPr>
            <a:r>
              <a:rPr lang="en-US" sz="1200" dirty="0"/>
              <a:t>mast = Mast · unobstructed flow = freie Anströmung</a:t>
            </a:r>
          </a:p>
          <a:p>
            <a:pPr marL="171450" indent="-171450">
              <a:buFont typeface="Arial"/>
              <a:buChar char="•"/>
            </a:pPr>
            <a:r>
              <a:rPr lang="en-US" sz="1200" dirty="0"/>
              <a:t>reference height 10 m = Referenzhöhe 10 m · rooftop effect = Dacheffekt</a:t>
            </a:r>
          </a:p>
          <a:p>
            <a:pPr marL="171450" indent="-171450">
              <a:buFont typeface="Arial"/>
              <a:buChar char="•"/>
            </a:pPr>
            <a:r>
              <a:rPr lang="en-US" sz="1200" dirty="0"/>
              <a:t>nothing above it = nichts darüber</a:t>
            </a:r>
          </a:p>
          <a:p>
            <a:pPr marL="0" indent="0">
              <a:buNone/>
            </a:pPr>
            <a:r>
              <a:rPr lang="en-US" sz="1200" b="1" dirty="0"/>
              <a:t>Regie</a:t>
            </a:r>
          </a:p>
          <a:p>
            <a:pPr marL="171450" indent="-171450">
              <a:buFont typeface="Arial"/>
              <a:buChar char="•"/>
            </a:pPr>
            <a:r>
              <a:rPr lang="en-US" sz="1200" dirty="0"/>
              <a:t>Zahl stehen lassen, nicht erklären.</a:t>
            </a:r>
          </a:p>
          <a:p>
            <a:pPr marL="0" indent="0">
              <a:buNone/>
            </a:pPr>
            <a:r>
              <a:rPr lang="en-US" sz="1200" b="1" dirty="0"/>
              <a:t>Übergang</a:t>
            </a:r>
          </a:p>
          <a:p>
            <a:pPr marL="0" indent="0">
              <a:buNone/>
            </a:pPr>
            <a:r>
              <a:rPr lang="en-US" sz="1200" dirty="0"/>
              <a:t>→ Folie 17: welche Station wir genommen haben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17 · Generation 1 · S2120</a:t>
            </a:r>
          </a:p>
          <a:p>
            <a:pPr marL="0" indent="0">
              <a:buNone/>
            </a:pPr>
            <a:r>
              <a:rPr lang="en-US" sz="1200" b="1" dirty="0"/>
              <a:t>Kernsatz</a:t>
            </a:r>
          </a:p>
          <a:p>
            <a:pPr marL="0" indent="0">
              <a:buNone/>
            </a:pPr>
            <a:r>
              <a:rPr lang="en-US" sz="1200" dirty="0"/>
              <a:t>"We took the same station we use at the beaches. Eight sensors in one housing, solar panel, battery, LoRaWAN. One box, one price. No cabinet, no mains power. We ordered it and put it up."</a:t>
            </a:r>
          </a:p>
          <a:p>
            <a:pPr marL="0" indent="0">
              <a:buNone/>
            </a:pPr>
            <a:r>
              <a:rPr lang="en-US" sz="1200" b="1" dirty="0"/>
              <a:t>Stichworte</a:t>
            </a:r>
          </a:p>
          <a:p>
            <a:pPr marL="171450" indent="-171450">
              <a:buFont typeface="Arial"/>
              <a:buChar char="•"/>
            </a:pPr>
            <a:r>
              <a:rPr lang="en-US" sz="1200" dirty="0"/>
              <a:t>8-in-1: Wind, Böe, Windrichtung, Regen, Temperatur, Feuchte, Druck, Licht/UV</a:t>
            </a:r>
          </a:p>
          <a:p>
            <a:pPr marL="171450" indent="-171450">
              <a:buFont typeface="Arial"/>
              <a:buChar char="•"/>
            </a:pPr>
            <a:r>
              <a:rPr lang="en-US" sz="1200" dirty="0"/>
              <a:t>Windmessung mechanisch über Schalenkreuz</a:t>
            </a:r>
          </a:p>
          <a:p>
            <a:pPr marL="171450" indent="-171450">
              <a:buFont typeface="Arial"/>
              <a:buChar char="•"/>
            </a:pPr>
            <a:r>
              <a:rPr lang="en-US" sz="1200" dirty="0"/>
              <a:t>Produktname kommt aus deinem Mund, nicht von der Folie</a:t>
            </a:r>
          </a:p>
          <a:p>
            <a:pPr marL="0" indent="0">
              <a:buNone/>
            </a:pPr>
            <a:r>
              <a:rPr lang="en-US" sz="1200" b="1" dirty="0"/>
              <a:t>Vokabeln</a:t>
            </a:r>
          </a:p>
          <a:p>
            <a:pPr marL="171450" indent="-171450">
              <a:buFont typeface="Arial"/>
              <a:buChar char="•"/>
            </a:pPr>
            <a:r>
              <a:rPr lang="en-US" sz="1200" dirty="0"/>
              <a:t>housing = Gehäuse · cup anemometer = Schalenkreuz-Anemometer</a:t>
            </a:r>
          </a:p>
          <a:p>
            <a:pPr marL="171450" indent="-171450">
              <a:buFont typeface="Arial"/>
              <a:buChar char="•"/>
            </a:pPr>
            <a:r>
              <a:rPr lang="en-US" sz="1200" dirty="0"/>
              <a:t>mains power = Netzstrom · cabinet = Schaltschrank · all-in-one = Kompaktgerät</a:t>
            </a:r>
          </a:p>
          <a:p>
            <a:pPr marL="171450" indent="-171450">
              <a:buFont typeface="Arial"/>
              <a:buChar char="•"/>
            </a:pPr>
            <a:r>
              <a:rPr lang="en-US" sz="1200" dirty="0"/>
              <a:t>to put it up = montieren</a:t>
            </a:r>
          </a:p>
          <a:p>
            <a:pPr marL="0" indent="0">
              <a:buNone/>
            </a:pPr>
            <a:r>
              <a:rPr lang="en-US" sz="1200" b="1" dirty="0"/>
              <a:t>Regie</a:t>
            </a:r>
          </a:p>
          <a:p>
            <a:pPr marL="171450" indent="-171450">
              <a:buFont typeface="Arial"/>
              <a:buChar char="•"/>
            </a:pPr>
            <a:r>
              <a:rPr lang="en-US" sz="1200" dirty="0"/>
              <a:t>Sachlich und schnell, das ist nur der Aufbau für Folie 20.</a:t>
            </a:r>
          </a:p>
          <a:p>
            <a:pPr marL="0" indent="0">
              <a:buNone/>
            </a:pPr>
            <a:r>
              <a:rPr lang="en-US" sz="1200" b="1" dirty="0"/>
              <a:t>Übergang</a:t>
            </a:r>
          </a:p>
          <a:p>
            <a:pPr marL="0" indent="0">
              <a:buNone/>
            </a:pPr>
            <a:r>
              <a:rPr lang="en-US" sz="1200" dirty="0"/>
              <a:t>→ Folie 18: und es lief gut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18 · Es lief gut</a:t>
            </a:r>
          </a:p>
          <a:p>
            <a:pPr marL="0" indent="0">
              <a:buNone/>
            </a:pPr>
            <a:r>
              <a:rPr lang="en-US" sz="1200" b="1" dirty="0"/>
              <a:t>Kernsatz</a:t>
            </a:r>
          </a:p>
          <a:p>
            <a:pPr marL="0" indent="0">
              <a:buNone/>
            </a:pPr>
            <a:r>
              <a:rPr lang="en-US" sz="1200" dirty="0"/>
              <a:t>"And it ran beautifully. For weeks. Temperature, humidity, pressure, rain — all good. We were happy."</a:t>
            </a:r>
          </a:p>
          <a:p>
            <a:pPr marL="0" indent="0">
              <a:buNone/>
            </a:pPr>
            <a:r>
              <a:rPr lang="en-US" sz="1200" b="1" dirty="0"/>
              <a:t>Stichworte</a:t>
            </a:r>
          </a:p>
          <a:p>
            <a:pPr marL="171450" indent="-171450">
              <a:buFont typeface="Arial"/>
              <a:buChar char="•"/>
            </a:pPr>
            <a:r>
              <a:rPr lang="en-US" sz="1200" dirty="0"/>
              <a:t>Bewusst positiv erzählen, 30 Sekunden, nicht länger</a:t>
            </a:r>
          </a:p>
          <a:p>
            <a:pPr marL="171450" indent="-171450">
              <a:buFont typeface="Arial"/>
              <a:buChar char="•"/>
            </a:pPr>
            <a:r>
              <a:rPr lang="en-US" sz="1200" dirty="0"/>
              <a:t>Macht Folie 20 doppelt so wirksam</a:t>
            </a:r>
          </a:p>
          <a:p>
            <a:pPr marL="171450" indent="-171450">
              <a:buFont typeface="Arial"/>
              <a:buChar char="•"/>
            </a:pPr>
            <a:r>
              <a:rPr lang="en-US" sz="1200" dirty="0"/>
              <a:t>Wind hier noch nicht ansprechen</a:t>
            </a:r>
          </a:p>
          <a:p>
            <a:pPr marL="0" indent="0">
              <a:buNone/>
            </a:pPr>
            <a:r>
              <a:rPr lang="en-US" sz="1200" b="1" dirty="0"/>
              <a:t>Vokabeln</a:t>
            </a:r>
          </a:p>
          <a:p>
            <a:pPr marL="171450" indent="-171450">
              <a:buFont typeface="Arial"/>
              <a:buChar char="•"/>
            </a:pPr>
            <a:r>
              <a:rPr lang="en-US" sz="1200" dirty="0"/>
              <a:t>humidity = Luftfeuchte · pressure = Luftdruck · uptime = Verfügbarkeit</a:t>
            </a:r>
          </a:p>
          <a:p>
            <a:pPr marL="171450" indent="-171450">
              <a:buFont typeface="Arial"/>
              <a:buChar char="•"/>
            </a:pPr>
            <a:r>
              <a:rPr lang="en-US" sz="1200" dirty="0"/>
              <a:t>it ran beautifully = es lief einwandfrei · for weeks = wochenlang</a:t>
            </a:r>
          </a:p>
          <a:p>
            <a:pPr marL="0" indent="0">
              <a:buNone/>
            </a:pPr>
            <a:r>
              <a:rPr lang="en-US" sz="1200" b="1" dirty="0"/>
              <a:t>Regie</a:t>
            </a:r>
          </a:p>
          <a:p>
            <a:pPr marL="171450" indent="-171450">
              <a:buFont typeface="Arial"/>
              <a:buChar char="•"/>
            </a:pPr>
            <a:r>
              <a:rPr lang="en-US" sz="1200" dirty="0"/>
              <a:t>Lächeln, dann harter Schnitt zur nächsten Folie.</a:t>
            </a:r>
          </a:p>
          <a:p>
            <a:pPr marL="0" indent="0">
              <a:buNone/>
            </a:pPr>
            <a:r>
              <a:rPr lang="en-US" sz="1200" b="1" dirty="0"/>
              <a:t>Übergang</a:t>
            </a:r>
          </a:p>
          <a:p>
            <a:pPr marL="0" indent="0">
              <a:buNone/>
            </a:pPr>
            <a:r>
              <a:rPr lang="en-US" sz="1200" dirty="0"/>
              <a:t>→ Folie 19: das erste richtige Gewitter</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19 · Das erste Gewitter</a:t>
            </a:r>
          </a:p>
          <a:p>
            <a:pPr marL="0" indent="0">
              <a:buNone/>
            </a:pPr>
            <a:r>
              <a:rPr lang="en-US" sz="1200" b="1" dirty="0"/>
              <a:t>Kernsatz</a:t>
            </a:r>
          </a:p>
          <a:p>
            <a:pPr marL="0" indent="0">
              <a:buNone/>
            </a:pPr>
            <a:r>
              <a:rPr lang="en-US" sz="1200" dirty="0"/>
              <a:t>"Then the first real thunderstorm came over the plant. And we finally had our gusts."</a:t>
            </a:r>
          </a:p>
          <a:p>
            <a:pPr marL="0" indent="0">
              <a:buNone/>
            </a:pPr>
            <a:r>
              <a:rPr lang="en-US" sz="1200" b="1" dirty="0"/>
              <a:t>Stichworte</a:t>
            </a:r>
          </a:p>
          <a:p>
            <a:pPr marL="171450" indent="-171450">
              <a:buFont typeface="Arial"/>
              <a:buChar char="•"/>
            </a:pPr>
            <a:r>
              <a:rPr lang="en-US" sz="1200" dirty="0"/>
              <a:t>Spannung aufbauen, "finally" betonen</a:t>
            </a:r>
          </a:p>
          <a:p>
            <a:pPr marL="171450" indent="-171450">
              <a:buFont typeface="Arial"/>
              <a:buChar char="•"/>
            </a:pPr>
            <a:r>
              <a:rPr lang="en-US" sz="1200" dirty="0"/>
              <a:t>Kurz halten, zwei Sätze</a:t>
            </a:r>
          </a:p>
          <a:p>
            <a:pPr marL="171450" indent="-171450">
              <a:buFont typeface="Arial"/>
              <a:buChar char="•"/>
            </a:pPr>
            <a:r>
              <a:rPr lang="en-US" sz="1200" dirty="0"/>
              <a:t>Noch keine Zahl nennen</a:t>
            </a:r>
          </a:p>
          <a:p>
            <a:pPr marL="0" indent="0">
              <a:buNone/>
            </a:pPr>
            <a:r>
              <a:rPr lang="en-US" sz="1200" b="1" dirty="0"/>
              <a:t>Vokabeln</a:t>
            </a:r>
          </a:p>
          <a:p>
            <a:pPr marL="171450" indent="-171450">
              <a:buFont typeface="Arial"/>
              <a:buChar char="•"/>
            </a:pPr>
            <a:r>
              <a:rPr lang="en-US" sz="1200" dirty="0"/>
              <a:t>thunderstorm = Gewitter · squall = Sturmbö · gust = Böe</a:t>
            </a:r>
          </a:p>
          <a:p>
            <a:pPr marL="171450" indent="-171450">
              <a:buFont typeface="Arial"/>
              <a:buChar char="•"/>
            </a:pPr>
            <a:r>
              <a:rPr lang="en-US" sz="1200" dirty="0"/>
              <a:t>to come over = heranziehen · finally = endlich</a:t>
            </a:r>
          </a:p>
          <a:p>
            <a:pPr marL="0" indent="0">
              <a:buNone/>
            </a:pPr>
            <a:r>
              <a:rPr lang="en-US" sz="1200" b="1" dirty="0"/>
              <a:t>Regie</a:t>
            </a:r>
          </a:p>
          <a:p>
            <a:pPr marL="171450" indent="-171450">
              <a:buFont typeface="Arial"/>
              <a:buChar char="•"/>
            </a:pPr>
            <a:r>
              <a:rPr lang="en-US" sz="1200" dirty="0"/>
              <a:t>Tempo leicht anziehen, Stimme etwas heben.</a:t>
            </a:r>
          </a:p>
          <a:p>
            <a:pPr marL="0" indent="0">
              <a:buNone/>
            </a:pPr>
            <a:r>
              <a:rPr lang="en-US" sz="1200" b="1" dirty="0"/>
              <a:t>Übergang</a:t>
            </a:r>
          </a:p>
          <a:p>
            <a:pPr marL="0" indent="0">
              <a:buNone/>
            </a:pPr>
            <a:r>
              <a:rPr lang="en-US" sz="1200" dirty="0"/>
              <a:t>→ Folie 20: 327 km/h</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 · Wir zwei, 30 km südlich von Berlin</a:t>
            </a:r>
          </a:p>
          <a:p>
            <a:pPr marL="0" indent="0">
              <a:buNone/>
            </a:pPr>
            <a:r>
              <a:rPr lang="en-US" sz="1200" b="1" dirty="0"/>
              <a:t>Kernsatz</a:t>
            </a:r>
          </a:p>
          <a:p>
            <a:pPr marL="0" indent="0">
              <a:buNone/>
            </a:pPr>
            <a:r>
              <a:rPr lang="en-US" sz="1200" dirty="0"/>
              <a:t>"This is Max. He does most of the work that involves a ladder. I do the part that involves a laptop. Today he tells you the story, and I tell you what we measured."</a:t>
            </a:r>
          </a:p>
          <a:p>
            <a:pPr marL="0" indent="0">
              <a:buNone/>
            </a:pPr>
            <a:r>
              <a:rPr lang="en-US" sz="1200" b="1" dirty="0"/>
              <a:t>Stichworte</a:t>
            </a:r>
          </a:p>
          <a:p>
            <a:pPr marL="171450" indent="-171450">
              <a:buFont typeface="Arial"/>
              <a:buChar char="•"/>
            </a:pPr>
            <a:r>
              <a:rPr lang="en-US" sz="1200" dirty="0"/>
              <a:t>Am Mellensee: Katastrophenschutz-Leuchtturm, Notfallkommunikation mit Meshtastic und Solarknoten</a:t>
            </a:r>
          </a:p>
          <a:p>
            <a:pPr marL="171450" indent="-171450">
              <a:buFont typeface="Arial"/>
              <a:buChar char="•"/>
            </a:pPr>
            <a:r>
              <a:rPr lang="en-US" sz="1200" dirty="0"/>
              <a:t>Seeed hat das Projekt im Blog dokumentiert — kurz erwähnen, Links nicht vorlesen</a:t>
            </a:r>
          </a:p>
          <a:p>
            <a:pPr marL="171450" indent="-171450">
              <a:buFont typeface="Arial"/>
              <a:buChar char="•"/>
            </a:pPr>
            <a:r>
              <a:rPr lang="en-US" sz="1200" dirty="0"/>
              <a:t>Übergabe an Max hier schon ankündigen, dann wirkt der Wechsel später geplant</a:t>
            </a:r>
          </a:p>
          <a:p>
            <a:pPr marL="0" indent="0">
              <a:buNone/>
            </a:pPr>
            <a:r>
              <a:rPr lang="en-US" sz="1200" b="1" dirty="0"/>
              <a:t>Vokabeln</a:t>
            </a:r>
          </a:p>
          <a:p>
            <a:pPr marL="171450" indent="-171450">
              <a:buFont typeface="Arial"/>
              <a:buChar char="•"/>
            </a:pPr>
            <a:r>
              <a:rPr lang="en-US" sz="1200" dirty="0"/>
              <a:t>ladder = Leiter · emergency communication = Notfallkommunikation</a:t>
            </a:r>
          </a:p>
          <a:p>
            <a:pPr marL="171450" indent="-171450">
              <a:buFont typeface="Arial"/>
              <a:buChar char="•"/>
            </a:pPr>
            <a:r>
              <a:rPr lang="en-US" sz="1200" dirty="0"/>
              <a:t>power outage / blackout = Stromausfall · disaster relief shelter = Katastrophenschutz-Leuchtturm</a:t>
            </a:r>
          </a:p>
          <a:p>
            <a:pPr marL="171450" indent="-171450">
              <a:buFont typeface="Arial"/>
              <a:buChar char="•"/>
            </a:pPr>
            <a:r>
              <a:rPr lang="en-US" sz="1200" dirty="0"/>
              <a:t>solar node = Solarknoten · mesh network = Maschennetz</a:t>
            </a:r>
          </a:p>
          <a:p>
            <a:pPr marL="0" indent="0">
              <a:buNone/>
            </a:pPr>
            <a:r>
              <a:rPr lang="en-US" sz="1200" b="1" dirty="0"/>
              <a:t>Regie</a:t>
            </a:r>
          </a:p>
          <a:p>
            <a:pPr marL="171450" indent="-171450">
              <a:buFont typeface="Arial"/>
              <a:buChar char="•"/>
            </a:pPr>
            <a:r>
              <a:rPr lang="en-US" sz="1200" dirty="0"/>
              <a:t>Max kurz anschauen, wenn du ihn nennst. Nicht auf die Screenshots zeigen, sie sind Belege, kein Inhalt.</a:t>
            </a:r>
          </a:p>
          <a:p>
            <a:pPr marL="0" indent="0">
              <a:buNone/>
            </a:pPr>
            <a:r>
              <a:rPr lang="en-US" sz="1200" b="1" dirty="0"/>
              <a:t>Übergang</a:t>
            </a:r>
          </a:p>
          <a:p>
            <a:pPr marL="0" indent="0">
              <a:buNone/>
            </a:pPr>
            <a:r>
              <a:rPr lang="en-US" sz="1200" dirty="0"/>
              <a:t>→ Folie 3: Frage an den Saal</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20 · 327 km/h</a:t>
            </a:r>
          </a:p>
          <a:p>
            <a:pPr marL="0" indent="0">
              <a:buNone/>
            </a:pPr>
            <a:r>
              <a:rPr lang="en-US" sz="1200" b="1" dirty="0"/>
              <a:t>Kernsatz</a:t>
            </a:r>
          </a:p>
          <a:p>
            <a:pPr marL="0" indent="0">
              <a:buNone/>
            </a:pPr>
            <a:r>
              <a:rPr lang="en-US" sz="1200" dirty="0"/>
              <a:t>"Three hundred and twenty-seven kilometres per hour. — warten, bis der Saal reagiert — That is a category five hurricane. In Brandenburg. Next to a cornfield."</a:t>
            </a:r>
          </a:p>
          <a:p>
            <a:pPr marL="0" indent="0">
              <a:buNone/>
            </a:pPr>
            <a:r>
              <a:rPr lang="en-US" sz="1200" b="1" dirty="0"/>
              <a:t>Stichworte</a:t>
            </a:r>
          </a:p>
          <a:p>
            <a:pPr marL="171450" indent="-171450">
              <a:buFont typeface="Arial"/>
              <a:buChar char="•"/>
            </a:pPr>
            <a:r>
              <a:rPr lang="en-US" sz="1200" dirty="0"/>
              <a:t>PROP: das ausgebaute Schalenkreuz hochhalten und mit dem Finger andrehen — erst dann die Zahl sagen</a:t>
            </a:r>
          </a:p>
          <a:p>
            <a:pPr marL="171450" indent="-171450">
              <a:buFont typeface="Arial"/>
              <a:buChar char="•"/>
            </a:pPr>
            <a:r>
              <a:rPr lang="en-US" sz="1200" dirty="0"/>
              <a:t>Drei kurze Sätze, keine Erklärung</a:t>
            </a:r>
          </a:p>
          <a:p>
            <a:pPr marL="171450" indent="-171450">
              <a:buFont typeface="Arial"/>
              <a:buChar char="•"/>
            </a:pPr>
            <a:r>
              <a:rPr lang="en-US" sz="1200" dirty="0"/>
              <a:t>Reaktion des Saals abwarten</a:t>
            </a:r>
          </a:p>
          <a:p>
            <a:pPr marL="0" indent="0">
              <a:buNone/>
            </a:pPr>
            <a:r>
              <a:rPr lang="en-US" sz="1200" b="1" dirty="0"/>
              <a:t>Vokabeln</a:t>
            </a:r>
          </a:p>
          <a:p>
            <a:pPr marL="171450" indent="-171450">
              <a:buFont typeface="Arial"/>
              <a:buChar char="•"/>
            </a:pPr>
            <a:r>
              <a:rPr lang="en-US" sz="1200" dirty="0"/>
              <a:t>category five hurricane = Hurrikan der Kategorie 5</a:t>
            </a:r>
          </a:p>
          <a:p>
            <a:pPr marL="171450" indent="-171450">
              <a:buFont typeface="Arial"/>
              <a:buChar char="•"/>
            </a:pPr>
            <a:r>
              <a:rPr lang="en-US" sz="1200" dirty="0"/>
              <a:t>cornfield = Maisfeld · implausible = unplausibel</a:t>
            </a:r>
          </a:p>
          <a:p>
            <a:pPr marL="171450" indent="-171450">
              <a:buFont typeface="Arial"/>
              <a:buChar char="•"/>
            </a:pPr>
            <a:r>
              <a:rPr lang="en-US" sz="1200" dirty="0"/>
              <a:t>reading = Messwert · to spin free = frei durchdrehen</a:t>
            </a:r>
          </a:p>
          <a:p>
            <a:pPr marL="0" indent="0">
              <a:buNone/>
            </a:pPr>
            <a:r>
              <a:rPr lang="en-US" sz="1200" b="1" dirty="0"/>
              <a:t>Regie</a:t>
            </a:r>
          </a:p>
          <a:p>
            <a:pPr marL="171450" indent="-171450">
              <a:buFont typeface="Arial"/>
              <a:buChar char="•"/>
            </a:pPr>
            <a:r>
              <a:rPr lang="en-US" sz="1200" dirty="0"/>
              <a:t>Nicht lachen, nicht relativieren. Die Zahl arbeitet allein.</a:t>
            </a:r>
          </a:p>
          <a:p>
            <a:pPr marL="0" indent="0">
              <a:buNone/>
            </a:pPr>
            <a:r>
              <a:rPr lang="en-US" sz="1200" b="1" dirty="0"/>
              <a:t>Übergang</a:t>
            </a:r>
          </a:p>
          <a:p>
            <a:pPr marL="0" indent="0">
              <a:buNone/>
            </a:pPr>
            <a:r>
              <a:rPr lang="en-US" sz="1200" dirty="0"/>
              <a:t>→ Folie 21: Datenblatt gegen Dashboard</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21 · Datenblatt vs. Dashboard</a:t>
            </a:r>
          </a:p>
          <a:p>
            <a:pPr marL="0" indent="0">
              <a:buNone/>
            </a:pPr>
            <a:r>
              <a:rPr lang="en-US" sz="1200" b="1" dirty="0"/>
              <a:t>Kernsatz</a:t>
            </a:r>
          </a:p>
          <a:p>
            <a:pPr marL="0" indent="0">
              <a:buNone/>
            </a:pPr>
            <a:r>
              <a:rPr lang="en-US" sz="1200" dirty="0"/>
              <a:t>"The datasheet for this sensor says fifty metres per second. Our dashboard said ninety-one. So it did not hit a limit — it reported a number it is not even specified to be able to measure. And nothing in the whole chain asked whether that was possible: not the sensor, not the gateway, not the network server, not the dashboard. It went all the way to a screen — and it looked exactly like data."</a:t>
            </a:r>
          </a:p>
          <a:p>
            <a:pPr marL="0" indent="0">
              <a:buNone/>
            </a:pPr>
            <a:r>
              <a:rPr lang="en-US" sz="1200" b="1" dirty="0"/>
              <a:t>Stichworte</a:t>
            </a:r>
          </a:p>
          <a:p>
            <a:pPr marL="171450" indent="-171450">
              <a:buFont typeface="Arial"/>
              <a:buChar char="•"/>
            </a:pPr>
            <a:r>
              <a:rPr lang="en-US" sz="1200" dirty="0"/>
              <a:t>50 m/s spezifiziert gegen 91 m/s gemeldet</a:t>
            </a:r>
          </a:p>
          <a:p>
            <a:pPr marL="171450" indent="-171450">
              <a:buFont typeface="Arial"/>
              <a:buChar char="•"/>
            </a:pPr>
            <a:r>
              <a:rPr lang="en-US" sz="1200" dirty="0"/>
              <a:t>Kette: Sensor → Gateway → Network Server → Dashboard</a:t>
            </a:r>
          </a:p>
          <a:p>
            <a:pPr marL="171450" indent="-171450">
              <a:buFont typeface="Arial"/>
              <a:buChar char="•"/>
            </a:pPr>
            <a:r>
              <a:rPr lang="en-US" sz="1200" dirty="0"/>
              <a:t>NICHT über prellende Reed-Kontakte spekulieren — sag "we still do not know exactly why"</a:t>
            </a:r>
          </a:p>
          <a:p>
            <a:pPr marL="171450" indent="-171450">
              <a:buFont typeface="Arial"/>
              <a:buChar char="•"/>
            </a:pPr>
            <a:r>
              <a:rPr lang="en-US" sz="1200" dirty="0"/>
              <a:t>Der belegbare, stärkere Punkt ist die Plausibilitätslücke</a:t>
            </a:r>
          </a:p>
          <a:p>
            <a:pPr marL="0" indent="0">
              <a:buNone/>
            </a:pPr>
            <a:r>
              <a:rPr lang="en-US" sz="1200" b="1" dirty="0"/>
              <a:t>Vokabeln</a:t>
            </a:r>
          </a:p>
          <a:p>
            <a:pPr marL="171450" indent="-171450">
              <a:buFont typeface="Arial"/>
              <a:buChar char="•"/>
            </a:pPr>
            <a:r>
              <a:rPr lang="en-US" sz="1200" dirty="0"/>
              <a:t>datasheet = Datenblatt · specified range = spezifizierter Messbereich</a:t>
            </a:r>
          </a:p>
          <a:p>
            <a:pPr marL="171450" indent="-171450">
              <a:buFont typeface="Arial"/>
              <a:buChar char="•"/>
            </a:pPr>
            <a:r>
              <a:rPr lang="en-US" sz="1200" dirty="0"/>
              <a:t>plausibility check = Plausibilitätsprüfung · out of range = außerhalb des Messbereichs</a:t>
            </a:r>
          </a:p>
          <a:p>
            <a:pPr marL="171450" indent="-171450">
              <a:buFont typeface="Arial"/>
              <a:buChar char="•"/>
            </a:pPr>
            <a:r>
              <a:rPr lang="en-US" sz="1200" dirty="0"/>
              <a:t>chain = Kette · to hit a limit = an die Grenze stoßen</a:t>
            </a:r>
          </a:p>
          <a:p>
            <a:pPr marL="0" indent="0">
              <a:buNone/>
            </a:pPr>
            <a:r>
              <a:rPr lang="en-US" sz="1200" b="1" dirty="0"/>
              <a:t>Regie</a:t>
            </a:r>
          </a:p>
          <a:p>
            <a:pPr marL="171450" indent="-171450">
              <a:buFont typeface="Arial"/>
              <a:buChar char="•"/>
            </a:pPr>
            <a:r>
              <a:rPr lang="en-US" sz="1200" dirty="0"/>
              <a:t>Langsam, jedes Kettenglied einzeln nennen und dabei aufzählen.</a:t>
            </a:r>
          </a:p>
          <a:p>
            <a:pPr marL="0" indent="0">
              <a:buNone/>
            </a:pPr>
            <a:r>
              <a:rPr lang="en-US" sz="1200" b="1" dirty="0"/>
              <a:t>Übergang</a:t>
            </a:r>
          </a:p>
          <a:p>
            <a:pPr marL="0" indent="0">
              <a:buNone/>
            </a:pPr>
            <a:r>
              <a:rPr lang="en-US" sz="1200" dirty="0"/>
              <a:t>→ Folie 22: und dann der Blitz</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22 · Drei Sensoren weg</a:t>
            </a:r>
          </a:p>
          <a:p>
            <a:pPr marL="0" indent="0">
              <a:buNone/>
            </a:pPr>
            <a:r>
              <a:rPr lang="en-US" sz="1200" b="1" dirty="0"/>
              <a:t>Kernsatz</a:t>
            </a:r>
          </a:p>
          <a:p>
            <a:pPr marL="0" indent="0">
              <a:buNone/>
            </a:pPr>
            <a:r>
              <a:rPr lang="en-US" sz="1200" dirty="0"/>
              <a:t>"It gets better. After that storm, three of the eight sensors were simply gone. Pressure, wind direction, light. The other five kept reporting. We think a lightning strike nearby — we cannot prove it."</a:t>
            </a:r>
          </a:p>
          <a:p>
            <a:pPr marL="0" indent="0">
              <a:buNone/>
            </a:pPr>
            <a:r>
              <a:rPr lang="en-US" sz="1200" b="1" dirty="0"/>
              <a:t>Stichworte</a:t>
            </a:r>
          </a:p>
          <a:p>
            <a:pPr marL="171450" indent="-171450">
              <a:buFont typeface="Arial"/>
              <a:buChar char="•"/>
            </a:pPr>
            <a:r>
              <a:rPr lang="en-US" sz="1200" dirty="0"/>
              <a:t>"It gets better" als trockener Einstieg — der Saal ist nach den 327 in Stimmung</a:t>
            </a:r>
          </a:p>
          <a:p>
            <a:pPr marL="171450" indent="-171450">
              <a:buFont typeface="Arial"/>
              <a:buChar char="•"/>
            </a:pPr>
            <a:r>
              <a:rPr lang="en-US" sz="1200" dirty="0"/>
              <a:t>3 von 8 tot: Druck, Windrichtung, Licht. Die anderen 5 liefern weiter</a:t>
            </a:r>
          </a:p>
          <a:p>
            <a:pPr marL="171450" indent="-171450">
              <a:buFont typeface="Arial"/>
              <a:buChar char="•"/>
            </a:pPr>
            <a:r>
              <a:rPr lang="en-US" sz="1200" dirty="0"/>
              <a:t>Blitz als Vermutung kennzeichnen, nicht als Fakt</a:t>
            </a:r>
          </a:p>
          <a:p>
            <a:pPr marL="0" indent="0">
              <a:buNone/>
            </a:pPr>
            <a:r>
              <a:rPr lang="en-US" sz="1200" b="1" dirty="0"/>
              <a:t>Vokabeln</a:t>
            </a:r>
          </a:p>
          <a:p>
            <a:pPr marL="171450" indent="-171450">
              <a:buFont typeface="Arial"/>
              <a:buChar char="•"/>
            </a:pPr>
            <a:r>
              <a:rPr lang="en-US" sz="1200" dirty="0"/>
              <a:t>lightning strike = Blitzschlag · surge = Überspannung</a:t>
            </a:r>
          </a:p>
          <a:p>
            <a:pPr marL="171450" indent="-171450">
              <a:buFont typeface="Arial"/>
              <a:buChar char="•"/>
            </a:pPr>
            <a:r>
              <a:rPr lang="en-US" sz="1200" dirty="0"/>
              <a:t>wind direction = Windrichtung · to keep reporting = weiter senden</a:t>
            </a:r>
          </a:p>
          <a:p>
            <a:pPr marL="171450" indent="-171450">
              <a:buFont typeface="Arial"/>
              <a:buChar char="•"/>
            </a:pPr>
            <a:r>
              <a:rPr lang="en-US" sz="1200" dirty="0"/>
              <a:t>we cannot prove it = wir können es nicht beweisen</a:t>
            </a:r>
          </a:p>
          <a:p>
            <a:pPr marL="0" indent="0">
              <a:buNone/>
            </a:pPr>
            <a:r>
              <a:rPr lang="en-US" sz="1200" b="1" dirty="0"/>
              <a:t>Regie</a:t>
            </a:r>
          </a:p>
          <a:p>
            <a:pPr marL="171450" indent="-171450">
              <a:buFont typeface="Arial"/>
              <a:buChar char="•"/>
            </a:pPr>
            <a:r>
              <a:rPr lang="en-US" sz="1200" dirty="0"/>
              <a:t>Trocken sprechen, kurze Pause nach "gone".</a:t>
            </a:r>
          </a:p>
          <a:p>
            <a:pPr marL="0" indent="0">
              <a:buNone/>
            </a:pPr>
            <a:r>
              <a:rPr lang="en-US" sz="1200" b="1" dirty="0"/>
              <a:t>Übergang</a:t>
            </a:r>
          </a:p>
          <a:p>
            <a:pPr marL="0" indent="0">
              <a:buNone/>
            </a:pPr>
            <a:r>
              <a:rPr lang="en-US" sz="1200" dirty="0"/>
              <a:t>→ Folie 23: Reparatur mit Seeed</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23 · Reparatur mit Seeed</a:t>
            </a:r>
          </a:p>
          <a:p>
            <a:pPr marL="0" indent="0">
              <a:buNone/>
            </a:pPr>
            <a:r>
              <a:rPr lang="en-US" sz="1200" b="1" dirty="0"/>
              <a:t>Kernsatz</a:t>
            </a:r>
          </a:p>
          <a:p>
            <a:pPr marL="0" indent="0">
              <a:buNone/>
            </a:pPr>
            <a:r>
              <a:rPr lang="en-US" sz="1200" dirty="0"/>
              <a:t>"So we took it down and went through it together with Seeed's support team. Sensor by sensor. Then we left the board without power overnight. Next morning we put it back together — and everything worked again. All eight."</a:t>
            </a:r>
          </a:p>
          <a:p>
            <a:pPr marL="0" indent="0">
              <a:buNone/>
            </a:pPr>
            <a:r>
              <a:rPr lang="en-US" sz="1200" b="1" dirty="0"/>
              <a:t>Stichworte</a:t>
            </a:r>
          </a:p>
          <a:p>
            <a:pPr marL="171450" indent="-171450">
              <a:buFont typeface="Arial"/>
              <a:buChar char="•"/>
            </a:pPr>
            <a:r>
              <a:rPr lang="en-US" sz="1200" dirty="0"/>
              <a:t>Echte Support-Geschichte, keine Werbung — Seeed sitzt im Saal, Host beim Namen nennen</a:t>
            </a:r>
          </a:p>
          <a:p>
            <a:pPr marL="171450" indent="-171450">
              <a:buFont typeface="Arial"/>
              <a:buChar char="•"/>
            </a:pPr>
            <a:r>
              <a:rPr lang="en-US" sz="1200" dirty="0"/>
              <a:t>Platine über Nacht stromlos → danach liefen alle acht Sensoren wieder</a:t>
            </a:r>
          </a:p>
          <a:p>
            <a:pPr marL="171450" indent="-171450">
              <a:buFont typeface="Arial"/>
              <a:buChar char="•"/>
            </a:pPr>
            <a:r>
              <a:rPr lang="en-US" sz="1200" dirty="0"/>
              <a:t>Fehlerbild blieb ungeklärt, das offen sagen</a:t>
            </a:r>
          </a:p>
          <a:p>
            <a:pPr marL="0" indent="0">
              <a:buNone/>
            </a:pPr>
            <a:r>
              <a:rPr lang="en-US" sz="1200" b="1" dirty="0"/>
              <a:t>Vokabeln</a:t>
            </a:r>
          </a:p>
          <a:p>
            <a:pPr marL="171450" indent="-171450">
              <a:buFont typeface="Arial"/>
              <a:buChar char="•"/>
            </a:pPr>
            <a:r>
              <a:rPr lang="en-US" sz="1200" dirty="0"/>
              <a:t>support team = Support-Team · board = Platine</a:t>
            </a:r>
          </a:p>
          <a:p>
            <a:pPr marL="171450" indent="-171450">
              <a:buFont typeface="Arial"/>
              <a:buChar char="•"/>
            </a:pPr>
            <a:r>
              <a:rPr lang="en-US" sz="1200" dirty="0"/>
              <a:t>to power down = stromlos machen · latch-up = Verklemmung des Bausteins</a:t>
            </a:r>
          </a:p>
          <a:p>
            <a:pPr marL="171450" indent="-171450">
              <a:buFont typeface="Arial"/>
              <a:buChar char="•"/>
            </a:pPr>
            <a:r>
              <a:rPr lang="en-US" sz="1200" dirty="0"/>
              <a:t>sensor by sensor = Sensor für Sensor</a:t>
            </a:r>
          </a:p>
          <a:p>
            <a:pPr marL="0" indent="0">
              <a:buNone/>
            </a:pPr>
            <a:r>
              <a:rPr lang="en-US" sz="1200" b="1" dirty="0"/>
              <a:t>Regie</a:t>
            </a:r>
          </a:p>
          <a:p>
            <a:pPr marL="171450" indent="-171450">
              <a:buFont typeface="Arial"/>
              <a:buChar char="•"/>
            </a:pPr>
            <a:r>
              <a:rPr lang="en-US" sz="1200" dirty="0"/>
              <a:t>Dankbar, aber nüchtern. Kein Loblied.</a:t>
            </a:r>
          </a:p>
          <a:p>
            <a:pPr marL="0" indent="0">
              <a:buNone/>
            </a:pPr>
            <a:r>
              <a:rPr lang="en-US" sz="1200" b="1" dirty="0"/>
              <a:t>Übergang</a:t>
            </a:r>
          </a:p>
          <a:p>
            <a:pPr marL="0" indent="0">
              <a:buNone/>
            </a:pPr>
            <a:r>
              <a:rPr lang="en-US" sz="1200" dirty="0"/>
              <a:t>→ Folie 24: das Windproblem blieb</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24 · Das Windproblem blieb</a:t>
            </a:r>
          </a:p>
          <a:p>
            <a:pPr marL="0" indent="0">
              <a:buNone/>
            </a:pPr>
            <a:r>
              <a:rPr lang="en-US" sz="1200" b="1" dirty="0"/>
              <a:t>Kernsatz</a:t>
            </a:r>
          </a:p>
          <a:p>
            <a:pPr marL="0" indent="0">
              <a:buNone/>
            </a:pPr>
            <a:r>
              <a:rPr lang="en-US" sz="1200" dirty="0"/>
              <a:t>"We put it back up and it has been running since. But every strong gust still produced numbers we could not use. And a number you cannot defend is worth nothing — which was the whole point of the exercise."</a:t>
            </a:r>
          </a:p>
          <a:p>
            <a:pPr marL="0" indent="0">
              <a:buNone/>
            </a:pPr>
            <a:r>
              <a:rPr lang="en-US" sz="1200" b="1" dirty="0"/>
              <a:t>Stichworte</a:t>
            </a:r>
          </a:p>
          <a:p>
            <a:pPr marL="171450" indent="-171450">
              <a:buFont typeface="Arial"/>
              <a:buChar char="•"/>
            </a:pPr>
            <a:r>
              <a:rPr lang="en-US" sz="1200" dirty="0"/>
              <a:t>Station läuft, aber Böenwerte bleiben unbrauchbar</a:t>
            </a:r>
          </a:p>
          <a:p>
            <a:pPr marL="171450" indent="-171450">
              <a:buFont typeface="Arial"/>
              <a:buChar char="•"/>
            </a:pPr>
            <a:r>
              <a:rPr lang="en-US" sz="1200" dirty="0"/>
              <a:t>Ziel war Belastbarkeit, nicht Verfügbarkeit</a:t>
            </a:r>
          </a:p>
          <a:p>
            <a:pPr marL="171450" indent="-171450">
              <a:buFont typeface="Arial"/>
              <a:buChar char="•"/>
            </a:pPr>
            <a:r>
              <a:rPr lang="en-US" sz="1200" dirty="0"/>
              <a:t>Dieser Satz ist die Brücke zum zweiten Teil</a:t>
            </a:r>
          </a:p>
          <a:p>
            <a:pPr marL="0" indent="0">
              <a:buNone/>
            </a:pPr>
            <a:r>
              <a:rPr lang="en-US" sz="1200" b="1" dirty="0"/>
              <a:t>Vokabeln</a:t>
            </a:r>
          </a:p>
          <a:p>
            <a:pPr marL="171450" indent="-171450">
              <a:buFont typeface="Arial"/>
              <a:buChar char="•"/>
            </a:pPr>
            <a:r>
              <a:rPr lang="en-US" sz="1200" dirty="0"/>
              <a:t>defensible = belastbar, verteidigbar · unusable = nicht verwertbar</a:t>
            </a:r>
          </a:p>
          <a:p>
            <a:pPr marL="171450" indent="-171450">
              <a:buFont typeface="Arial"/>
              <a:buChar char="•"/>
            </a:pPr>
            <a:r>
              <a:rPr lang="en-US" sz="1200" dirty="0"/>
              <a:t>the whole point = der eigentliche Zweck · strong gust = starke Böe</a:t>
            </a:r>
          </a:p>
          <a:p>
            <a:pPr marL="0" indent="0">
              <a:buNone/>
            </a:pPr>
            <a:r>
              <a:rPr lang="en-US" sz="1200" b="1" dirty="0"/>
              <a:t>Regie</a:t>
            </a:r>
          </a:p>
          <a:p>
            <a:pPr marL="171450" indent="-171450">
              <a:buFont typeface="Arial"/>
              <a:buChar char="•"/>
            </a:pPr>
            <a:r>
              <a:rPr lang="en-US" sz="1200" dirty="0"/>
              <a:t>Den Satz über den nicht verteidigbaren Wert langsam sprechen.</a:t>
            </a:r>
          </a:p>
          <a:p>
            <a:pPr marL="0" indent="0">
              <a:buNone/>
            </a:pPr>
            <a:r>
              <a:rPr lang="en-US" sz="1200" b="1" dirty="0"/>
              <a:t>Übergang</a:t>
            </a:r>
          </a:p>
          <a:p>
            <a:pPr marL="0" indent="0">
              <a:buNone/>
            </a:pPr>
            <a:r>
              <a:rPr lang="en-US" sz="1200" dirty="0"/>
              <a:t>→ Folie 25: Konsequenz, keine beweglichen Teile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25 · No moving parts · ÜBERGABE 3</a:t>
            </a:r>
          </a:p>
          <a:p>
            <a:pPr marL="0" indent="0">
              <a:buNone/>
            </a:pPr>
            <a:r>
              <a:rPr lang="en-US" sz="1200" b="1" dirty="0"/>
              <a:t>Kernsatz</a:t>
            </a:r>
          </a:p>
          <a:p>
            <a:pPr marL="0" indent="0">
              <a:buNone/>
            </a:pPr>
            <a:r>
              <a:rPr lang="en-US" sz="1200" dirty="0"/>
              <a:t>"So: if a spinning cup is the problem, remove the spinning cup. Ultrasonic for wind, radar for rain. Nothing that turns, nothing that wears out, nothing that can spin free. And mains power, because our solar station was offline every single night — seven nights out of seven. Storms do not check your battery level first. — Pause — Max wired the whole thing. Max?"</a:t>
            </a:r>
          </a:p>
          <a:p>
            <a:pPr marL="0" indent="0">
              <a:buNone/>
            </a:pPr>
            <a:r>
              <a:rPr lang="en-US" sz="1200" b="1" dirty="0"/>
              <a:t>Stichworte</a:t>
            </a:r>
          </a:p>
          <a:p>
            <a:pPr marL="171450" indent="-171450">
              <a:buFont typeface="Arial"/>
              <a:buChar char="•"/>
            </a:pPr>
            <a:r>
              <a:rPr lang="en-US" sz="1200" dirty="0"/>
              <a:t>Ultraschall statt Schalenkreuz, Radar statt Niederschlagswippe</a:t>
            </a:r>
          </a:p>
          <a:p>
            <a:pPr marL="171450" indent="-171450">
              <a:buFont typeface="Arial"/>
              <a:buChar char="•"/>
            </a:pPr>
            <a:r>
              <a:rPr lang="en-US" sz="1200" dirty="0"/>
              <a:t>Zweiter, härterer Grund: Nachtausfall — 64 fehlende Stunden in einer Woche, 01:00–09:00 durchgehend 0 %</a:t>
            </a:r>
          </a:p>
          <a:p>
            <a:pPr marL="171450" indent="-171450">
              <a:buFont typeface="Arial"/>
              <a:buChar char="•"/>
            </a:pPr>
            <a:r>
              <a:rPr lang="en-US" sz="1200" dirty="0"/>
              <a:t>Vorher Batteriespannung in ThingsBoard prüfen, dann ist die Ursache belegt statt vermutet</a:t>
            </a:r>
          </a:p>
          <a:p>
            <a:pPr marL="171450" indent="-171450">
              <a:buFont typeface="Arial"/>
              <a:buChar char="•"/>
            </a:pPr>
            <a:r>
              <a:rPr lang="en-US" sz="1200" dirty="0"/>
              <a:t>ÜBERGABE 3 an Max</a:t>
            </a:r>
          </a:p>
          <a:p>
            <a:pPr marL="0" indent="0">
              <a:buNone/>
            </a:pPr>
            <a:r>
              <a:rPr lang="en-US" sz="1200" b="1" dirty="0"/>
              <a:t>Vokabeln</a:t>
            </a:r>
          </a:p>
          <a:p>
            <a:pPr marL="171450" indent="-171450">
              <a:buFont typeface="Arial"/>
              <a:buChar char="•"/>
            </a:pPr>
            <a:r>
              <a:rPr lang="en-US" sz="1200" dirty="0"/>
              <a:t>ultrasonic anemometer = Ultraschall-Anemometer · rain radar = Regenradar</a:t>
            </a:r>
          </a:p>
          <a:p>
            <a:pPr marL="171450" indent="-171450">
              <a:buFont typeface="Arial"/>
              <a:buChar char="•"/>
            </a:pPr>
            <a:r>
              <a:rPr lang="en-US" sz="1200" dirty="0"/>
              <a:t>tipping bucket = Niederschlagswippe · no moving parts = keine beweglichen Teile</a:t>
            </a:r>
          </a:p>
          <a:p>
            <a:pPr marL="171450" indent="-171450">
              <a:buFont typeface="Arial"/>
              <a:buChar char="•"/>
            </a:pPr>
            <a:r>
              <a:rPr lang="en-US" sz="1200" dirty="0"/>
              <a:t>to wear out = verschleißen · mains power = Netzstrom · duty cycle = Sendezyklus</a:t>
            </a:r>
          </a:p>
          <a:p>
            <a:pPr marL="0" indent="0">
              <a:buNone/>
            </a:pPr>
            <a:r>
              <a:rPr lang="en-US" sz="1200" b="1" dirty="0"/>
              <a:t>Regie</a:t>
            </a:r>
          </a:p>
          <a:p>
            <a:pPr marL="171450" indent="-171450">
              <a:buFont typeface="Arial"/>
              <a:buChar char="•"/>
            </a:pPr>
            <a:r>
              <a:rPr lang="en-US" sz="1200" dirty="0"/>
              <a:t>Drei Wörter auf der Folie reichen. Pause vor der Übergabe.</a:t>
            </a:r>
          </a:p>
          <a:p>
            <a:pPr marL="0" indent="0">
              <a:buNone/>
            </a:pPr>
            <a:r>
              <a:rPr lang="en-US" sz="1200" b="1" dirty="0"/>
              <a:t>Übergang</a:t>
            </a:r>
          </a:p>
          <a:p>
            <a:pPr marL="0" indent="0">
              <a:buNone/>
            </a:pPr>
            <a:r>
              <a:rPr lang="en-US" sz="1200" dirty="0"/>
              <a:t>→ Folie 26: Max, Gartentest und Schaltschrank</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26 · Gartentest und Schaltschrank</a:t>
            </a:r>
          </a:p>
          <a:p>
            <a:pPr marL="0" indent="0">
              <a:buNone/>
            </a:pPr>
            <a:r>
              <a:rPr lang="en-US" sz="1200" b="1" dirty="0"/>
              <a:t>Kernsatz</a:t>
            </a:r>
          </a:p>
          <a:p>
            <a:pPr marL="0" indent="0">
              <a:buNone/>
            </a:pPr>
            <a:r>
              <a:rPr lang="en-US" sz="1200" dirty="0"/>
              <a:t>"The S700 had just come out in version two. We ordered it with a LoRaWAN data logger, wired the cabinet, and tested the whole thing in a garden for a few days. Because you do not want to find a wiring mistake fifteen metres up."</a:t>
            </a:r>
          </a:p>
          <a:p>
            <a:pPr marL="0" indent="0">
              <a:buNone/>
            </a:pPr>
            <a:r>
              <a:rPr lang="en-US" sz="1200" b="1" dirty="0"/>
              <a:t>Stichworte</a:t>
            </a:r>
          </a:p>
          <a:p>
            <a:pPr marL="171450" indent="-171450">
              <a:buFont typeface="Arial"/>
              <a:buChar char="•"/>
            </a:pPr>
            <a:r>
              <a:rPr lang="en-US" sz="1200" dirty="0"/>
              <a:t>Schaltschrank selbst verdrahtet, Test im Garten vor der Montage</a:t>
            </a:r>
          </a:p>
          <a:p>
            <a:pPr marL="171450" indent="-171450">
              <a:buFont typeface="Arial"/>
              <a:buChar char="•"/>
            </a:pPr>
            <a:r>
              <a:rPr lang="en-US" sz="1200" dirty="0"/>
              <a:t>Selbst erwähnen: Werkskalibrierung, keine unabhängige Kalibrierung — kostet nichts und nimmt der Q&amp;A die Spitze</a:t>
            </a:r>
          </a:p>
          <a:p>
            <a:pPr marL="171450" indent="-171450">
              <a:buFont typeface="Arial"/>
              <a:buChar char="•"/>
            </a:pPr>
            <a:r>
              <a:rPr lang="en-US" sz="1200" dirty="0"/>
              <a:t>Version 2 des Sensors, LoRaWAN-Datenlogger</a:t>
            </a:r>
          </a:p>
          <a:p>
            <a:pPr marL="0" indent="0">
              <a:buNone/>
            </a:pPr>
            <a:r>
              <a:rPr lang="en-US" sz="1200" b="1" dirty="0"/>
              <a:t>Vokabeln</a:t>
            </a:r>
          </a:p>
          <a:p>
            <a:pPr marL="171450" indent="-171450">
              <a:buFont typeface="Arial"/>
              <a:buChar char="•"/>
            </a:pPr>
            <a:r>
              <a:rPr lang="en-US" sz="1200" dirty="0"/>
              <a:t>data logger = Datenlogger · to wire = verdrahten · cabinet = Schaltschrank</a:t>
            </a:r>
          </a:p>
          <a:p>
            <a:pPr marL="171450" indent="-171450">
              <a:buFont typeface="Arial"/>
              <a:buChar char="•"/>
            </a:pPr>
            <a:r>
              <a:rPr lang="en-US" sz="1200" dirty="0"/>
              <a:t>wiring mistake = Verdrahtungsfehler · factory calibration = Werkskalibrierung</a:t>
            </a:r>
          </a:p>
          <a:p>
            <a:pPr marL="171450" indent="-171450">
              <a:buFont typeface="Arial"/>
              <a:buChar char="•"/>
            </a:pPr>
            <a:r>
              <a:rPr lang="en-US" sz="1200" dirty="0"/>
              <a:t>bench test = Testaufbau · Modbus RTU / RS485 = Feldbus</a:t>
            </a:r>
          </a:p>
          <a:p>
            <a:pPr marL="0" indent="0">
              <a:buNone/>
            </a:pPr>
            <a:r>
              <a:rPr lang="en-US" sz="1200" b="1" dirty="0"/>
              <a:t>Regie</a:t>
            </a:r>
          </a:p>
          <a:p>
            <a:pPr marL="171450" indent="-171450">
              <a:buFont typeface="Arial"/>
              <a:buChar char="•"/>
            </a:pPr>
            <a:r>
              <a:rPr lang="en-US" sz="1200" dirty="0"/>
              <a:t>Praktisch erzählen, Handwerk zeigen. Max' Stärke.</a:t>
            </a:r>
          </a:p>
          <a:p>
            <a:pPr marL="0" indent="0">
              <a:buNone/>
            </a:pPr>
            <a:r>
              <a:rPr lang="en-US" sz="1200" b="1" dirty="0"/>
              <a:t>Übergang</a:t>
            </a:r>
          </a:p>
          <a:p>
            <a:pPr marL="0" indent="0">
              <a:buNone/>
            </a:pPr>
            <a:r>
              <a:rPr lang="en-US" sz="1200" dirty="0"/>
              <a:t>→ Folie 27: Montagetag bei 36 °C</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27 · 36 °C</a:t>
            </a:r>
          </a:p>
          <a:p>
            <a:pPr marL="0" indent="0">
              <a:buNone/>
            </a:pPr>
            <a:r>
              <a:rPr lang="en-US" sz="1200" b="1" dirty="0"/>
              <a:t>Kernsatz</a:t>
            </a:r>
          </a:p>
          <a:p>
            <a:pPr marL="0" indent="0">
              <a:buNone/>
            </a:pPr>
            <a:r>
              <a:rPr lang="en-US" sz="1200" dirty="0"/>
              <a:t>"Installation day. Thirty-six degrees, full sun, no shade on top of a silo. We carried a weather station, a cabinet and a mounting pole fifteen metres up. — Pause — If anyone tells you IoT is a software problem — it is not."</a:t>
            </a:r>
          </a:p>
          <a:p>
            <a:pPr marL="0" indent="0">
              <a:buNone/>
            </a:pPr>
            <a:r>
              <a:rPr lang="en-US" sz="1200" b="1" dirty="0"/>
              <a:t>Stichworte</a:t>
            </a:r>
          </a:p>
          <a:p>
            <a:pPr marL="171450" indent="-171450">
              <a:buFont typeface="Arial"/>
              <a:buChar char="•"/>
            </a:pPr>
            <a:r>
              <a:rPr lang="en-US" sz="1200" dirty="0"/>
              <a:t>Bester Lacher des Vortrags: Pause davor, dann ruhig sagen</a:t>
            </a:r>
          </a:p>
          <a:p>
            <a:pPr marL="171450" indent="-171450">
              <a:buFont typeface="Arial"/>
              <a:buChar char="•"/>
            </a:pPr>
            <a:r>
              <a:rPr lang="en-US" sz="1200" dirty="0"/>
              <a:t>Nicht als Pointe verkaufen, trocken bleiben</a:t>
            </a:r>
          </a:p>
          <a:p>
            <a:pPr marL="171450" indent="-171450">
              <a:buFont typeface="Arial"/>
              <a:buChar char="•"/>
            </a:pPr>
            <a:r>
              <a:rPr lang="en-US" sz="1200" dirty="0"/>
              <a:t>36 °C, pralle Sonne, kein Schatten, zwei Personen</a:t>
            </a:r>
          </a:p>
          <a:p>
            <a:pPr marL="0" indent="0">
              <a:buNone/>
            </a:pPr>
            <a:r>
              <a:rPr lang="en-US" sz="1200" b="1" dirty="0"/>
              <a:t>Vokabeln</a:t>
            </a:r>
          </a:p>
          <a:p>
            <a:pPr marL="171450" indent="-171450">
              <a:buFont typeface="Arial"/>
              <a:buChar char="•"/>
            </a:pPr>
            <a:r>
              <a:rPr lang="en-US" sz="1200" dirty="0"/>
              <a:t>full sun = pralle Sonne · shade = Schatten</a:t>
            </a:r>
          </a:p>
          <a:p>
            <a:pPr marL="171450" indent="-171450">
              <a:buFont typeface="Arial"/>
              <a:buChar char="•"/>
            </a:pPr>
            <a:r>
              <a:rPr lang="en-US" sz="1200" dirty="0"/>
              <a:t>mounting pole = Montagemast · to carry up = hochtragen</a:t>
            </a:r>
          </a:p>
          <a:p>
            <a:pPr marL="171450" indent="-171450">
              <a:buFont typeface="Arial"/>
              <a:buChar char="•"/>
            </a:pPr>
            <a:r>
              <a:rPr lang="en-US" sz="1200" dirty="0"/>
              <a:t>installation day = Montagetag · harness = Sicherungsgurt</a:t>
            </a:r>
          </a:p>
          <a:p>
            <a:pPr marL="0" indent="0">
              <a:buNone/>
            </a:pPr>
            <a:r>
              <a:rPr lang="en-US" sz="1200" b="1" dirty="0"/>
              <a:t>Regie</a:t>
            </a:r>
          </a:p>
          <a:p>
            <a:pPr marL="171450" indent="-171450">
              <a:buFont typeface="Arial"/>
              <a:buChar char="•"/>
            </a:pPr>
            <a:r>
              <a:rPr lang="en-US" sz="1200" dirty="0"/>
              <a:t>Nach dem Lacher weiteratmen, nicht nachlegen.</a:t>
            </a:r>
          </a:p>
          <a:p>
            <a:pPr marL="0" indent="0">
              <a:buNone/>
            </a:pPr>
            <a:r>
              <a:rPr lang="en-US" sz="1200" b="1" dirty="0"/>
              <a:t>Übergang</a:t>
            </a:r>
          </a:p>
          <a:p>
            <a:pPr marL="0" indent="0">
              <a:buNone/>
            </a:pPr>
            <a:r>
              <a:rPr lang="en-US" sz="1200" dirty="0"/>
              <a:t>→ Folie 28: fertig montiert</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28 · Fertig montiert</a:t>
            </a:r>
          </a:p>
          <a:p>
            <a:pPr marL="0" indent="0">
              <a:buNone/>
            </a:pPr>
            <a:r>
              <a:rPr lang="en-US" sz="1200" b="1" dirty="0"/>
              <a:t>Kernsatz</a:t>
            </a:r>
          </a:p>
          <a:p>
            <a:pPr marL="0" indent="0">
              <a:buNone/>
            </a:pPr>
            <a:r>
              <a:rPr lang="en-US" sz="1200" dirty="0"/>
              <a:t>"Cabinet at the bottom, sensor at the top, cable in between. One afternoon, two people, no crane."</a:t>
            </a:r>
          </a:p>
          <a:p>
            <a:pPr marL="0" indent="0">
              <a:buNone/>
            </a:pPr>
            <a:r>
              <a:rPr lang="en-US" sz="1200" b="1" dirty="0"/>
              <a:t>Stichworte</a:t>
            </a:r>
          </a:p>
          <a:p>
            <a:pPr marL="171450" indent="-171450">
              <a:buFont typeface="Arial"/>
              <a:buChar char="•"/>
            </a:pPr>
            <a:r>
              <a:rPr lang="en-US" sz="1200" dirty="0"/>
              <a:t>Aufbau in einem Satz: Schrank unten, Sensor oben, Kabelweg dazwischen</a:t>
            </a:r>
          </a:p>
          <a:p>
            <a:pPr marL="171450" indent="-171450">
              <a:buFont typeface="Arial"/>
              <a:buChar char="•"/>
            </a:pPr>
            <a:r>
              <a:rPr lang="en-US" sz="1200" dirty="0"/>
              <a:t>Netzstrom am Silo, LoRaWAN-Logger im Schrank</a:t>
            </a:r>
          </a:p>
          <a:p>
            <a:pPr marL="171450" indent="-171450">
              <a:buFont typeface="Arial"/>
              <a:buChar char="•"/>
            </a:pPr>
            <a:r>
              <a:rPr lang="en-US" sz="1200" dirty="0"/>
              <a:t>Foto führt, nur zwei Sätze sprechen</a:t>
            </a:r>
          </a:p>
          <a:p>
            <a:pPr marL="0" indent="0">
              <a:buNone/>
            </a:pPr>
            <a:r>
              <a:rPr lang="en-US" sz="1200" b="1" dirty="0"/>
              <a:t>Vokabeln</a:t>
            </a:r>
          </a:p>
          <a:p>
            <a:pPr marL="171450" indent="-171450">
              <a:buFont typeface="Arial"/>
              <a:buChar char="•"/>
            </a:pPr>
            <a:r>
              <a:rPr lang="en-US" sz="1200" dirty="0"/>
              <a:t>cable run = Kabelweg · earthing / grounding = Erdung</a:t>
            </a:r>
          </a:p>
          <a:p>
            <a:pPr marL="171450" indent="-171450">
              <a:buFont typeface="Arial"/>
              <a:buChar char="•"/>
            </a:pPr>
            <a:r>
              <a:rPr lang="en-US" sz="1200" dirty="0"/>
              <a:t>lightning protection = Blitzschutz · no crane = kein Kran</a:t>
            </a:r>
          </a:p>
          <a:p>
            <a:pPr marL="171450" indent="-171450">
              <a:buFont typeface="Arial"/>
              <a:buChar char="•"/>
            </a:pPr>
            <a:r>
              <a:rPr lang="en-US" sz="1200" dirty="0"/>
              <a:t>afternoon = Nachmittag</a:t>
            </a:r>
          </a:p>
          <a:p>
            <a:pPr marL="0" indent="0">
              <a:buNone/>
            </a:pPr>
            <a:r>
              <a:rPr lang="en-US" sz="1200" b="1" dirty="0"/>
              <a:t>Regie</a:t>
            </a:r>
          </a:p>
          <a:p>
            <a:pPr marL="171450" indent="-171450">
              <a:buFont typeface="Arial"/>
              <a:buChar char="•"/>
            </a:pPr>
            <a:r>
              <a:rPr lang="en-US" sz="1200" dirty="0"/>
              <a:t>Kurz halten, die wichtige Aussage kommt auf Folie 29.</a:t>
            </a:r>
          </a:p>
          <a:p>
            <a:pPr marL="0" indent="0">
              <a:buNone/>
            </a:pPr>
            <a:r>
              <a:rPr lang="en-US" sz="1200" b="1" dirty="0"/>
              <a:t>Übergang</a:t>
            </a:r>
          </a:p>
          <a:p>
            <a:pPr marL="0" indent="0">
              <a:buNone/>
            </a:pPr>
            <a:r>
              <a:rPr lang="en-US" sz="1200" dirty="0"/>
              <a:t>→ Folie 29: beide Stationen am selben Mast</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F881B-A1AD-CF3B-BA1D-808F1017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52560-B5D9-4617-C2F2-34ECE73B2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720D2-904F-077A-7847-08FB2870A76B}"/>
              </a:ext>
            </a:extLst>
          </p:cNvPr>
          <p:cNvSpPr>
            <a:spLocks noGrp="1"/>
          </p:cNvSpPr>
          <p:nvPr>
            <p:ph type="body" idx="1"/>
          </p:nvPr>
        </p:nvSpPr>
        <p:spPr/>
        <p:txBody>
          <a:bodyPr/>
          <a:lstStyle/>
          <a:p>
            <a:pPr marL="0" indent="0">
              <a:buNone/>
            </a:pPr>
            <a:r>
              <a:rPr lang="en-US" sz="1200" b="1" dirty="0"/>
              <a:t>MAX · Folie 29 · Beide am selben Mast</a:t>
            </a:r>
          </a:p>
          <a:p>
            <a:pPr marL="0" indent="0">
              <a:buNone/>
            </a:pPr>
            <a:r>
              <a:rPr lang="en-US" sz="1200" b="1" dirty="0"/>
              <a:t>Kernsatz</a:t>
            </a:r>
          </a:p>
          <a:p>
            <a:pPr marL="0" indent="0">
              <a:buNone/>
            </a:pPr>
            <a:r>
              <a:rPr lang="en-US" sz="1200" dirty="0"/>
              <a:t>"And we left the old one up there. Same mast, same height, same network. Because a new sensor that tells you a different number is not proof of anything — unless the old one is still running next to it."</a:t>
            </a:r>
          </a:p>
          <a:p>
            <a:pPr marL="0" indent="0">
              <a:buNone/>
            </a:pPr>
            <a:r>
              <a:rPr lang="en-US" sz="1200" b="1" dirty="0"/>
              <a:t>Stichworte</a:t>
            </a:r>
          </a:p>
          <a:p>
            <a:pPr marL="171450" indent="-171450">
              <a:buFont typeface="Arial"/>
              <a:buChar char="•"/>
            </a:pPr>
            <a:r>
              <a:rPr lang="en-US" sz="1200" dirty="0"/>
              <a:t>Parallelbetrieb schafft Vergleichbarkeit: gleicher Mast, gleiche Höhe, gleiches Netz</a:t>
            </a:r>
          </a:p>
          <a:p>
            <a:pPr marL="171450" indent="-171450">
              <a:buFont typeface="Arial"/>
              <a:buChar char="•"/>
            </a:pPr>
            <a:r>
              <a:rPr lang="en-US" sz="1200" dirty="0"/>
              <a:t>Auf dem Foto beide Geräte zeigen: links Ultraschall, rechts Schalenkreuz</a:t>
            </a:r>
          </a:p>
          <a:p>
            <a:pPr marL="171450" indent="-171450">
              <a:buFont typeface="Arial"/>
              <a:buChar char="•"/>
            </a:pPr>
            <a:r>
              <a:rPr lang="en-US" sz="1200" dirty="0"/>
              <a:t>Inhaltlich Max' wichtigste Folie — langsam werden</a:t>
            </a:r>
          </a:p>
          <a:p>
            <a:pPr marL="0" indent="0">
              <a:buNone/>
            </a:pPr>
            <a:r>
              <a:rPr lang="en-US" sz="1200" b="1" dirty="0"/>
              <a:t>Vokabeln</a:t>
            </a:r>
          </a:p>
          <a:p>
            <a:pPr marL="171450" indent="-171450">
              <a:buFont typeface="Arial"/>
              <a:buChar char="•"/>
            </a:pPr>
            <a:r>
              <a:rPr lang="en-US" sz="1200" dirty="0"/>
              <a:t>side by side = nebeneinander · reference instrument = Referenzgerät</a:t>
            </a:r>
          </a:p>
          <a:p>
            <a:pPr marL="171450" indent="-171450">
              <a:buFont typeface="Arial"/>
              <a:buChar char="•"/>
            </a:pPr>
            <a:r>
              <a:rPr lang="en-US" sz="1200" dirty="0"/>
              <a:t>paired measurement = Paarmessung · proof = Beweis</a:t>
            </a:r>
          </a:p>
          <a:p>
            <a:pPr marL="171450" indent="-171450">
              <a:buFont typeface="Arial"/>
              <a:buChar char="•"/>
            </a:pPr>
            <a:r>
              <a:rPr lang="en-US" sz="1200" dirty="0"/>
              <a:t>to leave up = oben lassen · comparability = Vergleichbarkeit</a:t>
            </a:r>
          </a:p>
          <a:p>
            <a:pPr marL="0" indent="0">
              <a:buNone/>
            </a:pPr>
            <a:r>
              <a:rPr lang="en-US" sz="1200" b="1" dirty="0"/>
              <a:t>Regie</a:t>
            </a:r>
          </a:p>
          <a:p>
            <a:pPr marL="171450" indent="-171450">
              <a:buFont typeface="Arial"/>
              <a:buChar char="•"/>
            </a:pPr>
            <a:r>
              <a:rPr lang="en-US" sz="1200" dirty="0"/>
              <a:t>Mit der Hand auf beide Geräte zeigen, dann Pause.</a:t>
            </a:r>
          </a:p>
          <a:p>
            <a:pPr marL="0" indent="0">
              <a:buNone/>
            </a:pPr>
            <a:r>
              <a:rPr lang="en-US" sz="1200" b="1" dirty="0"/>
              <a:t>Übergang</a:t>
            </a:r>
          </a:p>
          <a:p>
            <a:pPr marL="0" indent="0">
              <a:buNone/>
            </a:pPr>
            <a:r>
              <a:rPr lang="en-US" sz="1200" dirty="0"/>
              <a:t>→ Folie 30: Montagebilder, danach Übergabe an Tom</a:t>
            </a:r>
          </a:p>
        </p:txBody>
      </p:sp>
      <p:sp>
        <p:nvSpPr>
          <p:cNvPr id="4" name="Slide Number Placeholder 3">
            <a:extLst>
              <a:ext uri="{FF2B5EF4-FFF2-40B4-BE49-F238E27FC236}">
                <a16:creationId xmlns:a16="http://schemas.microsoft.com/office/drawing/2014/main" id="{318E7733-0AF1-2175-BDA2-8C7B15818067}"/>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589513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3 · Frage an den Saal</a:t>
            </a:r>
          </a:p>
          <a:p>
            <a:pPr marL="0" indent="0">
              <a:buNone/>
            </a:pPr>
            <a:r>
              <a:rPr lang="en-US" sz="1200" b="1" dirty="0"/>
              <a:t>Kernsatz</a:t>
            </a:r>
          </a:p>
          <a:p>
            <a:pPr marL="0" indent="0">
              <a:buNone/>
            </a:pPr>
            <a:r>
              <a:rPr lang="en-US" sz="1200" dirty="0"/>
              <a:t>"Quick question — hands up: who here has a weather station at home? … And who would defend that data in front of a lawyer? — That is what this talk is about."</a:t>
            </a:r>
          </a:p>
          <a:p>
            <a:pPr marL="0" indent="0">
              <a:buNone/>
            </a:pPr>
            <a:r>
              <a:rPr lang="en-US" sz="1200" b="1" dirty="0"/>
              <a:t>Stichworte</a:t>
            </a:r>
          </a:p>
          <a:p>
            <a:pPr marL="171450" indent="-171450">
              <a:buFont typeface="Arial"/>
              <a:buChar char="•"/>
            </a:pPr>
            <a:r>
              <a:rPr lang="en-US" sz="1200" dirty="0"/>
              <a:t>Wirklich warten, bis Hände hochgehen, Hände kurz kommentieren</a:t>
            </a:r>
          </a:p>
          <a:p>
            <a:pPr marL="171450" indent="-171450">
              <a:buFont typeface="Arial"/>
              <a:buChar char="•"/>
            </a:pPr>
            <a:r>
              <a:rPr lang="en-US" sz="1200" dirty="0"/>
              <a:t>Zweite Frage erst danach stellen</a:t>
            </a:r>
          </a:p>
          <a:p>
            <a:pPr marL="171450" indent="-171450">
              <a:buFont typeface="Arial"/>
              <a:buChar char="•"/>
            </a:pPr>
            <a:r>
              <a:rPr lang="en-US" sz="1200" dirty="0"/>
              <a:t>Ab hier ist der Saal wach — Tempo darf steigen</a:t>
            </a:r>
          </a:p>
          <a:p>
            <a:pPr marL="0" indent="0">
              <a:buNone/>
            </a:pPr>
            <a:r>
              <a:rPr lang="en-US" sz="1200" b="1" dirty="0"/>
              <a:t>Vokabeln</a:t>
            </a:r>
          </a:p>
          <a:p>
            <a:pPr marL="171450" indent="-171450">
              <a:buFont typeface="Arial"/>
              <a:buChar char="•"/>
            </a:pPr>
            <a:r>
              <a:rPr lang="en-US" sz="1200" dirty="0"/>
              <a:t>hands up = Hände hoch · to defend data = Daten verteidigen</a:t>
            </a:r>
          </a:p>
          <a:p>
            <a:pPr marL="171450" indent="-171450">
              <a:buFont typeface="Arial"/>
              <a:buChar char="•"/>
            </a:pPr>
            <a:r>
              <a:rPr lang="en-US" sz="1200" dirty="0"/>
              <a:t>in front of a lawyer / in court = vor Gericht · claim = Schadensmeldung, Anspruch</a:t>
            </a:r>
          </a:p>
          <a:p>
            <a:pPr marL="171450" indent="-171450">
              <a:buFont typeface="Arial"/>
              <a:buChar char="•"/>
            </a:pPr>
            <a:r>
              <a:rPr lang="en-US" sz="1200" dirty="0"/>
              <a:t>evidence = Beweis · to hold up = standhalten</a:t>
            </a:r>
          </a:p>
          <a:p>
            <a:pPr marL="0" indent="0">
              <a:buNone/>
            </a:pPr>
            <a:r>
              <a:rPr lang="en-US" sz="1200" b="1" dirty="0"/>
              <a:t>Regie</a:t>
            </a:r>
          </a:p>
          <a:p>
            <a:pPr marL="171450" indent="-171450">
              <a:buFont typeface="Arial"/>
              <a:buChar char="•"/>
            </a:pPr>
            <a:r>
              <a:rPr lang="en-US" sz="1200" dirty="0"/>
              <a:t>Nicht weiterreden, während Hände hochgehen. Stille aushalten.</a:t>
            </a:r>
          </a:p>
          <a:p>
            <a:pPr marL="0" indent="0">
              <a:buNone/>
            </a:pPr>
            <a:r>
              <a:rPr lang="en-US" sz="1200" b="1" dirty="0"/>
              <a:t>Übergang</a:t>
            </a:r>
          </a:p>
          <a:p>
            <a:pPr marL="0" indent="0">
              <a:buNone/>
            </a:pPr>
            <a:r>
              <a:rPr lang="en-US" sz="1200" dirty="0"/>
              <a:t>→ Folie 4: wo wir wohnen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8090F-6EDD-1C12-6CF9-A221ECE00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2E5A3-35EC-D5B5-210A-A27A96425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501C2-9E08-C323-3B92-EFD9FF6390EB}"/>
              </a:ext>
            </a:extLst>
          </p:cNvPr>
          <p:cNvSpPr>
            <a:spLocks noGrp="1"/>
          </p:cNvSpPr>
          <p:nvPr>
            <p:ph type="body" idx="1"/>
          </p:nvPr>
        </p:nvSpPr>
        <p:spPr/>
        <p:txBody>
          <a:bodyPr/>
          <a:lstStyle/>
          <a:p>
            <a:pPr marL="0" indent="0">
              <a:buNone/>
            </a:pPr>
            <a:r>
              <a:rPr lang="en-US" sz="1200" b="1" dirty="0"/>
              <a:t>MAX · Folie 30 · Oben am Mast · ÜBERGABE 4</a:t>
            </a:r>
          </a:p>
          <a:p>
            <a:pPr marL="0" indent="0">
              <a:buNone/>
            </a:pPr>
            <a:r>
              <a:rPr lang="en-US" sz="1200" b="1" dirty="0"/>
              <a:t>Kernsatz</a:t>
            </a:r>
          </a:p>
          <a:p>
            <a:pPr marL="0" indent="0">
              <a:buNone/>
            </a:pPr>
            <a:r>
              <a:rPr lang="en-US" sz="1200" dirty="0"/>
              <a:t>"Same mast, same height — and somebody has to climb up there every time something needs checking. — Pause — Tom, show them what we got."</a:t>
            </a:r>
          </a:p>
          <a:p>
            <a:pPr marL="0" indent="0">
              <a:buNone/>
            </a:pPr>
            <a:r>
              <a:rPr lang="en-US" sz="1200" b="1" dirty="0"/>
              <a:t>Stichworte</a:t>
            </a:r>
          </a:p>
          <a:p>
            <a:pPr marL="171450" indent="-171450">
              <a:buFont typeface="Arial"/>
              <a:buChar char="•"/>
            </a:pPr>
            <a:r>
              <a:rPr lang="en-US" sz="1200" dirty="0"/>
              <a:t>Keine neue Information, nur der Abschluss des Montageteils</a:t>
            </a:r>
          </a:p>
          <a:p>
            <a:pPr marL="171450" indent="-171450">
              <a:buFont typeface="Arial"/>
              <a:buChar char="•"/>
            </a:pPr>
            <a:r>
              <a:rPr lang="en-US" sz="1200" dirty="0"/>
              <a:t>Wartung ehrlich ansprechen: jeder Check bedeutet hochsteigen</a:t>
            </a:r>
          </a:p>
          <a:p>
            <a:pPr marL="171450" indent="-171450">
              <a:buFont typeface="Arial"/>
              <a:buChar char="•"/>
            </a:pPr>
            <a:r>
              <a:rPr lang="en-US" sz="1200" dirty="0"/>
              <a:t>ÜBERGABE 4: Klicker oder Maus an Tom, vorher absprechen wer klickt</a:t>
            </a:r>
          </a:p>
          <a:p>
            <a:pPr marL="0" indent="0">
              <a:buNone/>
            </a:pPr>
            <a:r>
              <a:rPr lang="en-US" sz="1200" b="1" dirty="0"/>
              <a:t>Vokabeln</a:t>
            </a:r>
          </a:p>
          <a:p>
            <a:pPr marL="171450" indent="-171450">
              <a:buFont typeface="Arial"/>
              <a:buChar char="•"/>
            </a:pPr>
            <a:r>
              <a:rPr lang="en-US" sz="1200" dirty="0"/>
              <a:t>to climb = hochsteigen · maintenance = Wartung</a:t>
            </a:r>
          </a:p>
          <a:p>
            <a:pPr marL="171450" indent="-171450">
              <a:buFont typeface="Arial"/>
              <a:buChar char="•"/>
            </a:pPr>
            <a:r>
              <a:rPr lang="en-US" sz="1200" dirty="0"/>
              <a:t>handover = Übergabe · effort = Aufwand</a:t>
            </a:r>
          </a:p>
          <a:p>
            <a:pPr marL="0" indent="0">
              <a:buNone/>
            </a:pPr>
            <a:r>
              <a:rPr lang="en-US" sz="1200" b="1" dirty="0"/>
              <a:t>Regie</a:t>
            </a:r>
          </a:p>
          <a:p>
            <a:pPr marL="171450" indent="-171450">
              <a:buFont typeface="Arial"/>
              <a:buChar char="•"/>
            </a:pPr>
            <a:r>
              <a:rPr lang="en-US" sz="1200" dirty="0"/>
              <a:t>Übergabesatz üben, er muss sitzen. Dann zurücktreten.</a:t>
            </a:r>
          </a:p>
          <a:p>
            <a:pPr marL="0" indent="0">
              <a:buNone/>
            </a:pPr>
            <a:r>
              <a:rPr lang="en-US" sz="1200" b="1" dirty="0"/>
              <a:t>Übergang</a:t>
            </a:r>
          </a:p>
          <a:p>
            <a:pPr marL="0" indent="0">
              <a:buNone/>
            </a:pPr>
            <a:r>
              <a:rPr lang="en-US" sz="1200" dirty="0"/>
              <a:t>→ Folie 31: Tom, die Messdaten</a:t>
            </a:r>
          </a:p>
        </p:txBody>
      </p:sp>
      <p:sp>
        <p:nvSpPr>
          <p:cNvPr id="4" name="Slide Number Placeholder 3">
            <a:extLst>
              <a:ext uri="{FF2B5EF4-FFF2-40B4-BE49-F238E27FC236}">
                <a16:creationId xmlns:a16="http://schemas.microsoft.com/office/drawing/2014/main" id="{137D7227-95D7-F8D6-3313-137F7842EC53}"/>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2631681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31 · Gleiches Wetter, anderer Maßstab</a:t>
            </a:r>
          </a:p>
          <a:p>
            <a:pPr marL="0" indent="0">
              <a:buNone/>
            </a:pPr>
            <a:r>
              <a:rPr lang="en-US" sz="1200" b="1" dirty="0"/>
              <a:t>Kernsatz</a:t>
            </a:r>
          </a:p>
          <a:p>
            <a:pPr marL="0" indent="0">
              <a:buNone/>
            </a:pPr>
            <a:r>
              <a:rPr lang="en-US" sz="1200" dirty="0"/>
              <a:t>"Seven days, both stations on the same mast, same height, same network. Look at the shape first — both see the same weather. Every front, every quiet night, same timing. Now look at the height: the mechanical station reported the higher gust in 92 % of 1,091 paired five-minute intervals. Same weather, different scale. And from this picture alone, I cannot tell you which one is right. One station gives you a number. Two stations give you a question — and that question is worth more than the number."</a:t>
            </a:r>
          </a:p>
          <a:p>
            <a:pPr marL="0" indent="0">
              <a:buNone/>
            </a:pPr>
            <a:r>
              <a:rPr lang="en-US" sz="1200" b="1" dirty="0"/>
              <a:t>Stichworte</a:t>
            </a:r>
          </a:p>
          <a:p>
            <a:pPr marL="171450" indent="-171450">
              <a:buFont typeface="Arial"/>
              <a:buChar char="•"/>
            </a:pPr>
            <a:r>
              <a:rPr lang="en-US" sz="1200" dirty="0"/>
              <a:t>07.–14. September 2026, Spitzenböe je 5-Minuten-Intervall, roh und ungeglättet</a:t>
            </a:r>
          </a:p>
          <a:p>
            <a:pPr marL="171450" indent="-171450">
              <a:buFont typeface="Arial"/>
              <a:buChar char="•"/>
            </a:pPr>
            <a:r>
              <a:rPr lang="en-US" sz="1200" dirty="0"/>
              <a:t>Maximum dieser Woche nur 33 km/h — KEINE Extremböe dabei. Also hier nicht sagen, die S2120 könne keine Extremböen; das Extremverhalten gehört zu Folie 20 und 21</a:t>
            </a:r>
          </a:p>
          <a:p>
            <a:pPr marL="171450" indent="-171450">
              <a:buFont typeface="Arial"/>
              <a:buChar char="•"/>
            </a:pPr>
            <a:r>
              <a:rPr lang="en-US" sz="1200" dirty="0"/>
              <a:t>Fair bleiben: beide Geräte funktionieren</a:t>
            </a:r>
          </a:p>
          <a:p>
            <a:pPr marL="171450" indent="-171450">
              <a:buFont typeface="Arial"/>
              <a:buChar char="•"/>
            </a:pPr>
            <a:r>
              <a:rPr lang="en-US" sz="1200" dirty="0"/>
              <a:t>Vorher klären: melden beide dieselbe Böen-Definition? Wenn nicht, erklärt das einen Teil des Versatzes legitim — es ist deine eigene Regel 1</a:t>
            </a:r>
          </a:p>
          <a:p>
            <a:pPr marL="171450" indent="-171450">
              <a:buFont typeface="Arial"/>
              <a:buChar char="•"/>
            </a:pPr>
            <a:r>
              <a:rPr lang="en-US" sz="1200" dirty="0"/>
              <a:t>Wenn ihr nur EINE Sache live klickt, dann diese. Absprechen, wer die Maus bedient</a:t>
            </a:r>
          </a:p>
          <a:p>
            <a:pPr marL="0" indent="0">
              <a:buNone/>
            </a:pPr>
            <a:r>
              <a:rPr lang="en-US" sz="1200" b="1" dirty="0"/>
              <a:t>Vokabeln</a:t>
            </a:r>
          </a:p>
          <a:p>
            <a:pPr marL="171450" indent="-171450">
              <a:buFont typeface="Arial"/>
              <a:buChar char="•"/>
            </a:pPr>
            <a:r>
              <a:rPr lang="en-US" sz="1200" dirty="0"/>
              <a:t>paired interval = Paarintervall · peak gust = Spitzenböe</a:t>
            </a:r>
          </a:p>
          <a:p>
            <a:pPr marL="171450" indent="-171450">
              <a:buFont typeface="Arial"/>
              <a:buChar char="•"/>
            </a:pPr>
            <a:r>
              <a:rPr lang="en-US" sz="1200" dirty="0"/>
              <a:t>raw, unsmoothed = roh, ungeglättet · scale = Maßstab, Niveau</a:t>
            </a:r>
          </a:p>
          <a:p>
            <a:pPr marL="171450" indent="-171450">
              <a:buFont typeface="Arial"/>
              <a:buChar char="•"/>
            </a:pPr>
            <a:r>
              <a:rPr lang="en-US" sz="1200" dirty="0"/>
              <a:t>to correlate = korrelieren · offset = Versatz · gust definition (3 s) = Böendefinition</a:t>
            </a:r>
          </a:p>
          <a:p>
            <a:pPr marL="0" indent="0">
              <a:buNone/>
            </a:pPr>
            <a:r>
              <a:rPr lang="en-US" sz="1200" b="1" dirty="0"/>
              <a:t>Regie</a:t>
            </a:r>
          </a:p>
          <a:p>
            <a:pPr marL="171450" indent="-171450">
              <a:buFont typeface="Arial"/>
              <a:buChar char="•"/>
            </a:pPr>
            <a:r>
              <a:rPr lang="en-US" sz="1200" dirty="0"/>
              <a:t>Erst Form, dann Höhe. Zwei Bewegungen mit der Hand: waagerecht, dann senkrecht.</a:t>
            </a:r>
          </a:p>
          <a:p>
            <a:pPr marL="0" indent="0">
              <a:buNone/>
            </a:pPr>
            <a:r>
              <a:rPr lang="en-US" sz="1200" b="1" dirty="0"/>
              <a:t>Übergang</a:t>
            </a:r>
          </a:p>
          <a:p>
            <a:pPr marL="0" indent="0">
              <a:buNone/>
            </a:pPr>
            <a:r>
              <a:rPr lang="en-US" sz="1200" dirty="0"/>
              <a:t>→ Folie 32: die langweilige Schicht</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32 · Die langweilige Schicht</a:t>
            </a:r>
          </a:p>
          <a:p>
            <a:pPr marL="0" indent="0">
              <a:buNone/>
            </a:pPr>
            <a:r>
              <a:rPr lang="en-US" sz="1200" b="1" dirty="0"/>
              <a:t>Kernsatz</a:t>
            </a:r>
          </a:p>
          <a:p>
            <a:pPr marL="0" indent="0">
              <a:buNone/>
            </a:pPr>
            <a:r>
              <a:rPr lang="en-US" sz="1200" dirty="0"/>
              <a:t>"One more thing, about the boring layer. We built all of this on ThingsBoard and it served us well — we still run it. But for a record that has to survive a hard question, we wanted full control over retention, export, and how we analyse it. So we now run our own platform next to it, and both get the same data. Not because ThingsBoard is bad — because we did not want the answer to 'where is your raw data' to depend on somebody else's product decisions."</a:t>
            </a:r>
          </a:p>
          <a:p>
            <a:pPr marL="0" indent="0">
              <a:buNone/>
            </a:pPr>
            <a:r>
              <a:rPr lang="en-US" sz="1200" b="1" dirty="0"/>
              <a:t>Stichworte</a:t>
            </a:r>
          </a:p>
          <a:p>
            <a:pPr marL="171450" indent="-171450">
              <a:buFont typeface="Arial"/>
              <a:buChar char="•"/>
            </a:pPr>
            <a:r>
              <a:rPr lang="en-US" sz="1200" dirty="0"/>
              <a:t>Einzige Folie, die nach Produkt klingen kann — schnell durch</a:t>
            </a:r>
          </a:p>
          <a:p>
            <a:pPr marL="171450" indent="-171450">
              <a:buFont typeface="Arial"/>
              <a:buChar char="•"/>
            </a:pPr>
            <a:r>
              <a:rPr lang="en-US" sz="1200" dirty="0"/>
              <a:t>TJK-Connect EINMAL nennen, nie wieder. Keine Features, keine Preise</a:t>
            </a:r>
          </a:p>
          <a:p>
            <a:pPr marL="171450" indent="-171450">
              <a:buFont typeface="Arial"/>
              <a:buChar char="•"/>
            </a:pPr>
            <a:r>
              <a:rPr lang="en-US" sz="1200" dirty="0"/>
              <a:t>"Not because ThingsBoard is bad" unbedingt sagen</a:t>
            </a:r>
          </a:p>
          <a:p>
            <a:pPr marL="171450" indent="-171450">
              <a:buFont typeface="Arial"/>
              <a:buChar char="•"/>
            </a:pPr>
            <a:r>
              <a:rPr lang="en-US" sz="1200" dirty="0"/>
              <a:t>Klingt es beim Üben nach Verkauf: Folie raus</a:t>
            </a:r>
          </a:p>
          <a:p>
            <a:pPr marL="0" indent="0">
              <a:buNone/>
            </a:pPr>
            <a:r>
              <a:rPr lang="en-US" sz="1200" b="1" dirty="0"/>
              <a:t>Vokabeln</a:t>
            </a:r>
          </a:p>
          <a:p>
            <a:pPr marL="171450" indent="-171450">
              <a:buFont typeface="Arial"/>
              <a:buChar char="•"/>
            </a:pPr>
            <a:r>
              <a:rPr lang="en-US" sz="1200" dirty="0"/>
              <a:t>retention = Aufbewahrungsdauer · export = Datenexport · raw data = Rohdaten</a:t>
            </a:r>
          </a:p>
          <a:p>
            <a:pPr marL="171450" indent="-171450">
              <a:buFont typeface="Arial"/>
              <a:buChar char="•"/>
            </a:pPr>
            <a:r>
              <a:rPr lang="en-US" sz="1200" dirty="0"/>
              <a:t>vendor lock-in = Herstellerabhängigkeit · audit trail = Nachweiskette</a:t>
            </a:r>
          </a:p>
          <a:p>
            <a:pPr marL="171450" indent="-171450">
              <a:buFont typeface="Arial"/>
              <a:buChar char="•"/>
            </a:pPr>
            <a:r>
              <a:rPr lang="en-US" sz="1200" dirty="0"/>
              <a:t>boring layer = die langweilige Schicht · to survive a hard question = einer harten Frage standhalten</a:t>
            </a:r>
          </a:p>
          <a:p>
            <a:pPr marL="0" indent="0">
              <a:buNone/>
            </a:pPr>
            <a:r>
              <a:rPr lang="en-US" sz="1200" b="1" dirty="0"/>
              <a:t>Regie</a:t>
            </a:r>
          </a:p>
          <a:p>
            <a:pPr marL="171450" indent="-171450">
              <a:buFont typeface="Arial"/>
              <a:buChar char="•"/>
            </a:pPr>
            <a:r>
              <a:rPr lang="en-US" sz="1200" dirty="0"/>
              <a:t>Sachlich, keine Begeisterung. Der Screenshot ist Beleg, kein Pitch.</a:t>
            </a:r>
          </a:p>
          <a:p>
            <a:pPr marL="0" indent="0">
              <a:buNone/>
            </a:pPr>
            <a:r>
              <a:rPr lang="en-US" sz="1200" b="1" dirty="0"/>
              <a:t>Übergang</a:t>
            </a:r>
          </a:p>
          <a:p>
            <a:pPr marL="0" indent="0">
              <a:buNone/>
            </a:pPr>
            <a:r>
              <a:rPr lang="en-US" sz="1200" dirty="0"/>
              <a:t>→ Folie 33: vier Regeln zum Mitnehmen</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33 · Vier Regeln</a:t>
            </a:r>
          </a:p>
          <a:p>
            <a:pPr marL="0" indent="0">
              <a:buNone/>
            </a:pPr>
            <a:r>
              <a:rPr lang="en-US" sz="1200" b="1" dirty="0"/>
              <a:t>Kernsatz</a:t>
            </a:r>
          </a:p>
          <a:p>
            <a:pPr marL="0" indent="0">
              <a:buNone/>
            </a:pPr>
            <a:r>
              <a:rPr lang="en-US" sz="1200" dirty="0"/>
              <a:t>"If you take four things home, take these."</a:t>
            </a:r>
          </a:p>
          <a:p>
            <a:pPr marL="0" indent="0">
              <a:buNone/>
            </a:pPr>
            <a:r>
              <a:rPr lang="en-US" sz="1200" b="1" dirty="0"/>
              <a:t>Die vier Regeln, je ein Satz</a:t>
            </a:r>
          </a:p>
          <a:p>
            <a:pPr marL="171450" indent="-171450">
              <a:buFont typeface="Arial"/>
              <a:buChar char="•"/>
            </a:pPr>
            <a:r>
              <a:rPr lang="en-US" sz="1200" dirty="0"/>
              <a:t>1 Gusts, not averages — report gusts, and say which definition you use</a:t>
            </a:r>
          </a:p>
          <a:p>
            <a:pPr marL="171450" indent="-171450">
              <a:buFont typeface="Arial"/>
              <a:buChar char="•"/>
            </a:pPr>
            <a:r>
              <a:rPr lang="en-US" sz="1200" dirty="0"/>
              <a:t>2 Sample fast enough — a ten-minute mean hides the event that does the damage</a:t>
            </a:r>
          </a:p>
          <a:p>
            <a:pPr marL="171450" indent="-171450">
              <a:buFont typeface="Arial"/>
              <a:buChar char="•"/>
            </a:pPr>
            <a:r>
              <a:rPr lang="en-US" sz="1200" dirty="0"/>
              <a:t>3 Know your timestamp — sensor, gateway or server: if nobody on your team knows, the record is weak</a:t>
            </a:r>
          </a:p>
          <a:p>
            <a:pPr marL="171450" indent="-171450">
              <a:buFont typeface="Arial"/>
              <a:buChar char="•"/>
            </a:pPr>
            <a:r>
              <a:rPr lang="en-US" sz="1200" dirty="0"/>
              <a:t>4 Check what is possible — ours said ninety-one metres per second, and nobody blinked</a:t>
            </a:r>
          </a:p>
          <a:p>
            <a:pPr marL="0" indent="0">
              <a:buNone/>
            </a:pPr>
            <a:r>
              <a:rPr lang="en-US" sz="1200" b="1" dirty="0"/>
              <a:t>Stichworte</a:t>
            </a:r>
          </a:p>
          <a:p>
            <a:pPr marL="171450" indent="-171450">
              <a:buFont typeface="Arial"/>
              <a:buChar char="•"/>
            </a:pPr>
            <a:r>
              <a:rPr lang="en-US" sz="1200" dirty="0"/>
              <a:t>Pro Zeile ein Satz, nicht mehr</a:t>
            </a:r>
          </a:p>
          <a:p>
            <a:pPr marL="171450" indent="-171450">
              <a:buFont typeface="Arial"/>
              <a:buChar char="•"/>
            </a:pPr>
            <a:r>
              <a:rPr lang="en-US" sz="1200" dirty="0"/>
              <a:t>Bei Zeitdruck: Regel 1 und 4 ausführen, 2 und 3 nur nennen</a:t>
            </a:r>
          </a:p>
          <a:p>
            <a:pPr marL="171450" indent="-171450">
              <a:buFont typeface="Arial"/>
              <a:buChar char="•"/>
            </a:pPr>
            <a:r>
              <a:rPr lang="en-US" sz="1200" dirty="0"/>
              <a:t>Abschluss: "None of this is about LoRaWAN. LoRaWAN was the easy part."</a:t>
            </a:r>
          </a:p>
          <a:p>
            <a:pPr marL="0" indent="0">
              <a:buNone/>
            </a:pPr>
            <a:r>
              <a:rPr lang="en-US" sz="1200" b="1" dirty="0"/>
              <a:t>Vokabeln</a:t>
            </a:r>
          </a:p>
          <a:p>
            <a:pPr marL="171450" indent="-171450">
              <a:buFont typeface="Arial"/>
              <a:buChar char="•"/>
            </a:pPr>
            <a:r>
              <a:rPr lang="en-US" sz="1200" dirty="0"/>
              <a:t>gust definition (3 s) = Böendefinition · sampling rate = Abtastrate</a:t>
            </a:r>
          </a:p>
          <a:p>
            <a:pPr marL="171450" indent="-171450">
              <a:buFont typeface="Arial"/>
              <a:buChar char="•"/>
            </a:pPr>
            <a:r>
              <a:rPr lang="en-US" sz="1200" dirty="0"/>
              <a:t>averaging window = Mittelungsfenster · ten-minute mean = 10-Minuten-Mittel</a:t>
            </a:r>
          </a:p>
          <a:p>
            <a:pPr marL="171450" indent="-171450">
              <a:buFont typeface="Arial"/>
              <a:buChar char="•"/>
            </a:pPr>
            <a:r>
              <a:rPr lang="en-US" sz="1200" dirty="0"/>
              <a:t>timestamp = Zeitstempel · plausibility check = Plausibilitätsprüfung</a:t>
            </a:r>
          </a:p>
          <a:p>
            <a:pPr marL="171450" indent="-171450">
              <a:buFont typeface="Arial"/>
              <a:buChar char="•"/>
            </a:pPr>
            <a:r>
              <a:rPr lang="en-US" sz="1200" dirty="0"/>
              <a:t>nobody blinked = niemand hat gestutzt</a:t>
            </a:r>
          </a:p>
          <a:p>
            <a:pPr marL="0" indent="0">
              <a:buNone/>
            </a:pPr>
            <a:r>
              <a:rPr lang="en-US" sz="1200" b="1" dirty="0"/>
              <a:t>Regie</a:t>
            </a:r>
          </a:p>
          <a:p>
            <a:pPr marL="171450" indent="-171450">
              <a:buFont typeface="Arial"/>
              <a:buChar char="•"/>
            </a:pPr>
            <a:r>
              <a:rPr lang="en-US" sz="1200" dirty="0"/>
              <a:t>Bei Regel 4 darfst du kurz lächeln — das ist eure eigene Geschichte.</a:t>
            </a:r>
          </a:p>
          <a:p>
            <a:pPr marL="0" indent="0">
              <a:buNone/>
            </a:pPr>
            <a:r>
              <a:rPr lang="en-US" sz="1200" b="1" dirty="0"/>
              <a:t>Übergang</a:t>
            </a:r>
          </a:p>
          <a:p>
            <a:pPr marL="0" indent="0">
              <a:buNone/>
            </a:pPr>
            <a:r>
              <a:rPr lang="en-US" sz="1200" dirty="0"/>
              <a:t>→ Folie 34: Abschluss</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34 · Its own record</a:t>
            </a:r>
          </a:p>
          <a:p>
            <a:pPr marL="0" indent="0">
              <a:buNone/>
            </a:pPr>
            <a:r>
              <a:rPr lang="en-US" sz="1200" b="1" dirty="0"/>
              <a:t>Kernsatz</a:t>
            </a:r>
          </a:p>
          <a:p>
            <a:pPr marL="0" indent="0">
              <a:buNone/>
            </a:pPr>
            <a:r>
              <a:rPr lang="en-US" sz="1200" dirty="0"/>
              <a:t>"It started with a mayor making a phone call. What we proved is small: the record at the site and the record thirty kilometres away are not the same record, and a spinning cup on an exposed mast will not tell you the difference. What we did not prove is whether it would have changed anything for Heiko."</a:t>
            </a:r>
          </a:p>
          <a:p>
            <a:pPr marL="0" indent="0">
              <a:buNone/>
            </a:pPr>
            <a:r>
              <a:rPr lang="en-US" sz="1200" b="1" dirty="0"/>
              <a:t>Stichworte</a:t>
            </a:r>
          </a:p>
          <a:p>
            <a:pPr marL="171450" indent="-171450">
              <a:buFont typeface="Arial"/>
              <a:buChar char="•"/>
            </a:pPr>
            <a:r>
              <a:rPr lang="en-US" sz="1200" dirty="0"/>
              <a:t>VOR DEM VORTRAG: aktuellen Stand der Versicherung prüfen und hier einsetzen</a:t>
            </a:r>
          </a:p>
          <a:p>
            <a:pPr marL="171450" indent="-171450">
              <a:buFont typeface="Arial"/>
              <a:buChar char="•"/>
            </a:pPr>
            <a:r>
              <a:rPr lang="en-US" sz="1200" dirty="0"/>
              <a:t>Bewusst keine große Behauptung — der Verzicht ist die stärkste Karte</a:t>
            </a:r>
          </a:p>
          <a:p>
            <a:pPr marL="171450" indent="-171450">
              <a:buFont typeface="Arial"/>
              <a:buChar char="•"/>
            </a:pPr>
            <a:r>
              <a:rPr lang="en-US" sz="1200" dirty="0"/>
              <a:t>Stehen bleiben, nicht weglaufen. Der Host kommt</a:t>
            </a:r>
          </a:p>
          <a:p>
            <a:pPr marL="0" indent="0">
              <a:buNone/>
            </a:pPr>
            <a:r>
              <a:rPr lang="en-US" sz="1200" b="1" dirty="0"/>
              <a:t>Vokabeln</a:t>
            </a:r>
          </a:p>
          <a:p>
            <a:pPr marL="171450" indent="-171450">
              <a:buFont typeface="Arial"/>
              <a:buChar char="•"/>
            </a:pPr>
            <a:r>
              <a:rPr lang="en-US" sz="1200" dirty="0"/>
              <a:t>record = Aufzeichnung, Nachweis · to prove = beweisen</a:t>
            </a:r>
          </a:p>
          <a:p>
            <a:pPr marL="171450" indent="-171450">
              <a:buFont typeface="Arial"/>
              <a:buChar char="•"/>
            </a:pPr>
            <a:r>
              <a:rPr lang="en-US" sz="1200" dirty="0"/>
              <a:t>opinion vs measurement = Meinung gegen Messung</a:t>
            </a:r>
          </a:p>
          <a:p>
            <a:pPr marL="171450" indent="-171450">
              <a:buFont typeface="Arial"/>
              <a:buChar char="•"/>
            </a:pPr>
            <a:r>
              <a:rPr lang="en-US" sz="1200" dirty="0"/>
              <a:t>spinning cup = drehendes Schalenkreuz · exposed mast = freistehender Mast</a:t>
            </a:r>
          </a:p>
          <a:p>
            <a:pPr marL="0" indent="0">
              <a:buNone/>
            </a:pPr>
            <a:r>
              <a:rPr lang="en-US" sz="1200" b="1" dirty="0"/>
              <a:t>Regie</a:t>
            </a:r>
          </a:p>
          <a:p>
            <a:pPr marL="171450" indent="-171450">
              <a:buFont typeface="Arial"/>
              <a:buChar char="•"/>
            </a:pPr>
            <a:r>
              <a:rPr lang="en-US" sz="1200" dirty="0"/>
              <a:t>Ruhig und langsam, dann weiter auf Folie 35.</a:t>
            </a:r>
          </a:p>
          <a:p>
            <a:pPr marL="0" indent="0">
              <a:buNone/>
            </a:pPr>
            <a:r>
              <a:rPr lang="en-US" sz="1200" b="1" dirty="0"/>
              <a:t>Übergang</a:t>
            </a:r>
          </a:p>
          <a:p>
            <a:pPr marL="0" indent="0">
              <a:buNone/>
            </a:pPr>
            <a:r>
              <a:rPr lang="en-US" sz="1200" dirty="0"/>
              <a:t>→ Folie 35: Dank und Kontakt</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339F8-3926-8B32-616E-812F58D281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5CB6C-458B-C7B6-6DBE-57080DEEB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301BF-5EAC-33FE-9A69-5340E72FD57D}"/>
              </a:ext>
            </a:extLst>
          </p:cNvPr>
          <p:cNvSpPr>
            <a:spLocks noGrp="1"/>
          </p:cNvSpPr>
          <p:nvPr>
            <p:ph type="body" idx="1"/>
          </p:nvPr>
        </p:nvSpPr>
        <p:spPr/>
        <p:txBody>
          <a:bodyPr/>
          <a:lstStyle/>
          <a:p>
            <a:pPr marL="0" indent="0">
              <a:buNone/>
            </a:pPr>
            <a:r>
              <a:rPr lang="en-US" sz="1200" b="1" dirty="0"/>
              <a:t>TOM &amp; MAX · Folie 35 · Dank und Kontakt</a:t>
            </a:r>
          </a:p>
          <a:p>
            <a:pPr marL="0" indent="0">
              <a:buNone/>
            </a:pPr>
            <a:r>
              <a:rPr lang="en-US" sz="1200" b="1" dirty="0"/>
              <a:t>Kernsatz</a:t>
            </a:r>
          </a:p>
          <a:p>
            <a:pPr marL="0" indent="0">
              <a:buNone/>
            </a:pPr>
            <a:r>
              <a:rPr lang="en-US" sz="1200" dirty="0"/>
              <a:t>"Thank you. Questions, raw data, or a site you think is impossible — write to us. The QR code goes to our LinkedIn, and everything else is on tjk-solutions.de."</a:t>
            </a:r>
          </a:p>
          <a:p>
            <a:pPr marL="0" indent="0">
              <a:buNone/>
            </a:pPr>
            <a:r>
              <a:rPr lang="en-US" sz="1200" b="1" dirty="0"/>
              <a:t>Stichworte</a:t>
            </a:r>
          </a:p>
          <a:p>
            <a:pPr marL="171450" indent="-171450">
              <a:buFont typeface="Arial"/>
              <a:buChar char="•"/>
            </a:pPr>
            <a:r>
              <a:rPr lang="en-US" sz="1200" dirty="0"/>
              <a:t>Beide nach vorn, Dank kurz halten</a:t>
            </a:r>
          </a:p>
          <a:p>
            <a:pPr marL="171450" indent="-171450">
              <a:buFont typeface="Arial"/>
              <a:buChar char="•"/>
            </a:pPr>
            <a:r>
              <a:rPr lang="en-US" sz="1200" dirty="0"/>
              <a:t>QR-Code kurz zeigen, nicht erklären</a:t>
            </a:r>
          </a:p>
          <a:p>
            <a:pPr marL="171450" indent="-171450">
              <a:buFont typeface="Arial"/>
              <a:buChar char="•"/>
            </a:pPr>
            <a:r>
              <a:rPr lang="en-US" sz="1200" dirty="0"/>
              <a:t>tjk-solutions.de: Baudokumentation, Sensordaten, Blitz-Post-mortem</a:t>
            </a:r>
          </a:p>
          <a:p>
            <a:pPr marL="171450" indent="-171450">
              <a:buFont typeface="Arial"/>
              <a:buChar char="•"/>
            </a:pPr>
            <a:r>
              <a:rPr lang="en-US" sz="1200" dirty="0"/>
              <a:t>Für die Q&amp;A das Live-Dashboard offen halten — es arbeitet zehn Minuten für euch</a:t>
            </a:r>
          </a:p>
          <a:p>
            <a:pPr marL="0" indent="0">
              <a:buNone/>
            </a:pPr>
            <a:r>
              <a:rPr lang="en-US" sz="1200" b="1" dirty="0"/>
              <a:t>Q&amp;A-Vokabeln</a:t>
            </a:r>
          </a:p>
          <a:p>
            <a:pPr marL="171450" indent="-171450">
              <a:buFont typeface="Arial"/>
              <a:buChar char="•"/>
            </a:pPr>
            <a:r>
              <a:rPr lang="en-US" sz="1200" dirty="0"/>
              <a:t>Could you repeat the question for the room? = Frage fürs Publikum wiederholen</a:t>
            </a:r>
          </a:p>
          <a:p>
            <a:pPr marL="171450" indent="-171450">
              <a:buFont typeface="Arial"/>
              <a:buChar char="•"/>
            </a:pPr>
            <a:r>
              <a:rPr lang="en-US" sz="1200" dirty="0"/>
              <a:t>That is a fair point. = Berechtigter Einwand.</a:t>
            </a:r>
          </a:p>
          <a:p>
            <a:pPr marL="171450" indent="-171450">
              <a:buFont typeface="Arial"/>
              <a:buChar char="•"/>
            </a:pPr>
            <a:r>
              <a:rPr lang="en-US" sz="1200" dirty="0"/>
              <a:t>We do not have data on that yet. = Dazu haben wir noch keine Daten.</a:t>
            </a:r>
          </a:p>
          <a:p>
            <a:pPr marL="171450" indent="-171450">
              <a:buFont typeface="Arial"/>
              <a:buChar char="•"/>
            </a:pPr>
            <a:r>
              <a:rPr lang="en-US" sz="1200" dirty="0"/>
              <a:t>raw data on request = Rohdaten auf Anfrage · feel free to reach out = melden Sie sich gern</a:t>
            </a:r>
          </a:p>
          <a:p>
            <a:pPr marL="0" indent="0">
              <a:buNone/>
            </a:pPr>
            <a:r>
              <a:rPr lang="en-US" sz="1200" b="1" dirty="0"/>
              <a:t>Vorbereitete Antworten</a:t>
            </a:r>
          </a:p>
          <a:p>
            <a:pPr marL="171450" indent="-171450">
              <a:buFont typeface="Arial"/>
              <a:buChar char="•"/>
            </a:pPr>
            <a:r>
              <a:rPr lang="en-US" sz="1200" dirty="0"/>
              <a:t>Kalibrierung: Werkskalibrierung, keine unabhängige Kalibrierung — offen sagen</a:t>
            </a:r>
          </a:p>
          <a:p>
            <a:pPr marL="171450" indent="-171450">
              <a:buFont typeface="Arial"/>
              <a:buChar char="•"/>
            </a:pPr>
            <a:r>
              <a:rPr lang="en-US" sz="1200" dirty="0"/>
              <a:t>Böen-Definition: prüfen, ob beide Geräte dieselbe Definition melden</a:t>
            </a:r>
          </a:p>
          <a:p>
            <a:pPr marL="171450" indent="-171450">
              <a:buFont typeface="Arial"/>
              <a:buChar char="•"/>
            </a:pPr>
            <a:r>
              <a:rPr lang="en-US" sz="1200" dirty="0"/>
              <a:t>Warum 15 m statt 10 m: wir messen am Objekt, nicht nach meteorologischer Referenzhöhe</a:t>
            </a:r>
          </a:p>
          <a:p>
            <a:pPr marL="0" indent="0">
              <a:buNone/>
            </a:pPr>
            <a:r>
              <a:rPr lang="en-US" sz="1200" b="1" dirty="0"/>
              <a:t>Regie</a:t>
            </a:r>
          </a:p>
          <a:p>
            <a:pPr marL="171450" indent="-171450">
              <a:buFont typeface="Arial"/>
              <a:buChar char="•"/>
            </a:pPr>
            <a:r>
              <a:rPr lang="en-US" sz="1200" dirty="0"/>
              <a:t>Jede Frage laut wiederholen, dann antworten. Bei Zeitablauf dem Host das Wort geben.</a:t>
            </a:r>
          </a:p>
        </p:txBody>
      </p:sp>
      <p:sp>
        <p:nvSpPr>
          <p:cNvPr id="4" name="Slide Number Placeholder 3">
            <a:extLst>
              <a:ext uri="{FF2B5EF4-FFF2-40B4-BE49-F238E27FC236}">
                <a16:creationId xmlns:a16="http://schemas.microsoft.com/office/drawing/2014/main" id="{83A61DCB-92F8-9C2F-88F2-2AF2B3D36B7F}"/>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2877486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4 · Am Mellensee</a:t>
            </a:r>
          </a:p>
          <a:p>
            <a:pPr marL="0" indent="0">
              <a:buNone/>
            </a:pPr>
            <a:r>
              <a:rPr lang="en-US" sz="1200" b="1" dirty="0"/>
              <a:t>Kernsatz</a:t>
            </a:r>
          </a:p>
          <a:p>
            <a:pPr marL="0" indent="0">
              <a:buNone/>
            </a:pPr>
            <a:r>
              <a:rPr lang="en-US" sz="1200" dirty="0"/>
              <a:t>"This is where we live. Am Mellensee, one hour south of Berlin. Four thousand people, a lot of forest, a lot of farmland."</a:t>
            </a:r>
          </a:p>
          <a:p>
            <a:pPr marL="0" indent="0">
              <a:buNone/>
            </a:pPr>
            <a:r>
              <a:rPr lang="en-US" sz="1200" b="1" dirty="0"/>
              <a:t>Stichworte</a:t>
            </a:r>
          </a:p>
          <a:p>
            <a:pPr marL="171450" indent="-171450">
              <a:buFont typeface="Arial"/>
              <a:buChar char="•"/>
            </a:pPr>
            <a:r>
              <a:rPr lang="en-US" sz="1200" dirty="0"/>
              <a:t>Ortsgefühl geben, die Geschichte braucht diesen Moment</a:t>
            </a:r>
          </a:p>
          <a:p>
            <a:pPr marL="171450" indent="-171450">
              <a:buFont typeface="Arial"/>
              <a:buChar char="•"/>
            </a:pPr>
            <a:r>
              <a:rPr lang="en-US" sz="1200" dirty="0"/>
              <a:t>4.000 Einwohner, Wald, Ackerland, Seen</a:t>
            </a:r>
          </a:p>
          <a:p>
            <a:pPr marL="171450" indent="-171450">
              <a:buFont typeface="Arial"/>
              <a:buChar char="•"/>
            </a:pPr>
            <a:r>
              <a:rPr lang="en-US" sz="1200" dirty="0"/>
              <a:t>Foto sprechen lassen, nicht beschreiben</a:t>
            </a:r>
          </a:p>
          <a:p>
            <a:pPr marL="0" indent="0">
              <a:buNone/>
            </a:pPr>
            <a:r>
              <a:rPr lang="en-US" sz="1200" b="1" dirty="0"/>
              <a:t>Vokabeln</a:t>
            </a:r>
          </a:p>
          <a:p>
            <a:pPr marL="171450" indent="-171450">
              <a:buFont typeface="Arial"/>
              <a:buChar char="•"/>
            </a:pPr>
            <a:r>
              <a:rPr lang="en-US" sz="1200" dirty="0"/>
              <a:t>village = Dorf · farmland = Ackerland · forest = Wald</a:t>
            </a:r>
          </a:p>
          <a:p>
            <a:pPr marL="171450" indent="-171450">
              <a:buFont typeface="Arial"/>
              <a:buChar char="•"/>
            </a:pPr>
            <a:r>
              <a:rPr lang="en-US" sz="1200" dirty="0"/>
              <a:t>rural = ländlich · lake = See</a:t>
            </a:r>
          </a:p>
          <a:p>
            <a:pPr marL="0" indent="0">
              <a:buNone/>
            </a:pPr>
            <a:r>
              <a:rPr lang="en-US" sz="1200" b="1" dirty="0"/>
              <a:t>Regie</a:t>
            </a:r>
          </a:p>
          <a:p>
            <a:pPr marL="171450" indent="-171450">
              <a:buFont typeface="Arial"/>
              <a:buChar char="•"/>
            </a:pPr>
            <a:r>
              <a:rPr lang="en-US" sz="1200" dirty="0"/>
              <a:t>Langsam. Zwei, drei Sätze reichen.</a:t>
            </a:r>
          </a:p>
          <a:p>
            <a:pPr marL="0" indent="0">
              <a:buNone/>
            </a:pPr>
            <a:r>
              <a:rPr lang="en-US" sz="1200" b="1" dirty="0"/>
              <a:t>Übergang</a:t>
            </a:r>
          </a:p>
          <a:p>
            <a:pPr marL="0" indent="0">
              <a:buNone/>
            </a:pPr>
            <a:r>
              <a:rPr lang="en-US" sz="1200" dirty="0"/>
              <a:t>→ Folie 5: der Anruf des Bürgermeisters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5 · Ein Anruf</a:t>
            </a:r>
          </a:p>
          <a:p>
            <a:pPr marL="0" indent="0">
              <a:buNone/>
            </a:pPr>
            <a:r>
              <a:rPr lang="en-US" sz="1200" b="1" dirty="0"/>
              <a:t>Kernsatz</a:t>
            </a:r>
          </a:p>
          <a:p>
            <a:pPr marL="0" indent="0">
              <a:buNone/>
            </a:pPr>
            <a:r>
              <a:rPr lang="en-US" sz="1200" dirty="0"/>
              <a:t>"Our mayor called me. He had been visiting Heiko, a farmer in the village, and they got talking. And he said: Tom, this man needs data from your weather stations. You two should talk."</a:t>
            </a:r>
          </a:p>
          <a:p>
            <a:pPr marL="0" indent="0">
              <a:buNone/>
            </a:pPr>
            <a:r>
              <a:rPr lang="en-US" sz="1200" b="1" dirty="0"/>
              <a:t>Stichworte</a:t>
            </a:r>
          </a:p>
          <a:p>
            <a:pPr marL="171450" indent="-171450">
              <a:buFont typeface="Arial"/>
              <a:buChar char="•"/>
            </a:pPr>
            <a:r>
              <a:rPr lang="en-US" sz="1200" dirty="0"/>
              <a:t>Ich-Form: "called me", nicht "called us"</a:t>
            </a:r>
          </a:p>
          <a:p>
            <a:pPr marL="171450" indent="-171450">
              <a:buFont typeface="Arial"/>
              <a:buChar char="•"/>
            </a:pPr>
            <a:r>
              <a:rPr lang="en-US" sz="1200" dirty="0"/>
              <a:t>Wir hatten vorher für die Gemeinde gebaut, deshalb kannte er uns</a:t>
            </a:r>
          </a:p>
          <a:p>
            <a:pPr marL="171450" indent="-171450">
              <a:buFont typeface="Arial"/>
              <a:buChar char="•"/>
            </a:pPr>
            <a:r>
              <a:rPr lang="en-US" sz="1200" dirty="0"/>
              <a:t>Satz des Bürgermeisters darf gespielt werden — er ist der Herzschlag der Geschichte</a:t>
            </a:r>
          </a:p>
          <a:p>
            <a:pPr marL="0" indent="0">
              <a:buNone/>
            </a:pPr>
            <a:r>
              <a:rPr lang="en-US" sz="1200" b="1" dirty="0"/>
              <a:t>Vokabeln</a:t>
            </a:r>
          </a:p>
          <a:p>
            <a:pPr marL="171450" indent="-171450">
              <a:buFont typeface="Arial"/>
              <a:buChar char="•"/>
            </a:pPr>
            <a:r>
              <a:rPr lang="en-US" sz="1200" dirty="0"/>
              <a:t>mayor = Bürgermeister · farmer = Landwirt · municipality = Gemeinde</a:t>
            </a:r>
          </a:p>
          <a:p>
            <a:pPr marL="171450" indent="-171450">
              <a:buFont typeface="Arial"/>
              <a:buChar char="•"/>
            </a:pPr>
            <a:r>
              <a:rPr lang="en-US" sz="1200" dirty="0"/>
              <a:t>to get talking = ins Gespräch kommen · to drop by / visit = vorbeifahren</a:t>
            </a:r>
          </a:p>
          <a:p>
            <a:pPr marL="0" indent="0">
              <a:buNone/>
            </a:pPr>
            <a:r>
              <a:rPr lang="en-US" sz="1200" b="1" dirty="0"/>
              <a:t>Regie</a:t>
            </a:r>
          </a:p>
          <a:p>
            <a:pPr marL="171450" indent="-171450">
              <a:buFont typeface="Arial"/>
              <a:buChar char="•"/>
            </a:pPr>
            <a:r>
              <a:rPr lang="en-US" sz="1200" dirty="0"/>
              <a:t>Erzählton, nicht Vortragston. Kurze Pause nach dem Zitat.</a:t>
            </a:r>
          </a:p>
          <a:p>
            <a:pPr marL="0" indent="0">
              <a:buNone/>
            </a:pPr>
            <a:r>
              <a:rPr lang="en-US" sz="1200" b="1" dirty="0"/>
              <a:t>Übergang</a:t>
            </a:r>
          </a:p>
          <a:p>
            <a:pPr marL="0" indent="0">
              <a:buNone/>
            </a:pPr>
            <a:r>
              <a:rPr lang="en-US" sz="1200" dirty="0"/>
              <a:t>→ Folie 6: Heiko und seine Biogasanlage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6 · Heiko</a:t>
            </a:r>
          </a:p>
          <a:p>
            <a:pPr marL="0" indent="0">
              <a:buNone/>
            </a:pPr>
            <a:r>
              <a:rPr lang="en-US" sz="1200" b="1" dirty="0"/>
              <a:t>Kernsatz</a:t>
            </a:r>
          </a:p>
          <a:p>
            <a:pPr marL="0" indent="0">
              <a:buNone/>
            </a:pPr>
            <a:r>
              <a:rPr lang="en-US" sz="1200" dirty="0"/>
              <a:t>"So I drove over. Heiko runs a biogas plant. Not a company with a legal department — a farmer with a biogas plant."</a:t>
            </a:r>
          </a:p>
          <a:p>
            <a:pPr marL="0" indent="0">
              <a:buNone/>
            </a:pPr>
            <a:r>
              <a:rPr lang="en-US" sz="1200" b="1" dirty="0"/>
              <a:t>Stichworte</a:t>
            </a:r>
          </a:p>
          <a:p>
            <a:pPr marL="171450" indent="-171450">
              <a:buFont typeface="Arial"/>
              <a:buChar char="•"/>
            </a:pPr>
            <a:r>
              <a:rPr lang="en-US" sz="1200" dirty="0"/>
              <a:t>Ein Gesicht wirkt hier stärker als Technik</a:t>
            </a:r>
          </a:p>
          <a:p>
            <a:pPr marL="171450" indent="-171450">
              <a:buFont typeface="Arial"/>
              <a:buChar char="•"/>
            </a:pPr>
            <a:r>
              <a:rPr lang="en-US" sz="1200" dirty="0"/>
              <a:t>Kein Konzern, kein Justiziar — das ist der Punkt</a:t>
            </a:r>
          </a:p>
          <a:p>
            <a:pPr marL="171450" indent="-171450">
              <a:buFont typeface="Arial"/>
              <a:buChar char="•"/>
            </a:pPr>
            <a:r>
              <a:rPr lang="en-US" sz="1200" dirty="0"/>
              <a:t>Name und Bild nur mit Freigabe, sonst "a farmer in our village"</a:t>
            </a:r>
          </a:p>
          <a:p>
            <a:pPr marL="0" indent="0">
              <a:buNone/>
            </a:pPr>
            <a:r>
              <a:rPr lang="en-US" sz="1200" b="1" dirty="0"/>
              <a:t>Vokabeln</a:t>
            </a:r>
          </a:p>
          <a:p>
            <a:pPr marL="171450" indent="-171450">
              <a:buFont typeface="Arial"/>
              <a:buChar char="•"/>
            </a:pPr>
            <a:r>
              <a:rPr lang="en-US" sz="1200" dirty="0"/>
              <a:t>biogas plant = Biogasanlage · digester = Fermenter</a:t>
            </a:r>
          </a:p>
          <a:p>
            <a:pPr marL="171450" indent="-171450">
              <a:buFont typeface="Arial"/>
              <a:buChar char="•"/>
            </a:pPr>
            <a:r>
              <a:rPr lang="en-US" sz="1200" dirty="0"/>
              <a:t>legal department = Rechtsabteilung · on his own = allein</a:t>
            </a:r>
          </a:p>
          <a:p>
            <a:pPr marL="171450" indent="-171450">
              <a:buFont typeface="Arial"/>
              <a:buChar char="•"/>
            </a:pPr>
            <a:r>
              <a:rPr lang="en-US" sz="1200" dirty="0"/>
              <a:t>to run a plant = eine Anlage betreiben</a:t>
            </a:r>
          </a:p>
          <a:p>
            <a:pPr marL="0" indent="0">
              <a:buNone/>
            </a:pPr>
            <a:r>
              <a:rPr lang="en-US" sz="1200" b="1" dirty="0"/>
              <a:t>Regie</a:t>
            </a:r>
          </a:p>
          <a:p>
            <a:pPr marL="171450" indent="-171450">
              <a:buFont typeface="Arial"/>
              <a:buChar char="•"/>
            </a:pPr>
            <a:r>
              <a:rPr lang="en-US" sz="1200" dirty="0"/>
              <a:t>Ruhig und respektvoll, kein Mitleidston.</a:t>
            </a:r>
          </a:p>
          <a:p>
            <a:pPr marL="0" indent="0">
              <a:buNone/>
            </a:pPr>
            <a:r>
              <a:rPr lang="en-US" sz="1200" b="1" dirty="0"/>
              <a:t>Übergang</a:t>
            </a:r>
          </a:p>
          <a:p>
            <a:pPr marL="0" indent="0">
              <a:buNone/>
            </a:pPr>
            <a:r>
              <a:rPr lang="en-US" sz="1200" dirty="0"/>
              <a:t>→ Folie 7: was im Sturm passiert ist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7 · Der Schaden</a:t>
            </a:r>
          </a:p>
          <a:p>
            <a:pPr marL="0" indent="0">
              <a:buNone/>
            </a:pPr>
            <a:r>
              <a:rPr lang="en-US" sz="1200" b="1" dirty="0"/>
              <a:t>Kernsatz</a:t>
            </a:r>
          </a:p>
          <a:p>
            <a:pPr marL="0" indent="0">
              <a:buNone/>
            </a:pPr>
            <a:r>
              <a:rPr lang="en-US" sz="1200" dirty="0"/>
              <a:t>"And he told me what had happened. A storm came through. The membrane over the digester tore open."</a:t>
            </a:r>
          </a:p>
          <a:p>
            <a:pPr marL="0" indent="0">
              <a:buNone/>
            </a:pPr>
            <a:r>
              <a:rPr lang="en-US" sz="1200" b="1" dirty="0"/>
              <a:t>Stichworte</a:t>
            </a:r>
          </a:p>
          <a:p>
            <a:pPr marL="171450" indent="-171450">
              <a:buFont typeface="Arial"/>
              <a:buChar char="•"/>
            </a:pPr>
            <a:r>
              <a:rPr lang="en-US" sz="1200" dirty="0"/>
              <a:t>Sturm, nachts, kein Vorwarnsignal</a:t>
            </a:r>
          </a:p>
          <a:p>
            <a:pPr marL="171450" indent="-171450">
              <a:buFont typeface="Arial"/>
              <a:buChar char="•"/>
            </a:pPr>
            <a:r>
              <a:rPr lang="en-US" sz="1200" dirty="0"/>
              <a:t>Folie über dem Fermenter aufgerissen — Schaden sofort sichtbar</a:t>
            </a:r>
          </a:p>
          <a:p>
            <a:pPr marL="171450" indent="-171450">
              <a:buFont typeface="Arial"/>
              <a:buChar char="•"/>
            </a:pPr>
            <a:r>
              <a:rPr lang="en-US" sz="1200" dirty="0"/>
              <a:t>Keine Details erfinden, nur was belegt ist</a:t>
            </a:r>
          </a:p>
          <a:p>
            <a:pPr marL="0" indent="0">
              <a:buNone/>
            </a:pPr>
            <a:r>
              <a:rPr lang="en-US" sz="1200" b="1" dirty="0"/>
              <a:t>Vokabeln</a:t>
            </a:r>
          </a:p>
          <a:p>
            <a:pPr marL="171450" indent="-171450">
              <a:buFont typeface="Arial"/>
              <a:buChar char="•"/>
            </a:pPr>
            <a:r>
              <a:rPr lang="en-US" sz="1200" dirty="0"/>
              <a:t>membrane = Folie, Membran · to tear open = aufreißen</a:t>
            </a:r>
          </a:p>
          <a:p>
            <a:pPr marL="171450" indent="-171450">
              <a:buFont typeface="Arial"/>
              <a:buChar char="•"/>
            </a:pPr>
            <a:r>
              <a:rPr lang="en-US" sz="1200" dirty="0"/>
              <a:t>storm damage = Sturmschaden · gust = Böe · to come through = durchziehen</a:t>
            </a:r>
          </a:p>
          <a:p>
            <a:pPr marL="0" indent="0">
              <a:buNone/>
            </a:pPr>
            <a:r>
              <a:rPr lang="en-US" sz="1200" b="1" dirty="0"/>
              <a:t>Regie</a:t>
            </a:r>
          </a:p>
          <a:p>
            <a:pPr marL="171450" indent="-171450">
              <a:buFont typeface="Arial"/>
              <a:buChar char="•"/>
            </a:pPr>
            <a:r>
              <a:rPr lang="en-US" sz="1200" dirty="0"/>
              <a:t>Kurz halten. Wenn das Foto fehlt, Folie überspringen und den Satz auf Folie 8 sprechen.</a:t>
            </a:r>
          </a:p>
          <a:p>
            <a:pPr marL="0" indent="0">
              <a:buNone/>
            </a:pPr>
            <a:r>
              <a:rPr lang="en-US" sz="1200" b="1" dirty="0"/>
              <a:t>Übergang</a:t>
            </a:r>
          </a:p>
          <a:p>
            <a:pPr marL="0" indent="0">
              <a:buNone/>
            </a:pPr>
            <a:r>
              <a:rPr lang="en-US" sz="1200" dirty="0"/>
              <a:t>→ Folie 8: die Zahl</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TOM · Folie 8 · 100.000 € · ÜBERGABE 1</a:t>
            </a:r>
          </a:p>
          <a:p>
            <a:pPr marL="0" indent="0">
              <a:buNone/>
            </a:pPr>
            <a:r>
              <a:rPr lang="en-US" sz="1200" b="1" dirty="0"/>
              <a:t>Kernsatz</a:t>
            </a:r>
          </a:p>
          <a:p>
            <a:pPr marL="0" indent="0">
              <a:buNone/>
            </a:pPr>
            <a:r>
              <a:rPr lang="en-US" sz="1200" dirty="0"/>
              <a:t>"One hundred thousand euros. — Pause — And the insurance company said no. — Pause — Max, tell them why."</a:t>
            </a:r>
          </a:p>
          <a:p>
            <a:pPr marL="0" indent="0">
              <a:buNone/>
            </a:pPr>
            <a:r>
              <a:rPr lang="en-US" sz="1200" b="1" dirty="0"/>
              <a:t>Stichworte</a:t>
            </a:r>
          </a:p>
          <a:p>
            <a:pPr marL="171450" indent="-171450">
              <a:buFont typeface="Arial"/>
              <a:buChar char="•"/>
            </a:pPr>
            <a:r>
              <a:rPr lang="en-US" sz="1200" dirty="0"/>
              <a:t>Zahl sagen, Pause. Ablehnung sagen, Pause. Dann Max ansprechen.</a:t>
            </a:r>
          </a:p>
          <a:p>
            <a:pPr marL="171450" indent="-171450">
              <a:buFont typeface="Arial"/>
              <a:buChar char="•"/>
            </a:pPr>
            <a:r>
              <a:rPr lang="en-US" sz="1200" dirty="0"/>
              <a:t>Nichts erklären, die Erklärung ist Max' Folie</a:t>
            </a:r>
          </a:p>
          <a:p>
            <a:pPr marL="171450" indent="-171450">
              <a:buFont typeface="Arial"/>
              <a:buChar char="•"/>
            </a:pPr>
            <a:r>
              <a:rPr lang="en-US" sz="1200" dirty="0"/>
              <a:t>Einen Schritt zurücktreten, Max kommt nach vorn</a:t>
            </a:r>
          </a:p>
          <a:p>
            <a:pPr marL="0" indent="0">
              <a:buNone/>
            </a:pPr>
            <a:r>
              <a:rPr lang="en-US" sz="1200" b="1" dirty="0"/>
              <a:t>Vokabeln</a:t>
            </a:r>
          </a:p>
          <a:p>
            <a:pPr marL="171450" indent="-171450">
              <a:buFont typeface="Arial"/>
              <a:buChar char="•"/>
            </a:pPr>
            <a:r>
              <a:rPr lang="en-US" sz="1200" dirty="0"/>
              <a:t>insurance company = Versicherung · to deny a claim = einen Anspruch ablehnen</a:t>
            </a:r>
          </a:p>
          <a:p>
            <a:pPr marL="171450" indent="-171450">
              <a:buFont typeface="Arial"/>
              <a:buChar char="•"/>
            </a:pPr>
            <a:r>
              <a:rPr lang="en-US" sz="1200" dirty="0"/>
              <a:t>loss adjuster = Gutachter · policy = Versicherungsvertrag · coverage = Deckung</a:t>
            </a:r>
          </a:p>
          <a:p>
            <a:pPr marL="0" indent="0">
              <a:buNone/>
            </a:pPr>
            <a:r>
              <a:rPr lang="en-US" sz="1200" b="1" dirty="0"/>
              <a:t>Regie</a:t>
            </a:r>
          </a:p>
          <a:p>
            <a:pPr marL="171450" indent="-171450">
              <a:buFont typeface="Arial"/>
              <a:buChar char="•"/>
            </a:pPr>
            <a:r>
              <a:rPr lang="en-US" sz="1200" dirty="0"/>
              <a:t>ÜBERGABE 1. Die zwei Pausen sind wichtiger als die Sätze.</a:t>
            </a:r>
          </a:p>
          <a:p>
            <a:pPr marL="0" indent="0">
              <a:buNone/>
            </a:pPr>
            <a:r>
              <a:rPr lang="en-US" sz="1200" b="1" dirty="0"/>
              <a:t>Übergang</a:t>
            </a:r>
          </a:p>
          <a:p>
            <a:pPr marL="0" indent="0">
              <a:buNone/>
            </a:pPr>
            <a:r>
              <a:rPr lang="en-US" sz="1200" dirty="0"/>
              <a:t>→ Folie 9: Max, die 30 km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MAX · Folie 9 · 30 km</a:t>
            </a:r>
          </a:p>
          <a:p>
            <a:pPr marL="0" indent="0">
              <a:buNone/>
            </a:pPr>
            <a:r>
              <a:rPr lang="en-US" sz="1200" b="1" dirty="0"/>
              <a:t>Kernsatz</a:t>
            </a:r>
          </a:p>
          <a:p>
            <a:pPr marL="0" indent="0">
              <a:buNone/>
            </a:pPr>
            <a:r>
              <a:rPr lang="en-US" sz="1200" dirty="0"/>
              <a:t>"They used the official weather record. The nearest official station is thirty kilometres away. It had seen some wind that day — but no gusts, and no heavy rain. So on paper, nothing happened at Heiko's plant."</a:t>
            </a:r>
          </a:p>
          <a:p>
            <a:pPr marL="0" indent="0">
              <a:buNone/>
            </a:pPr>
            <a:r>
              <a:rPr lang="en-US" sz="1200" b="1" dirty="0"/>
              <a:t>Stichworte</a:t>
            </a:r>
          </a:p>
          <a:p>
            <a:pPr marL="171450" indent="-171450">
              <a:buFont typeface="Arial"/>
              <a:buChar char="•"/>
            </a:pPr>
            <a:r>
              <a:rPr lang="en-US" sz="1200" dirty="0"/>
              <a:t>Versicherung stützt sich auf die amtliche Aufzeichnung</a:t>
            </a:r>
          </a:p>
          <a:p>
            <a:pPr marL="171450" indent="-171450">
              <a:buFont typeface="Arial"/>
              <a:buChar char="•"/>
            </a:pPr>
            <a:r>
              <a:rPr lang="en-US" sz="1200" dirty="0"/>
              <a:t>30 km entfernt: etwas Wind, keine Böen, kein Starkregen</a:t>
            </a:r>
          </a:p>
          <a:p>
            <a:pPr marL="171450" indent="-171450">
              <a:buFont typeface="Arial"/>
              <a:buChar char="•"/>
            </a:pPr>
            <a:r>
              <a:rPr lang="en-US" sz="1200" dirty="0"/>
              <a:t>"On paper, nothing happened" — der Satz sitzen lassen</a:t>
            </a:r>
          </a:p>
          <a:p>
            <a:pPr marL="0" indent="0">
              <a:buNone/>
            </a:pPr>
            <a:r>
              <a:rPr lang="en-US" sz="1200" b="1" dirty="0"/>
              <a:t>Vokabeln</a:t>
            </a:r>
          </a:p>
          <a:p>
            <a:pPr marL="171450" indent="-171450">
              <a:buFont typeface="Arial"/>
              <a:buChar char="•"/>
            </a:pPr>
            <a:r>
              <a:rPr lang="en-US" sz="1200" dirty="0"/>
              <a:t>official weather record = amtliche Wetteraufzeichnung · gust = Böe</a:t>
            </a:r>
          </a:p>
          <a:p>
            <a:pPr marL="171450" indent="-171450">
              <a:buFont typeface="Arial"/>
              <a:buChar char="•"/>
            </a:pPr>
            <a:r>
              <a:rPr lang="en-US" sz="1200" dirty="0"/>
              <a:t>heavy rain = Starkregen · nearest station = nächstgelegene Station</a:t>
            </a:r>
          </a:p>
          <a:p>
            <a:pPr marL="171450" indent="-171450">
              <a:buFont typeface="Arial"/>
              <a:buChar char="•"/>
            </a:pPr>
            <a:r>
              <a:rPr lang="en-US" sz="1200" dirty="0"/>
              <a:t>on paper = auf dem Papier · to rely on = sich stützen auf</a:t>
            </a:r>
          </a:p>
          <a:p>
            <a:pPr marL="0" indent="0">
              <a:buNone/>
            </a:pPr>
            <a:r>
              <a:rPr lang="en-US" sz="1200" b="1" dirty="0"/>
              <a:t>Regie</a:t>
            </a:r>
          </a:p>
          <a:p>
            <a:pPr marL="171450" indent="-171450">
              <a:buFont typeface="Arial"/>
              <a:buChar char="•"/>
            </a:pPr>
            <a:r>
              <a:rPr lang="en-US" sz="1200" dirty="0"/>
              <a:t>Max' erste Folie: klar und etwas lauter anfangen, Blick in den Saal.</a:t>
            </a:r>
          </a:p>
          <a:p>
            <a:pPr marL="0" indent="0">
              <a:buNone/>
            </a:pPr>
            <a:r>
              <a:rPr lang="en-US" sz="1200" b="1" dirty="0"/>
              <a:t>Übergang</a:t>
            </a:r>
          </a:p>
          <a:p>
            <a:pPr marL="0" indent="0">
              <a:buNone/>
            </a:pPr>
            <a:r>
              <a:rPr lang="en-US" sz="1200" dirty="0"/>
              <a:t>→ Folie 10: unsere eigene Station am See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5.svg"/></Relationships>
</file>

<file path=ppt/slides/_rels/slide3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F1D"/>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022592" y="365760"/>
            <a:ext cx="1554480" cy="389730"/>
          </a:xfrm>
          <a:prstGeom prst="rect">
            <a:avLst/>
          </a:prstGeom>
        </p:spPr>
      </p:pic>
      <p:sp>
        <p:nvSpPr>
          <p:cNvPr id="3" name="Text 0"/>
          <p:cNvSpPr txBox="1"/>
          <p:nvPr/>
        </p:nvSpPr>
        <p:spPr>
          <a:xfrm>
            <a:off x="566928" y="402336"/>
            <a:ext cx="4572000" cy="237744"/>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Demo Challenge</a:t>
            </a:r>
            <a:endParaRPr lang="en-US" sz="950" dirty="0"/>
          </a:p>
        </p:txBody>
      </p:sp>
      <p:sp>
        <p:nvSpPr>
          <p:cNvPr id="4" name="Text 1"/>
          <p:cNvSpPr txBox="1"/>
          <p:nvPr/>
        </p:nvSpPr>
        <p:spPr>
          <a:xfrm>
            <a:off x="566928" y="1691640"/>
            <a:ext cx="8010144" cy="914400"/>
          </a:xfrm>
          <a:prstGeom prst="rect">
            <a:avLst/>
          </a:prstGeom>
          <a:noFill/>
          <a:ln/>
        </p:spPr>
        <p:txBody>
          <a:bodyPr wrap="square" lIns="0" tIns="0" rIns="0" bIns="0" rtlCol="0" anchor="ctr">
            <a:normAutofit/>
          </a:bodyPr>
          <a:lstStyle/>
          <a:p>
            <a:pPr marL="0" indent="0">
              <a:buNone/>
            </a:pPr>
            <a:r>
              <a:rPr lang="en-US" sz="4600" b="1" kern="0" spc="-140" dirty="0">
                <a:solidFill>
                  <a:srgbClr val="FFFFFF"/>
                </a:solidFill>
                <a:latin typeface="Arial" pitchFamily="34" charset="0"/>
                <a:ea typeface="Arial" pitchFamily="34" charset="-122"/>
                <a:cs typeface="Arial" pitchFamily="34" charset="-120"/>
              </a:rPr>
              <a:t>Thirty kilometres </a:t>
            </a:r>
            <a:r>
              <a:rPr lang="en-US" sz="4600" b="1" kern="0" spc="-140" dirty="0">
                <a:solidFill>
                  <a:srgbClr val="5A8A6E"/>
                </a:solidFill>
                <a:latin typeface="Arial" pitchFamily="34" charset="0"/>
                <a:ea typeface="Arial" pitchFamily="34" charset="-122"/>
                <a:cs typeface="Arial" pitchFamily="34" charset="-120"/>
              </a:rPr>
              <a:t>away.</a:t>
            </a:r>
            <a:endParaRPr lang="en-US" sz="4600" dirty="0"/>
          </a:p>
        </p:txBody>
      </p:sp>
      <p:sp>
        <p:nvSpPr>
          <p:cNvPr id="5" name="Text 2"/>
          <p:cNvSpPr txBox="1"/>
          <p:nvPr/>
        </p:nvSpPr>
        <p:spPr>
          <a:xfrm>
            <a:off x="566928" y="2697480"/>
            <a:ext cx="6949440" cy="41148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What an exposed site really measures.</a:t>
            </a:r>
            <a:endParaRPr lang="en-US" sz="1500" dirty="0"/>
          </a:p>
        </p:txBody>
      </p:sp>
      <p:sp>
        <p:nvSpPr>
          <p:cNvPr id="6" name="Shape 3"/>
          <p:cNvSpPr/>
          <p:nvPr/>
        </p:nvSpPr>
        <p:spPr>
          <a:xfrm>
            <a:off x="566928" y="3913632"/>
            <a:ext cx="8010144" cy="0"/>
          </a:xfrm>
          <a:prstGeom prst="line">
            <a:avLst/>
          </a:prstGeom>
          <a:noFill/>
          <a:ln w="12700">
            <a:solidFill>
              <a:srgbClr val="3A3A38"/>
            </a:solidFill>
            <a:prstDash val="solid"/>
          </a:ln>
        </p:spPr>
        <p:txBody>
          <a:bodyPr/>
          <a:lstStyle/>
          <a:p>
            <a:endParaRPr lang="de-DE"/>
          </a:p>
        </p:txBody>
      </p:sp>
      <p:sp>
        <p:nvSpPr>
          <p:cNvPr id="7" name="Text 4"/>
          <p:cNvSpPr txBox="1"/>
          <p:nvPr/>
        </p:nvSpPr>
        <p:spPr>
          <a:xfrm>
            <a:off x="566928" y="4059936"/>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p:cNvSpPr txBox="1"/>
          <p:nvPr/>
        </p:nvSpPr>
        <p:spPr>
          <a:xfrm>
            <a:off x="5285232" y="4059936"/>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spTree>
    <p:extLst>
      <p:ext uri="{BB962C8B-B14F-4D97-AF65-F5344CB8AC3E}">
        <p14:creationId xmlns:p14="http://schemas.microsoft.com/office/powerpoint/2010/main" val="2341717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F1F1D"/>
        </a:solidFill>
        <a:effectLst/>
      </p:bgPr>
    </p:bg>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39CA6E-A26C-79AB-A889-0013E79DC765}"/>
              </a:ext>
            </a:extLst>
          </p:cNvPr>
          <p:cNvPicPr>
            <a:picLocks noChangeAspect="1"/>
          </p:cNvPicPr>
          <p:nvPr/>
        </p:nvPicPr>
        <p:blipFill>
          <a:blip r:embed="rId3"/>
          <a:stretch>
            <a:fillRect/>
          </a:stretch>
        </p:blipFill>
        <p:spPr>
          <a:xfrm>
            <a:off x="0" y="-1"/>
            <a:ext cx="9144000" cy="5143499"/>
          </a:xfrm>
          <a:prstGeom prst="rect">
            <a:avLst/>
          </a:prstGeom>
        </p:spPr>
      </p:pic>
      <p:grpSp>
        <p:nvGrpSpPr>
          <p:cNvPr id="11" name="Gruppieren 10">
            <a:extLst>
              <a:ext uri="{FF2B5EF4-FFF2-40B4-BE49-F238E27FC236}">
                <a16:creationId xmlns:a16="http://schemas.microsoft.com/office/drawing/2014/main" id="{2B55C595-7C68-356D-1CAD-7B8322C51A89}"/>
              </a:ext>
            </a:extLst>
          </p:cNvPr>
          <p:cNvGrpSpPr/>
          <p:nvPr/>
        </p:nvGrpSpPr>
        <p:grpSpPr>
          <a:xfrm>
            <a:off x="566928" y="4552180"/>
            <a:ext cx="8010144" cy="420624"/>
            <a:chOff x="566928" y="4552180"/>
            <a:chExt cx="8010144" cy="420624"/>
          </a:xfrm>
        </p:grpSpPr>
        <p:sp>
          <p:nvSpPr>
            <p:cNvPr id="12" name="Shape 3">
              <a:extLst>
                <a:ext uri="{FF2B5EF4-FFF2-40B4-BE49-F238E27FC236}">
                  <a16:creationId xmlns:a16="http://schemas.microsoft.com/office/drawing/2014/main" id="{D88C368D-E270-AEAE-1178-2A8467827586}"/>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3" name="Text 4">
              <a:extLst>
                <a:ext uri="{FF2B5EF4-FFF2-40B4-BE49-F238E27FC236}">
                  <a16:creationId xmlns:a16="http://schemas.microsoft.com/office/drawing/2014/main" id="{E594E970-2C43-9873-1196-381F1DD02902}"/>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4" name="Text 5">
              <a:extLst>
                <a:ext uri="{FF2B5EF4-FFF2-40B4-BE49-F238E27FC236}">
                  <a16:creationId xmlns:a16="http://schemas.microsoft.com/office/drawing/2014/main" id="{16EE3201-54D1-5683-5520-63AC05E0FC2D}"/>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spTree>
    <p:extLst>
      <p:ext uri="{BB962C8B-B14F-4D97-AF65-F5344CB8AC3E}">
        <p14:creationId xmlns:p14="http://schemas.microsoft.com/office/powerpoint/2010/main" val="186383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5 km</a:t>
            </a:r>
            <a:endParaRPr lang="en-US" sz="9600" dirty="0"/>
          </a:p>
        </p:txBody>
      </p:sp>
      <p:sp>
        <p:nvSpPr>
          <p:cNvPr id="3" name="Text 1"/>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from the plant</a:t>
            </a:r>
            <a:endParaRPr lang="en-US" sz="1500" dirty="0"/>
          </a:p>
        </p:txBody>
      </p:sp>
      <p:grpSp>
        <p:nvGrpSpPr>
          <p:cNvPr id="4" name="Gruppieren 3">
            <a:extLst>
              <a:ext uri="{FF2B5EF4-FFF2-40B4-BE49-F238E27FC236}">
                <a16:creationId xmlns:a16="http://schemas.microsoft.com/office/drawing/2014/main" id="{7362866C-B73B-7638-E073-0F1539C5BF3D}"/>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4D62DA1C-11FC-AF12-4B0D-3A0850B292CC}"/>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3505D2B4-0F43-6073-F520-AFD0C03891CF}"/>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5D181EB4-6891-1931-CBDE-3FE8499ABD66}"/>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4B76B76E-CA40-70FE-36AB-31EBCB0A62A9}"/>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217417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F1F1D"/>
        </a:solidFill>
        <a:effectLst/>
      </p:bgPr>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130291DE-2EF6-EE43-A0AC-97FBAD38746A}"/>
              </a:ext>
            </a:extLst>
          </p:cNvPr>
          <p:cNvPicPr>
            <a:picLocks noChangeAspect="1"/>
          </p:cNvPicPr>
          <p:nvPr/>
        </p:nvPicPr>
        <p:blipFill>
          <a:blip r:embed="rId3"/>
          <a:srcRect t="19363" b="5640"/>
          <a:stretch>
            <a:fillRect/>
          </a:stretch>
        </p:blipFill>
        <p:spPr>
          <a:xfrm>
            <a:off x="0" y="0"/>
            <a:ext cx="9144000" cy="5143500"/>
          </a:xfrm>
          <a:prstGeom prst="rect">
            <a:avLst/>
          </a:prstGeom>
        </p:spPr>
      </p:pic>
      <p:grpSp>
        <p:nvGrpSpPr>
          <p:cNvPr id="13" name="Gruppieren 12">
            <a:extLst>
              <a:ext uri="{FF2B5EF4-FFF2-40B4-BE49-F238E27FC236}">
                <a16:creationId xmlns:a16="http://schemas.microsoft.com/office/drawing/2014/main" id="{6AB20963-873D-514F-2539-B3FB18DB6F10}"/>
              </a:ext>
            </a:extLst>
          </p:cNvPr>
          <p:cNvGrpSpPr/>
          <p:nvPr/>
        </p:nvGrpSpPr>
        <p:grpSpPr>
          <a:xfrm>
            <a:off x="566928" y="4552180"/>
            <a:ext cx="8010144" cy="420624"/>
            <a:chOff x="566928" y="4552180"/>
            <a:chExt cx="8010144" cy="420624"/>
          </a:xfrm>
        </p:grpSpPr>
        <p:sp>
          <p:nvSpPr>
            <p:cNvPr id="14" name="Shape 3">
              <a:extLst>
                <a:ext uri="{FF2B5EF4-FFF2-40B4-BE49-F238E27FC236}">
                  <a16:creationId xmlns:a16="http://schemas.microsoft.com/office/drawing/2014/main" id="{70B34804-DF80-2A0A-ED53-7D9246803007}"/>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5" name="Text 4">
              <a:extLst>
                <a:ext uri="{FF2B5EF4-FFF2-40B4-BE49-F238E27FC236}">
                  <a16:creationId xmlns:a16="http://schemas.microsoft.com/office/drawing/2014/main" id="{8B0DB1C7-5A8B-DB94-4940-5A56348379C2}"/>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6" name="Text 5">
              <a:extLst>
                <a:ext uri="{FF2B5EF4-FFF2-40B4-BE49-F238E27FC236}">
                  <a16:creationId xmlns:a16="http://schemas.microsoft.com/office/drawing/2014/main" id="{FDCDEB90-976A-9459-33B3-DE935E3BD27E}"/>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18" name="Grafik 17">
            <a:extLst>
              <a:ext uri="{FF2B5EF4-FFF2-40B4-BE49-F238E27FC236}">
                <a16:creationId xmlns:a16="http://schemas.microsoft.com/office/drawing/2014/main" id="{B8741691-A827-12C3-0A6B-973D2A19F7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5929" y="158272"/>
            <a:ext cx="1612900" cy="393700"/>
          </a:xfrm>
          <a:prstGeom prst="rect">
            <a:avLst/>
          </a:prstGeom>
        </p:spPr>
      </p:pic>
    </p:spTree>
    <p:extLst>
      <p:ext uri="{BB962C8B-B14F-4D97-AF65-F5344CB8AC3E}">
        <p14:creationId xmlns:p14="http://schemas.microsoft.com/office/powerpoint/2010/main" val="2711638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8F6"/>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3C6552"/>
                </a:solidFill>
                <a:latin typeface="Arial" pitchFamily="34" charset="0"/>
                <a:ea typeface="Arial" pitchFamily="34" charset="-122"/>
                <a:cs typeface="Arial" pitchFamily="34" charset="-120"/>
              </a:rPr>
              <a:t>02 · THIRTY KILOMETRES</a:t>
            </a:r>
            <a:endParaRPr lang="en-US" sz="950" dirty="0"/>
          </a:p>
        </p:txBody>
      </p:sp>
      <p:sp>
        <p:nvSpPr>
          <p:cNvPr id="3" name="Text 1"/>
          <p:cNvSpPr txBox="1"/>
          <p:nvPr/>
        </p:nvSpPr>
        <p:spPr>
          <a:xfrm>
            <a:off x="566928" y="489798"/>
            <a:ext cx="8010144" cy="566928"/>
          </a:xfrm>
          <a:prstGeom prst="rect">
            <a:avLst/>
          </a:prstGeom>
          <a:noFill/>
          <a:ln/>
        </p:spPr>
        <p:txBody>
          <a:bodyPr wrap="square" lIns="0" tIns="0" rIns="0" bIns="0" rtlCol="0" anchor="ctr"/>
          <a:lstStyle/>
          <a:p>
            <a:pPr marL="0" indent="0">
              <a:buNone/>
            </a:pPr>
            <a:r>
              <a:rPr lang="en-US" sz="2400" b="1" kern="0" spc="-40" dirty="0">
                <a:solidFill>
                  <a:srgbClr val="1F1F1D"/>
                </a:solidFill>
                <a:latin typeface="Arial" pitchFamily="34" charset="0"/>
                <a:ea typeface="Arial" pitchFamily="34" charset="-122"/>
                <a:cs typeface="Arial" pitchFamily="34" charset="-120"/>
              </a:rPr>
              <a:t>Thousands of stations. One close by.</a:t>
            </a:r>
            <a:endParaRPr lang="en-US" sz="2400" dirty="0"/>
          </a:p>
        </p:txBody>
      </p:sp>
      <p:grpSp>
        <p:nvGrpSpPr>
          <p:cNvPr id="7" name="Gruppieren 6">
            <a:extLst>
              <a:ext uri="{FF2B5EF4-FFF2-40B4-BE49-F238E27FC236}">
                <a16:creationId xmlns:a16="http://schemas.microsoft.com/office/drawing/2014/main" id="{A78A40F4-1C4F-E7E8-B5A7-6724C77B9A9E}"/>
              </a:ext>
            </a:extLst>
          </p:cNvPr>
          <p:cNvGrpSpPr/>
          <p:nvPr/>
        </p:nvGrpSpPr>
        <p:grpSpPr>
          <a:xfrm>
            <a:off x="566928" y="4552180"/>
            <a:ext cx="8010144" cy="420624"/>
            <a:chOff x="566928" y="4552180"/>
            <a:chExt cx="8010144" cy="420624"/>
          </a:xfrm>
        </p:grpSpPr>
        <p:sp>
          <p:nvSpPr>
            <p:cNvPr id="8" name="Shape 3">
              <a:extLst>
                <a:ext uri="{FF2B5EF4-FFF2-40B4-BE49-F238E27FC236}">
                  <a16:creationId xmlns:a16="http://schemas.microsoft.com/office/drawing/2014/main" id="{A0B30051-97F7-9479-7F2D-E969F017CC43}"/>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9" name="Text 4">
              <a:extLst>
                <a:ext uri="{FF2B5EF4-FFF2-40B4-BE49-F238E27FC236}">
                  <a16:creationId xmlns:a16="http://schemas.microsoft.com/office/drawing/2014/main" id="{CB65B339-5CC3-C35C-7425-E24AEA90D990}"/>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latin typeface="Arial" pitchFamily="34" charset="0"/>
                  <a:ea typeface="Arial" pitchFamily="34" charset="-122"/>
                  <a:cs typeface="Arial" pitchFamily="34" charset="-120"/>
                </a:rPr>
                <a:t>Tom Krüger  ·  Maximilian Schäfer  ·  TJK-Solutions</a:t>
              </a:r>
              <a:endParaRPr lang="en-US" sz="1150" dirty="0"/>
            </a:p>
          </p:txBody>
        </p:sp>
        <p:sp>
          <p:nvSpPr>
            <p:cNvPr id="10" name="Text 5">
              <a:extLst>
                <a:ext uri="{FF2B5EF4-FFF2-40B4-BE49-F238E27FC236}">
                  <a16:creationId xmlns:a16="http://schemas.microsoft.com/office/drawing/2014/main" id="{9BB2BF4A-5528-8DB5-2F4A-2265028DD457}"/>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2" name="Grafik 11">
            <a:extLst>
              <a:ext uri="{FF2B5EF4-FFF2-40B4-BE49-F238E27FC236}">
                <a16:creationId xmlns:a16="http://schemas.microsoft.com/office/drawing/2014/main" id="{875986CA-0FEF-FDA3-FF22-F50809FEE604}"/>
              </a:ext>
            </a:extLst>
          </p:cNvPr>
          <p:cNvPicPr>
            <a:picLocks noChangeAspect="1"/>
          </p:cNvPicPr>
          <p:nvPr/>
        </p:nvPicPr>
        <p:blipFill>
          <a:blip r:embed="rId3"/>
          <a:srcRect b="11316"/>
          <a:stretch>
            <a:fillRect/>
          </a:stretch>
        </p:blipFill>
        <p:spPr>
          <a:xfrm>
            <a:off x="566928" y="1203029"/>
            <a:ext cx="3518985" cy="3276000"/>
          </a:xfrm>
          <a:prstGeom prst="rect">
            <a:avLst/>
          </a:prstGeom>
        </p:spPr>
      </p:pic>
      <p:pic>
        <p:nvPicPr>
          <p:cNvPr id="14" name="Grafik 13">
            <a:extLst>
              <a:ext uri="{FF2B5EF4-FFF2-40B4-BE49-F238E27FC236}">
                <a16:creationId xmlns:a16="http://schemas.microsoft.com/office/drawing/2014/main" id="{28B1FBE5-C22C-1278-21AE-5DDA6C840E8C}"/>
              </a:ext>
            </a:extLst>
          </p:cNvPr>
          <p:cNvPicPr>
            <a:picLocks noChangeAspect="1"/>
          </p:cNvPicPr>
          <p:nvPr/>
        </p:nvPicPr>
        <p:blipFill>
          <a:blip r:embed="rId4"/>
          <a:stretch>
            <a:fillRect/>
          </a:stretch>
        </p:blipFill>
        <p:spPr>
          <a:xfrm>
            <a:off x="5442014" y="1172561"/>
            <a:ext cx="3135058" cy="3275995"/>
          </a:xfrm>
          <a:prstGeom prst="rect">
            <a:avLst/>
          </a:prstGeom>
        </p:spPr>
      </p:pic>
      <p:pic>
        <p:nvPicPr>
          <p:cNvPr id="16" name="Grafik 15">
            <a:extLst>
              <a:ext uri="{FF2B5EF4-FFF2-40B4-BE49-F238E27FC236}">
                <a16:creationId xmlns:a16="http://schemas.microsoft.com/office/drawing/2014/main" id="{1D3DFF8C-4C6C-8CED-F3AB-D8023360EFB0}"/>
              </a:ext>
            </a:extLst>
          </p:cNvPr>
          <p:cNvPicPr>
            <a:picLocks noChangeAspect="1"/>
          </p:cNvPicPr>
          <p:nvPr/>
        </p:nvPicPr>
        <p:blipFill>
          <a:blip r:embed="rId5"/>
          <a:stretch>
            <a:fillRect/>
          </a:stretch>
        </p:blipFill>
        <p:spPr>
          <a:xfrm>
            <a:off x="5709316" y="1053822"/>
            <a:ext cx="2600453" cy="298413"/>
          </a:xfrm>
          <a:prstGeom prst="rect">
            <a:avLst/>
          </a:prstGeom>
        </p:spPr>
      </p:pic>
      <p:pic>
        <p:nvPicPr>
          <p:cNvPr id="18" name="Grafik 17">
            <a:extLst>
              <a:ext uri="{FF2B5EF4-FFF2-40B4-BE49-F238E27FC236}">
                <a16:creationId xmlns:a16="http://schemas.microsoft.com/office/drawing/2014/main" id="{03539E14-0946-1D43-6DCA-E8561BB2098E}"/>
              </a:ext>
            </a:extLst>
          </p:cNvPr>
          <p:cNvPicPr>
            <a:picLocks noChangeAspect="1"/>
          </p:cNvPicPr>
          <p:nvPr/>
        </p:nvPicPr>
        <p:blipFill>
          <a:blip r:embed="rId6"/>
          <a:stretch>
            <a:fillRect/>
          </a:stretch>
        </p:blipFill>
        <p:spPr>
          <a:xfrm>
            <a:off x="1026193" y="1053822"/>
            <a:ext cx="2600453" cy="305936"/>
          </a:xfrm>
          <a:prstGeom prst="rect">
            <a:avLst/>
          </a:prstGeom>
        </p:spPr>
      </p:pic>
      <p:pic>
        <p:nvPicPr>
          <p:cNvPr id="19" name="Grafik 18">
            <a:extLst>
              <a:ext uri="{FF2B5EF4-FFF2-40B4-BE49-F238E27FC236}">
                <a16:creationId xmlns:a16="http://schemas.microsoft.com/office/drawing/2014/main" id="{308E0DC6-ED52-F534-EFBA-96294C9E50A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78010" y="329184"/>
            <a:ext cx="899062" cy="219456"/>
          </a:xfrm>
          <a:prstGeom prst="rect">
            <a:avLst/>
          </a:prstGeom>
        </p:spPr>
      </p:pic>
    </p:spTree>
    <p:extLst>
      <p:ext uri="{BB962C8B-B14F-4D97-AF65-F5344CB8AC3E}">
        <p14:creationId xmlns:p14="http://schemas.microsoft.com/office/powerpoint/2010/main" val="2483781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It was hanging in a garden.</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Between two trees.</a:t>
            </a:r>
            <a:endParaRPr lang="en-US" sz="3400" dirty="0"/>
          </a:p>
        </p:txBody>
      </p:sp>
      <p:grpSp>
        <p:nvGrpSpPr>
          <p:cNvPr id="3" name="Gruppieren 2">
            <a:extLst>
              <a:ext uri="{FF2B5EF4-FFF2-40B4-BE49-F238E27FC236}">
                <a16:creationId xmlns:a16="http://schemas.microsoft.com/office/drawing/2014/main" id="{1057033E-FBAF-C3F7-06BD-5E437AE6A20D}"/>
              </a:ext>
            </a:extLst>
          </p:cNvPr>
          <p:cNvGrpSpPr/>
          <p:nvPr/>
        </p:nvGrpSpPr>
        <p:grpSpPr>
          <a:xfrm>
            <a:off x="566928" y="4552180"/>
            <a:ext cx="8010144" cy="420624"/>
            <a:chOff x="566928" y="4552180"/>
            <a:chExt cx="8010144" cy="420624"/>
          </a:xfrm>
        </p:grpSpPr>
        <p:sp>
          <p:nvSpPr>
            <p:cNvPr id="4" name="Shape 3">
              <a:extLst>
                <a:ext uri="{FF2B5EF4-FFF2-40B4-BE49-F238E27FC236}">
                  <a16:creationId xmlns:a16="http://schemas.microsoft.com/office/drawing/2014/main" id="{EB822471-38BC-1FB6-B42E-89B9E4FDFB78}"/>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5" name="Text 4">
              <a:extLst>
                <a:ext uri="{FF2B5EF4-FFF2-40B4-BE49-F238E27FC236}">
                  <a16:creationId xmlns:a16="http://schemas.microsoft.com/office/drawing/2014/main" id="{0F6C8BE2-0122-5743-15EB-BAACB1B184E1}"/>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6" name="Text 5">
              <a:extLst>
                <a:ext uri="{FF2B5EF4-FFF2-40B4-BE49-F238E27FC236}">
                  <a16:creationId xmlns:a16="http://schemas.microsoft.com/office/drawing/2014/main" id="{F21F8E18-FAA1-234E-FDB0-9BFA46CF69CE}"/>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7" name="Image 0" descr="preencoded.png">
            <a:extLst>
              <a:ext uri="{FF2B5EF4-FFF2-40B4-BE49-F238E27FC236}">
                <a16:creationId xmlns:a16="http://schemas.microsoft.com/office/drawing/2014/main" id="{CEC3F6EC-3C3C-B1B1-943D-CCAE61FCE502}"/>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379768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03 · MEASURING IT OURSELVES</a:t>
            </a:r>
            <a:endParaRPr lang="en-US" sz="950" dirty="0"/>
          </a:p>
        </p:txBody>
      </p:sp>
      <p:sp>
        <p:nvSpPr>
          <p:cNvPr id="3" name="Text 1"/>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So we put one</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on the silo.</a:t>
            </a:r>
            <a:endParaRPr lang="en-US" sz="3400" dirty="0"/>
          </a:p>
        </p:txBody>
      </p:sp>
      <p:grpSp>
        <p:nvGrpSpPr>
          <p:cNvPr id="4" name="Gruppieren 3">
            <a:extLst>
              <a:ext uri="{FF2B5EF4-FFF2-40B4-BE49-F238E27FC236}">
                <a16:creationId xmlns:a16="http://schemas.microsoft.com/office/drawing/2014/main" id="{151A8072-A521-FEC1-1300-2C784C420F75}"/>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BC9E0C53-F1E2-8E22-F74F-98343C7CD11B}"/>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CB5A016F-6B36-4A36-7C6C-3F7FE3CA8EDA}"/>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24317502-F530-BD4A-2546-DC317601914C}"/>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9B404E5B-7680-A633-A185-B8F54D2F8685}"/>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2313611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15 m</a:t>
            </a:r>
            <a:endParaRPr lang="en-US" sz="9600" dirty="0"/>
          </a:p>
        </p:txBody>
      </p:sp>
      <p:sp>
        <p:nvSpPr>
          <p:cNvPr id="3" name="Text 1"/>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up, on top of the silo</a:t>
            </a:r>
            <a:endParaRPr lang="en-US" sz="1500" dirty="0"/>
          </a:p>
        </p:txBody>
      </p:sp>
      <p:grpSp>
        <p:nvGrpSpPr>
          <p:cNvPr id="4" name="Gruppieren 3">
            <a:extLst>
              <a:ext uri="{FF2B5EF4-FFF2-40B4-BE49-F238E27FC236}">
                <a16:creationId xmlns:a16="http://schemas.microsoft.com/office/drawing/2014/main" id="{1D88290D-D072-4655-DA08-123BC9A2770E}"/>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C75AF413-A246-E953-7F5E-1014283DCCD8}"/>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68440CD1-E156-FE25-53D5-356FD430A5DC}"/>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4939904C-4346-CFBC-C1F7-F85EF10021F3}"/>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D784CE6D-6857-B43A-BBE3-81AC518B2558}"/>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423683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F1F1D"/>
        </a:solidFill>
        <a:effectLst/>
      </p:bgPr>
    </p:bg>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55A06798-F0BF-D221-246E-A0161EF4EA27}"/>
              </a:ext>
            </a:extLst>
          </p:cNvPr>
          <p:cNvPicPr>
            <a:picLocks noChangeAspect="1"/>
          </p:cNvPicPr>
          <p:nvPr/>
        </p:nvPicPr>
        <p:blipFill>
          <a:blip r:embed="rId3"/>
          <a:stretch>
            <a:fillRect/>
          </a:stretch>
        </p:blipFill>
        <p:spPr>
          <a:xfrm>
            <a:off x="0" y="0"/>
            <a:ext cx="9144000" cy="5143500"/>
          </a:xfrm>
          <a:prstGeom prst="rect">
            <a:avLst/>
          </a:prstGeom>
        </p:spPr>
      </p:pic>
      <p:grpSp>
        <p:nvGrpSpPr>
          <p:cNvPr id="19" name="Gruppieren 18">
            <a:extLst>
              <a:ext uri="{FF2B5EF4-FFF2-40B4-BE49-F238E27FC236}">
                <a16:creationId xmlns:a16="http://schemas.microsoft.com/office/drawing/2014/main" id="{A7AD1E2C-5B93-7DC7-186C-34BB9AF85643}"/>
              </a:ext>
            </a:extLst>
          </p:cNvPr>
          <p:cNvGrpSpPr/>
          <p:nvPr/>
        </p:nvGrpSpPr>
        <p:grpSpPr>
          <a:xfrm>
            <a:off x="566928" y="4552180"/>
            <a:ext cx="8010144" cy="420624"/>
            <a:chOff x="566928" y="4552180"/>
            <a:chExt cx="8010144" cy="420624"/>
          </a:xfrm>
        </p:grpSpPr>
        <p:sp>
          <p:nvSpPr>
            <p:cNvPr id="20" name="Shape 3">
              <a:extLst>
                <a:ext uri="{FF2B5EF4-FFF2-40B4-BE49-F238E27FC236}">
                  <a16:creationId xmlns:a16="http://schemas.microsoft.com/office/drawing/2014/main" id="{E018246C-44AA-EEBE-87DE-53E491A880CD}"/>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21" name="Text 4">
              <a:extLst>
                <a:ext uri="{FF2B5EF4-FFF2-40B4-BE49-F238E27FC236}">
                  <a16:creationId xmlns:a16="http://schemas.microsoft.com/office/drawing/2014/main" id="{93E62AE1-3418-35B6-6EA3-A5C47C5233EC}"/>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22" name="Text 5">
              <a:extLst>
                <a:ext uri="{FF2B5EF4-FFF2-40B4-BE49-F238E27FC236}">
                  <a16:creationId xmlns:a16="http://schemas.microsoft.com/office/drawing/2014/main" id="{0CB634B6-9036-6A51-020F-2139CE4C1C61}"/>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24" name="Grafik 23">
            <a:extLst>
              <a:ext uri="{FF2B5EF4-FFF2-40B4-BE49-F238E27FC236}">
                <a16:creationId xmlns:a16="http://schemas.microsoft.com/office/drawing/2014/main" id="{CA20A6C1-4744-E273-20AD-27F4644E1B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5929" y="158272"/>
            <a:ext cx="1612900" cy="393700"/>
          </a:xfrm>
          <a:prstGeom prst="rect">
            <a:avLst/>
          </a:prstGeom>
        </p:spPr>
      </p:pic>
    </p:spTree>
    <p:extLst>
      <p:ext uri="{BB962C8B-B14F-4D97-AF65-F5344CB8AC3E}">
        <p14:creationId xmlns:p14="http://schemas.microsoft.com/office/powerpoint/2010/main" val="1963013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8F6"/>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3C6552"/>
                </a:solidFill>
                <a:latin typeface="Arial" pitchFamily="34" charset="0"/>
                <a:ea typeface="Arial" pitchFamily="34" charset="-122"/>
                <a:cs typeface="Arial" pitchFamily="34" charset="-120"/>
              </a:rPr>
              <a:t>03 · MEASURING IT OURSELVES</a:t>
            </a:r>
            <a:endParaRPr lang="en-US" sz="950" dirty="0"/>
          </a:p>
        </p:txBody>
      </p:sp>
      <p:sp>
        <p:nvSpPr>
          <p:cNvPr id="3" name="Text 1"/>
          <p:cNvSpPr txBox="1"/>
          <p:nvPr/>
        </p:nvSpPr>
        <p:spPr>
          <a:xfrm>
            <a:off x="566928" y="694944"/>
            <a:ext cx="8010144" cy="566928"/>
          </a:xfrm>
          <a:prstGeom prst="rect">
            <a:avLst/>
          </a:prstGeom>
          <a:noFill/>
          <a:ln/>
        </p:spPr>
        <p:txBody>
          <a:bodyPr wrap="square" lIns="0" tIns="0" rIns="0" bIns="0" rtlCol="0" anchor="ctr"/>
          <a:lstStyle/>
          <a:p>
            <a:pPr marL="0" indent="0">
              <a:buNone/>
            </a:pPr>
            <a:r>
              <a:rPr lang="en-US" sz="2400" b="1" kern="0" spc="-40" dirty="0">
                <a:solidFill>
                  <a:srgbClr val="1F1F1D"/>
                </a:solidFill>
                <a:latin typeface="Arial" pitchFamily="34" charset="0"/>
                <a:ea typeface="Arial" pitchFamily="34" charset="-122"/>
                <a:cs typeface="Arial" pitchFamily="34" charset="-120"/>
              </a:rPr>
              <a:t>And it ran beautifully.</a:t>
            </a:r>
            <a:endParaRPr lang="en-US" sz="2400" dirty="0"/>
          </a:p>
        </p:txBody>
      </p:sp>
      <p:pic>
        <p:nvPicPr>
          <p:cNvPr id="14" name="Grafik 13">
            <a:extLst>
              <a:ext uri="{FF2B5EF4-FFF2-40B4-BE49-F238E27FC236}">
                <a16:creationId xmlns:a16="http://schemas.microsoft.com/office/drawing/2014/main" id="{F099A705-8457-0063-0C03-BB3A339DF444}"/>
              </a:ext>
            </a:extLst>
          </p:cNvPr>
          <p:cNvPicPr>
            <a:picLocks noChangeAspect="1"/>
          </p:cNvPicPr>
          <p:nvPr/>
        </p:nvPicPr>
        <p:blipFill>
          <a:blip r:embed="rId3"/>
          <a:stretch>
            <a:fillRect/>
          </a:stretch>
        </p:blipFill>
        <p:spPr>
          <a:xfrm>
            <a:off x="566928" y="1261872"/>
            <a:ext cx="7772400" cy="3840879"/>
          </a:xfrm>
          <a:prstGeom prst="rect">
            <a:avLst/>
          </a:prstGeom>
        </p:spPr>
      </p:pic>
      <p:grpSp>
        <p:nvGrpSpPr>
          <p:cNvPr id="15" name="Gruppieren 14">
            <a:extLst>
              <a:ext uri="{FF2B5EF4-FFF2-40B4-BE49-F238E27FC236}">
                <a16:creationId xmlns:a16="http://schemas.microsoft.com/office/drawing/2014/main" id="{A73EFFA5-2249-DDBE-E846-AC1B70A3A7EC}"/>
              </a:ext>
            </a:extLst>
          </p:cNvPr>
          <p:cNvGrpSpPr/>
          <p:nvPr/>
        </p:nvGrpSpPr>
        <p:grpSpPr>
          <a:xfrm>
            <a:off x="566928" y="4552180"/>
            <a:ext cx="8010144" cy="420624"/>
            <a:chOff x="566928" y="4552180"/>
            <a:chExt cx="8010144" cy="420624"/>
          </a:xfrm>
        </p:grpSpPr>
        <p:sp>
          <p:nvSpPr>
            <p:cNvPr id="16" name="Shape 3">
              <a:extLst>
                <a:ext uri="{FF2B5EF4-FFF2-40B4-BE49-F238E27FC236}">
                  <a16:creationId xmlns:a16="http://schemas.microsoft.com/office/drawing/2014/main" id="{AEE9FAF6-1B20-0721-D373-24FAE75B4B91}"/>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7" name="Text 4">
              <a:extLst>
                <a:ext uri="{FF2B5EF4-FFF2-40B4-BE49-F238E27FC236}">
                  <a16:creationId xmlns:a16="http://schemas.microsoft.com/office/drawing/2014/main" id="{40A9C26A-68A6-D2DA-F4F3-E8EB09DD5FF0}"/>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8" name="Text 5">
              <a:extLst>
                <a:ext uri="{FF2B5EF4-FFF2-40B4-BE49-F238E27FC236}">
                  <a16:creationId xmlns:a16="http://schemas.microsoft.com/office/drawing/2014/main" id="{AB362E2D-985E-752B-7EAB-D6420A0F54E5}"/>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19" name="Grafik 18">
            <a:extLst>
              <a:ext uri="{FF2B5EF4-FFF2-40B4-BE49-F238E27FC236}">
                <a16:creationId xmlns:a16="http://schemas.microsoft.com/office/drawing/2014/main" id="{8FFFA1AA-95B3-40A8-AE9C-A865A04971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8010" y="329184"/>
            <a:ext cx="899062" cy="219456"/>
          </a:xfrm>
          <a:prstGeom prst="rect">
            <a:avLst/>
          </a:prstGeom>
        </p:spPr>
      </p:pic>
    </p:spTree>
    <p:extLst>
      <p:ext uri="{BB962C8B-B14F-4D97-AF65-F5344CB8AC3E}">
        <p14:creationId xmlns:p14="http://schemas.microsoft.com/office/powerpoint/2010/main" val="1622147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Then the first real</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thunderstorm.</a:t>
            </a:r>
            <a:endParaRPr lang="en-US" sz="3400" dirty="0"/>
          </a:p>
        </p:txBody>
      </p:sp>
      <p:grpSp>
        <p:nvGrpSpPr>
          <p:cNvPr id="3" name="Gruppieren 2">
            <a:extLst>
              <a:ext uri="{FF2B5EF4-FFF2-40B4-BE49-F238E27FC236}">
                <a16:creationId xmlns:a16="http://schemas.microsoft.com/office/drawing/2014/main" id="{F160743A-28C4-6831-1D42-1F0464F33574}"/>
              </a:ext>
            </a:extLst>
          </p:cNvPr>
          <p:cNvGrpSpPr/>
          <p:nvPr/>
        </p:nvGrpSpPr>
        <p:grpSpPr>
          <a:xfrm>
            <a:off x="566928" y="4552180"/>
            <a:ext cx="8010144" cy="420624"/>
            <a:chOff x="566928" y="4552180"/>
            <a:chExt cx="8010144" cy="420624"/>
          </a:xfrm>
        </p:grpSpPr>
        <p:sp>
          <p:nvSpPr>
            <p:cNvPr id="4" name="Shape 3">
              <a:extLst>
                <a:ext uri="{FF2B5EF4-FFF2-40B4-BE49-F238E27FC236}">
                  <a16:creationId xmlns:a16="http://schemas.microsoft.com/office/drawing/2014/main" id="{5D362D11-791B-2255-B68A-D716B7A71EFA}"/>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5" name="Text 4">
              <a:extLst>
                <a:ext uri="{FF2B5EF4-FFF2-40B4-BE49-F238E27FC236}">
                  <a16:creationId xmlns:a16="http://schemas.microsoft.com/office/drawing/2014/main" id="{AF921809-C244-C285-32C6-33761C135E61}"/>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6" name="Text 5">
              <a:extLst>
                <a:ext uri="{FF2B5EF4-FFF2-40B4-BE49-F238E27FC236}">
                  <a16:creationId xmlns:a16="http://schemas.microsoft.com/office/drawing/2014/main" id="{4DAC25B8-7292-0C61-E585-7CE6374D0CDB}"/>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7" name="Image 0" descr="preencoded.png">
            <a:extLst>
              <a:ext uri="{FF2B5EF4-FFF2-40B4-BE49-F238E27FC236}">
                <a16:creationId xmlns:a16="http://schemas.microsoft.com/office/drawing/2014/main" id="{3ADDDAA6-B796-2D29-FF38-B46A43603A8C}"/>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372688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F1F1D"/>
        </a:solidFill>
        <a:effectLst/>
      </p:bgPr>
    </p:bg>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8B07E526-F9B3-A489-B4D3-228953C7ACF0}"/>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D5B76525-1B72-FCDA-4B95-1CA0EFED9C83}"/>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652AB42D-7F42-CDF6-B745-0B7F529430D1}"/>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8C4E6C64-3355-40E4-A6F3-EEC386F27EAC}"/>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3" name="Grafik 12" descr="TJK-Solutions Notfallkommunikation">
            <a:extLst>
              <a:ext uri="{FF2B5EF4-FFF2-40B4-BE49-F238E27FC236}">
                <a16:creationId xmlns:a16="http://schemas.microsoft.com/office/drawing/2014/main" id="{7ED841EA-F6A3-0080-E531-209AF4693FEE}"/>
              </a:ext>
            </a:extLst>
          </p:cNvPr>
          <p:cNvPicPr>
            <a:picLocks noChangeAspect="1"/>
          </p:cNvPicPr>
          <p:nvPr/>
        </p:nvPicPr>
        <p:blipFill>
          <a:blip r:embed="rId3"/>
          <a:stretch>
            <a:fillRect/>
          </a:stretch>
        </p:blipFill>
        <p:spPr>
          <a:xfrm>
            <a:off x="566928" y="1375568"/>
            <a:ext cx="4459822" cy="2508650"/>
          </a:xfrm>
          <a:prstGeom prst="rect">
            <a:avLst/>
          </a:prstGeom>
        </p:spPr>
      </p:pic>
      <p:pic>
        <p:nvPicPr>
          <p:cNvPr id="15" name="Grafik 14">
            <a:extLst>
              <a:ext uri="{FF2B5EF4-FFF2-40B4-BE49-F238E27FC236}">
                <a16:creationId xmlns:a16="http://schemas.microsoft.com/office/drawing/2014/main" id="{72164967-9025-F7A4-A9F3-10CE1FC33745}"/>
              </a:ext>
            </a:extLst>
          </p:cNvPr>
          <p:cNvPicPr>
            <a:picLocks noChangeAspect="1"/>
          </p:cNvPicPr>
          <p:nvPr/>
        </p:nvPicPr>
        <p:blipFill>
          <a:blip r:embed="rId4"/>
          <a:stretch>
            <a:fillRect/>
          </a:stretch>
        </p:blipFill>
        <p:spPr>
          <a:xfrm>
            <a:off x="5663265" y="479665"/>
            <a:ext cx="2913807" cy="3404553"/>
          </a:xfrm>
          <a:prstGeom prst="rect">
            <a:avLst/>
          </a:prstGeom>
        </p:spPr>
      </p:pic>
      <p:sp>
        <p:nvSpPr>
          <p:cNvPr id="16" name="Textfeld 15">
            <a:extLst>
              <a:ext uri="{FF2B5EF4-FFF2-40B4-BE49-F238E27FC236}">
                <a16:creationId xmlns:a16="http://schemas.microsoft.com/office/drawing/2014/main" id="{11EC30EF-922D-143B-9E80-0F766B75F1DE}"/>
              </a:ext>
            </a:extLst>
          </p:cNvPr>
          <p:cNvSpPr txBox="1"/>
          <p:nvPr/>
        </p:nvSpPr>
        <p:spPr>
          <a:xfrm>
            <a:off x="5502577" y="3951780"/>
            <a:ext cx="3235181" cy="169277"/>
          </a:xfrm>
          <a:prstGeom prst="rect">
            <a:avLst/>
          </a:prstGeom>
          <a:noFill/>
        </p:spPr>
        <p:txBody>
          <a:bodyPr wrap="none" rtlCol="0">
            <a:spAutoFit/>
          </a:bodyPr>
          <a:lstStyle/>
          <a:p>
            <a:r>
              <a:rPr lang="de-DE" sz="500" dirty="0">
                <a:solidFill>
                  <a:schemeClr val="bg1"/>
                </a:solidFill>
              </a:rPr>
              <a:t>https://</a:t>
            </a:r>
            <a:r>
              <a:rPr lang="de-DE" sz="500" dirty="0" err="1">
                <a:solidFill>
                  <a:schemeClr val="bg1"/>
                </a:solidFill>
              </a:rPr>
              <a:t>www.seeedstudio.com</a:t>
            </a:r>
            <a:r>
              <a:rPr lang="de-DE" sz="500" dirty="0">
                <a:solidFill>
                  <a:schemeClr val="bg1"/>
                </a:solidFill>
              </a:rPr>
              <a:t>/</a:t>
            </a:r>
            <a:r>
              <a:rPr lang="de-DE" sz="500" dirty="0" err="1">
                <a:solidFill>
                  <a:schemeClr val="bg1"/>
                </a:solidFill>
              </a:rPr>
              <a:t>blog</a:t>
            </a:r>
            <a:r>
              <a:rPr lang="de-DE" sz="500" dirty="0">
                <a:solidFill>
                  <a:schemeClr val="bg1"/>
                </a:solidFill>
              </a:rPr>
              <a:t>/2025/10/30/building-resilient-</a:t>
            </a:r>
            <a:r>
              <a:rPr lang="de-DE" sz="500" dirty="0" err="1">
                <a:solidFill>
                  <a:schemeClr val="bg1"/>
                </a:solidFill>
              </a:rPr>
              <a:t>communication</a:t>
            </a:r>
            <a:r>
              <a:rPr lang="de-DE" sz="500" dirty="0">
                <a:solidFill>
                  <a:schemeClr val="bg1"/>
                </a:solidFill>
              </a:rPr>
              <a:t>-germany-</a:t>
            </a:r>
            <a:r>
              <a:rPr lang="de-DE" sz="500" dirty="0" err="1">
                <a:solidFill>
                  <a:schemeClr val="bg1"/>
                </a:solidFill>
              </a:rPr>
              <a:t>meshtastic</a:t>
            </a:r>
            <a:r>
              <a:rPr lang="de-DE" sz="500" dirty="0">
                <a:solidFill>
                  <a:schemeClr val="bg1"/>
                </a:solidFill>
              </a:rPr>
              <a:t>-solar-</a:t>
            </a:r>
            <a:r>
              <a:rPr lang="de-DE" sz="500" dirty="0" err="1">
                <a:solidFill>
                  <a:schemeClr val="bg1"/>
                </a:solidFill>
              </a:rPr>
              <a:t>nodes</a:t>
            </a:r>
            <a:r>
              <a:rPr lang="de-DE" sz="500" dirty="0">
                <a:solidFill>
                  <a:schemeClr val="bg1"/>
                </a:solidFill>
              </a:rPr>
              <a:t>/</a:t>
            </a:r>
          </a:p>
        </p:txBody>
      </p:sp>
      <p:sp>
        <p:nvSpPr>
          <p:cNvPr id="18" name="Textfeld 17">
            <a:extLst>
              <a:ext uri="{FF2B5EF4-FFF2-40B4-BE49-F238E27FC236}">
                <a16:creationId xmlns:a16="http://schemas.microsoft.com/office/drawing/2014/main" id="{DB029CFE-5917-1300-A75D-6438C04B7396}"/>
              </a:ext>
            </a:extLst>
          </p:cNvPr>
          <p:cNvSpPr txBox="1"/>
          <p:nvPr/>
        </p:nvSpPr>
        <p:spPr>
          <a:xfrm>
            <a:off x="1883760" y="3951780"/>
            <a:ext cx="1826158" cy="169277"/>
          </a:xfrm>
          <a:prstGeom prst="rect">
            <a:avLst/>
          </a:prstGeom>
          <a:noFill/>
        </p:spPr>
        <p:txBody>
          <a:bodyPr wrap="square">
            <a:spAutoFit/>
          </a:bodyPr>
          <a:lstStyle/>
          <a:p>
            <a:r>
              <a:rPr lang="de-DE" sz="500" dirty="0">
                <a:solidFill>
                  <a:schemeClr val="bg1"/>
                </a:solidFill>
              </a:rPr>
              <a:t>https://</a:t>
            </a:r>
            <a:r>
              <a:rPr lang="de-DE" sz="500" dirty="0" err="1">
                <a:solidFill>
                  <a:schemeClr val="bg1"/>
                </a:solidFill>
              </a:rPr>
              <a:t>tjk-solutions.de</a:t>
            </a:r>
            <a:r>
              <a:rPr lang="de-DE" sz="500" dirty="0">
                <a:solidFill>
                  <a:schemeClr val="bg1"/>
                </a:solidFill>
              </a:rPr>
              <a:t>/</a:t>
            </a:r>
            <a:r>
              <a:rPr lang="de-DE" sz="500" dirty="0" err="1">
                <a:solidFill>
                  <a:schemeClr val="bg1"/>
                </a:solidFill>
              </a:rPr>
              <a:t>archive</a:t>
            </a:r>
            <a:r>
              <a:rPr lang="de-DE" sz="500" dirty="0">
                <a:solidFill>
                  <a:schemeClr val="bg1"/>
                </a:solidFill>
              </a:rPr>
              <a:t>/935</a:t>
            </a:r>
          </a:p>
        </p:txBody>
      </p:sp>
      <p:sp>
        <p:nvSpPr>
          <p:cNvPr id="21" name="Text 1">
            <a:extLst>
              <a:ext uri="{FF2B5EF4-FFF2-40B4-BE49-F238E27FC236}">
                <a16:creationId xmlns:a16="http://schemas.microsoft.com/office/drawing/2014/main" id="{C6E658CF-F7DE-352C-0569-5E639A576C70}"/>
              </a:ext>
            </a:extLst>
          </p:cNvPr>
          <p:cNvSpPr txBox="1"/>
          <p:nvPr/>
        </p:nvSpPr>
        <p:spPr>
          <a:xfrm>
            <a:off x="519358" y="33153"/>
            <a:ext cx="5252462" cy="1581054"/>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30 km south of Berlin</a:t>
            </a:r>
            <a:endParaRPr lang="en-US" sz="3400" dirty="0"/>
          </a:p>
        </p:txBody>
      </p:sp>
      <p:pic>
        <p:nvPicPr>
          <p:cNvPr id="23" name="Image 0" descr="preencoded.png">
            <a:extLst>
              <a:ext uri="{FF2B5EF4-FFF2-40B4-BE49-F238E27FC236}">
                <a16:creationId xmlns:a16="http://schemas.microsoft.com/office/drawing/2014/main" id="{63A6AD7E-DAF3-8E1C-BC9E-6324FB2A277B}"/>
              </a:ext>
            </a:extLst>
          </p:cNvPr>
          <p:cNvPicPr>
            <a:picLocks noChangeAspect="1"/>
          </p:cNvPicPr>
          <p:nvPr/>
        </p:nvPicPr>
        <p:blipFill>
          <a:blip r:embed="rId5"/>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812193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327 km/h</a:t>
            </a:r>
            <a:endParaRPr lang="en-US" sz="9600" dirty="0"/>
          </a:p>
        </p:txBody>
      </p:sp>
      <p:sp>
        <p:nvSpPr>
          <p:cNvPr id="3" name="Text 1"/>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reported by our own station</a:t>
            </a:r>
            <a:endParaRPr lang="en-US" sz="1500" dirty="0"/>
          </a:p>
        </p:txBody>
      </p:sp>
      <p:grpSp>
        <p:nvGrpSpPr>
          <p:cNvPr id="4" name="Gruppieren 3">
            <a:extLst>
              <a:ext uri="{FF2B5EF4-FFF2-40B4-BE49-F238E27FC236}">
                <a16:creationId xmlns:a16="http://schemas.microsoft.com/office/drawing/2014/main" id="{031FCC08-2B78-9AB4-833D-DFCFE2873FAB}"/>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6A799B59-C924-068C-FC8E-9BD688E55B86}"/>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4FF5F1AF-57FC-5C18-6063-47C18EDB610B}"/>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D45FA487-C832-9556-B51F-70D5A96E9285}"/>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214D658F-E75E-FE56-FF79-9D4EFE2F38D9}"/>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4225176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03 · MEASURING IT OURSELVES</a:t>
            </a:r>
            <a:endParaRPr lang="en-US" sz="950" dirty="0"/>
          </a:p>
        </p:txBody>
      </p:sp>
      <p:sp>
        <p:nvSpPr>
          <p:cNvPr id="3" name="Text 1"/>
          <p:cNvSpPr txBox="1"/>
          <p:nvPr/>
        </p:nvSpPr>
        <p:spPr>
          <a:xfrm>
            <a:off x="566928" y="1417320"/>
            <a:ext cx="3108960" cy="548640"/>
          </a:xfrm>
          <a:prstGeom prst="rect">
            <a:avLst/>
          </a:prstGeom>
          <a:noFill/>
          <a:ln/>
        </p:spPr>
        <p:txBody>
          <a:bodyPr wrap="square" lIns="0" tIns="0" rIns="0" bIns="0" rtlCol="0" anchor="ctr"/>
          <a:lstStyle/>
          <a:p>
            <a:pPr marL="0" indent="0">
              <a:buNone/>
            </a:pPr>
            <a:r>
              <a:rPr lang="en-US" sz="2600" dirty="0">
                <a:solidFill>
                  <a:srgbClr val="A8A8A4"/>
                </a:solidFill>
                <a:latin typeface="Arial" pitchFamily="34" charset="0"/>
                <a:ea typeface="Arial" pitchFamily="34" charset="-122"/>
                <a:cs typeface="Arial" pitchFamily="34" charset="-120"/>
              </a:rPr>
              <a:t>Datasheet:</a:t>
            </a:r>
            <a:endParaRPr lang="en-US" sz="2600" dirty="0"/>
          </a:p>
        </p:txBody>
      </p:sp>
      <p:sp>
        <p:nvSpPr>
          <p:cNvPr id="4" name="Text 2"/>
          <p:cNvSpPr txBox="1"/>
          <p:nvPr/>
        </p:nvSpPr>
        <p:spPr>
          <a:xfrm>
            <a:off x="3794760" y="1417320"/>
            <a:ext cx="4754880" cy="548640"/>
          </a:xfrm>
          <a:prstGeom prst="rect">
            <a:avLst/>
          </a:prstGeom>
          <a:noFill/>
          <a:ln/>
        </p:spPr>
        <p:txBody>
          <a:bodyPr wrap="square" lIns="0" tIns="0" rIns="0" bIns="0" rtlCol="0" anchor="ctr"/>
          <a:lstStyle/>
          <a:p>
            <a:pPr marL="0" indent="0">
              <a:buNone/>
            </a:pPr>
            <a:r>
              <a:rPr lang="en-US" sz="3400" b="1" dirty="0">
                <a:solidFill>
                  <a:srgbClr val="FFFFFF"/>
                </a:solidFill>
                <a:latin typeface="Arial" pitchFamily="34" charset="0"/>
                <a:ea typeface="Arial" pitchFamily="34" charset="-122"/>
                <a:cs typeface="Arial" pitchFamily="34" charset="-120"/>
              </a:rPr>
              <a:t>50 m/s</a:t>
            </a:r>
            <a:endParaRPr lang="en-US" sz="3400" dirty="0"/>
          </a:p>
        </p:txBody>
      </p:sp>
      <p:sp>
        <p:nvSpPr>
          <p:cNvPr id="5" name="Shape 3"/>
          <p:cNvSpPr/>
          <p:nvPr/>
        </p:nvSpPr>
        <p:spPr>
          <a:xfrm>
            <a:off x="566928" y="2267712"/>
            <a:ext cx="8010144" cy="0"/>
          </a:xfrm>
          <a:prstGeom prst="line">
            <a:avLst/>
          </a:prstGeom>
          <a:noFill/>
          <a:ln w="12700">
            <a:solidFill>
              <a:srgbClr val="3A3A38"/>
            </a:solidFill>
            <a:prstDash val="solid"/>
          </a:ln>
        </p:spPr>
        <p:txBody>
          <a:bodyPr/>
          <a:lstStyle/>
          <a:p>
            <a:endParaRPr lang="de-DE"/>
          </a:p>
        </p:txBody>
      </p:sp>
      <p:sp>
        <p:nvSpPr>
          <p:cNvPr id="6" name="Text 4"/>
          <p:cNvSpPr txBox="1"/>
          <p:nvPr/>
        </p:nvSpPr>
        <p:spPr>
          <a:xfrm>
            <a:off x="566928" y="2487168"/>
            <a:ext cx="3108960" cy="548640"/>
          </a:xfrm>
          <a:prstGeom prst="rect">
            <a:avLst/>
          </a:prstGeom>
          <a:noFill/>
          <a:ln/>
        </p:spPr>
        <p:txBody>
          <a:bodyPr wrap="square" lIns="0" tIns="0" rIns="0" bIns="0" rtlCol="0" anchor="ctr"/>
          <a:lstStyle/>
          <a:p>
            <a:pPr marL="0" indent="0">
              <a:buNone/>
            </a:pPr>
            <a:r>
              <a:rPr lang="en-US" sz="2600" dirty="0">
                <a:solidFill>
                  <a:srgbClr val="A8A8A4"/>
                </a:solidFill>
                <a:latin typeface="Arial" pitchFamily="34" charset="0"/>
                <a:ea typeface="Arial" pitchFamily="34" charset="-122"/>
                <a:cs typeface="Arial" pitchFamily="34" charset="-120"/>
              </a:rPr>
              <a:t>Our dashboard:</a:t>
            </a:r>
            <a:endParaRPr lang="en-US" sz="2600" dirty="0"/>
          </a:p>
        </p:txBody>
      </p:sp>
      <p:sp>
        <p:nvSpPr>
          <p:cNvPr id="7" name="Text 5"/>
          <p:cNvSpPr txBox="1"/>
          <p:nvPr/>
        </p:nvSpPr>
        <p:spPr>
          <a:xfrm>
            <a:off x="3794760" y="2487168"/>
            <a:ext cx="4754880" cy="548640"/>
          </a:xfrm>
          <a:prstGeom prst="rect">
            <a:avLst/>
          </a:prstGeom>
          <a:noFill/>
          <a:ln/>
        </p:spPr>
        <p:txBody>
          <a:bodyPr wrap="square" lIns="0" tIns="0" rIns="0" bIns="0" rtlCol="0" anchor="ctr"/>
          <a:lstStyle/>
          <a:p>
            <a:pPr marL="0" indent="0">
              <a:buNone/>
            </a:pPr>
            <a:r>
              <a:rPr lang="en-US" sz="3400" b="1" dirty="0">
                <a:solidFill>
                  <a:srgbClr val="5A8A6E"/>
                </a:solidFill>
                <a:latin typeface="Arial" pitchFamily="34" charset="0"/>
                <a:ea typeface="Arial" pitchFamily="34" charset="-122"/>
                <a:cs typeface="Arial" pitchFamily="34" charset="-120"/>
              </a:rPr>
              <a:t>91 m/s</a:t>
            </a:r>
            <a:endParaRPr lang="en-US" sz="3400" dirty="0"/>
          </a:p>
        </p:txBody>
      </p:sp>
      <p:sp>
        <p:nvSpPr>
          <p:cNvPr id="8" name="Text 6"/>
          <p:cNvSpPr txBox="1"/>
          <p:nvPr/>
        </p:nvSpPr>
        <p:spPr>
          <a:xfrm>
            <a:off x="566928" y="3749040"/>
            <a:ext cx="8010144"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Nobody in the chain asked whether that was possible.</a:t>
            </a:r>
            <a:endParaRPr lang="en-US" sz="1500" dirty="0"/>
          </a:p>
        </p:txBody>
      </p:sp>
      <p:grpSp>
        <p:nvGrpSpPr>
          <p:cNvPr id="9" name="Gruppieren 8">
            <a:extLst>
              <a:ext uri="{FF2B5EF4-FFF2-40B4-BE49-F238E27FC236}">
                <a16:creationId xmlns:a16="http://schemas.microsoft.com/office/drawing/2014/main" id="{870D16AD-0F78-7D9C-1DBC-9E23FE35242B}"/>
              </a:ext>
            </a:extLst>
          </p:cNvPr>
          <p:cNvGrpSpPr/>
          <p:nvPr/>
        </p:nvGrpSpPr>
        <p:grpSpPr>
          <a:xfrm>
            <a:off x="566928" y="4552180"/>
            <a:ext cx="8010144" cy="420624"/>
            <a:chOff x="566928" y="4552180"/>
            <a:chExt cx="8010144" cy="420624"/>
          </a:xfrm>
        </p:grpSpPr>
        <p:sp>
          <p:nvSpPr>
            <p:cNvPr id="10" name="Shape 3">
              <a:extLst>
                <a:ext uri="{FF2B5EF4-FFF2-40B4-BE49-F238E27FC236}">
                  <a16:creationId xmlns:a16="http://schemas.microsoft.com/office/drawing/2014/main" id="{D2F641AA-92BA-48D3-6394-0E63C94E0D57}"/>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11" name="Text 4">
              <a:extLst>
                <a:ext uri="{FF2B5EF4-FFF2-40B4-BE49-F238E27FC236}">
                  <a16:creationId xmlns:a16="http://schemas.microsoft.com/office/drawing/2014/main" id="{C498871F-CAC5-7CF4-C1DC-38BC322EE8A1}"/>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12" name="Text 5">
              <a:extLst>
                <a:ext uri="{FF2B5EF4-FFF2-40B4-BE49-F238E27FC236}">
                  <a16:creationId xmlns:a16="http://schemas.microsoft.com/office/drawing/2014/main" id="{7AD01FB4-2B41-6432-87C3-93C67B159254}"/>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3" name="Image 0" descr="preencoded.png">
            <a:extLst>
              <a:ext uri="{FF2B5EF4-FFF2-40B4-BE49-F238E27FC236}">
                <a16:creationId xmlns:a16="http://schemas.microsoft.com/office/drawing/2014/main" id="{DEFCE280-41AD-5D92-199F-44646D0DD9B2}"/>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4018800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8F6"/>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3C6552"/>
                </a:solidFill>
                <a:latin typeface="Arial" pitchFamily="34" charset="0"/>
                <a:ea typeface="Arial" pitchFamily="34" charset="-122"/>
                <a:cs typeface="Arial" pitchFamily="34" charset="-120"/>
              </a:rPr>
              <a:t>04 · THE LIGHTNING STRIKE</a:t>
            </a:r>
            <a:endParaRPr lang="en-US" sz="950" dirty="0"/>
          </a:p>
        </p:txBody>
      </p:sp>
      <p:sp>
        <p:nvSpPr>
          <p:cNvPr id="3" name="Text 1"/>
          <p:cNvSpPr txBox="1"/>
          <p:nvPr/>
        </p:nvSpPr>
        <p:spPr>
          <a:xfrm>
            <a:off x="566928" y="694944"/>
            <a:ext cx="8010144" cy="566928"/>
          </a:xfrm>
          <a:prstGeom prst="rect">
            <a:avLst/>
          </a:prstGeom>
          <a:noFill/>
          <a:ln/>
        </p:spPr>
        <p:txBody>
          <a:bodyPr wrap="square" lIns="0" tIns="0" rIns="0" bIns="0" rtlCol="0" anchor="ctr"/>
          <a:lstStyle/>
          <a:p>
            <a:pPr marL="0" indent="0">
              <a:buNone/>
            </a:pPr>
            <a:r>
              <a:rPr lang="en-US" sz="2400" b="1" kern="0" spc="-40" dirty="0">
                <a:solidFill>
                  <a:srgbClr val="1F1F1D"/>
                </a:solidFill>
                <a:latin typeface="Arial" pitchFamily="34" charset="0"/>
                <a:ea typeface="Arial" pitchFamily="34" charset="-122"/>
                <a:cs typeface="Arial" pitchFamily="34" charset="-120"/>
              </a:rPr>
              <a:t>Three of eight sensors, gone.</a:t>
            </a:r>
            <a:endParaRPr lang="en-US" sz="2400" dirty="0"/>
          </a:p>
        </p:txBody>
      </p:sp>
      <p:grpSp>
        <p:nvGrpSpPr>
          <p:cNvPr id="7" name="Gruppieren 6">
            <a:extLst>
              <a:ext uri="{FF2B5EF4-FFF2-40B4-BE49-F238E27FC236}">
                <a16:creationId xmlns:a16="http://schemas.microsoft.com/office/drawing/2014/main" id="{062E144B-B8EC-9A36-EF07-07EA8253957C}"/>
              </a:ext>
            </a:extLst>
          </p:cNvPr>
          <p:cNvGrpSpPr/>
          <p:nvPr/>
        </p:nvGrpSpPr>
        <p:grpSpPr>
          <a:xfrm>
            <a:off x="566928" y="4552180"/>
            <a:ext cx="8010144" cy="420624"/>
            <a:chOff x="566928" y="4552180"/>
            <a:chExt cx="8010144" cy="420624"/>
          </a:xfrm>
        </p:grpSpPr>
        <p:sp>
          <p:nvSpPr>
            <p:cNvPr id="8" name="Shape 3">
              <a:extLst>
                <a:ext uri="{FF2B5EF4-FFF2-40B4-BE49-F238E27FC236}">
                  <a16:creationId xmlns:a16="http://schemas.microsoft.com/office/drawing/2014/main" id="{0E2FBBAA-503D-784D-4C0C-7310FFF62E88}"/>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9" name="Text 4">
              <a:extLst>
                <a:ext uri="{FF2B5EF4-FFF2-40B4-BE49-F238E27FC236}">
                  <a16:creationId xmlns:a16="http://schemas.microsoft.com/office/drawing/2014/main" id="{E036BFFB-C045-0929-B514-AD70EDC93F20}"/>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latin typeface="Arial" pitchFamily="34" charset="0"/>
                  <a:ea typeface="Arial" pitchFamily="34" charset="-122"/>
                  <a:cs typeface="Arial" pitchFamily="34" charset="-120"/>
                </a:rPr>
                <a:t>Tom Krüger  ·  Maximilian Schäfer  ·  TJK-Solutions</a:t>
              </a:r>
              <a:endParaRPr lang="en-US" sz="1150" dirty="0"/>
            </a:p>
          </p:txBody>
        </p:sp>
        <p:sp>
          <p:nvSpPr>
            <p:cNvPr id="10" name="Text 5">
              <a:extLst>
                <a:ext uri="{FF2B5EF4-FFF2-40B4-BE49-F238E27FC236}">
                  <a16:creationId xmlns:a16="http://schemas.microsoft.com/office/drawing/2014/main" id="{25FBD76C-DF15-0363-94FF-DE88D5DF3B5D}"/>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2" name="Grafik 11">
            <a:extLst>
              <a:ext uri="{FF2B5EF4-FFF2-40B4-BE49-F238E27FC236}">
                <a16:creationId xmlns:a16="http://schemas.microsoft.com/office/drawing/2014/main" id="{3ED146F0-3184-6FE0-79BE-8086BCFF5AA4}"/>
              </a:ext>
            </a:extLst>
          </p:cNvPr>
          <p:cNvPicPr>
            <a:picLocks noChangeAspect="1"/>
          </p:cNvPicPr>
          <p:nvPr/>
        </p:nvPicPr>
        <p:blipFill>
          <a:blip r:embed="rId3"/>
          <a:stretch>
            <a:fillRect/>
          </a:stretch>
        </p:blipFill>
        <p:spPr>
          <a:xfrm>
            <a:off x="623694" y="1620992"/>
            <a:ext cx="7772400" cy="2572067"/>
          </a:xfrm>
          <a:prstGeom prst="rect">
            <a:avLst/>
          </a:prstGeom>
        </p:spPr>
      </p:pic>
      <p:pic>
        <p:nvPicPr>
          <p:cNvPr id="13" name="Grafik 12">
            <a:extLst>
              <a:ext uri="{FF2B5EF4-FFF2-40B4-BE49-F238E27FC236}">
                <a16:creationId xmlns:a16="http://schemas.microsoft.com/office/drawing/2014/main" id="{62E36B78-6D10-2CC4-CE87-0E3CE51E8A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8010" y="329184"/>
            <a:ext cx="899062" cy="219456"/>
          </a:xfrm>
          <a:prstGeom prst="rect">
            <a:avLst/>
          </a:prstGeom>
        </p:spPr>
      </p:pic>
    </p:spTree>
    <p:extLst>
      <p:ext uri="{BB962C8B-B14F-4D97-AF65-F5344CB8AC3E}">
        <p14:creationId xmlns:p14="http://schemas.microsoft.com/office/powerpoint/2010/main" val="2500424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F1F1D"/>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BCE95A94-0289-565C-F9A4-71DBA008AF32}"/>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2B5648B5-E5F6-B1E2-D3DC-0DFBC500AD89}"/>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303F2D39-655F-C7DD-0742-6D582E2234E9}"/>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0E43137B-0CC3-1C09-A18F-4652ED1BC833}"/>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0" name="Grafik 9">
            <a:extLst>
              <a:ext uri="{FF2B5EF4-FFF2-40B4-BE49-F238E27FC236}">
                <a16:creationId xmlns:a16="http://schemas.microsoft.com/office/drawing/2014/main" id="{E3EB7A3A-9F9C-90E1-4211-FC3988FA7105}"/>
              </a:ext>
            </a:extLst>
          </p:cNvPr>
          <p:cNvPicPr>
            <a:picLocks noChangeAspect="1"/>
          </p:cNvPicPr>
          <p:nvPr/>
        </p:nvPicPr>
        <p:blipFill>
          <a:blip r:embed="rId3"/>
          <a:stretch>
            <a:fillRect/>
          </a:stretch>
        </p:blipFill>
        <p:spPr>
          <a:xfrm>
            <a:off x="1254049" y="274842"/>
            <a:ext cx="3060829" cy="4081105"/>
          </a:xfrm>
          <a:prstGeom prst="rect">
            <a:avLst/>
          </a:prstGeom>
        </p:spPr>
      </p:pic>
      <p:pic>
        <p:nvPicPr>
          <p:cNvPr id="12" name="Grafik 11">
            <a:extLst>
              <a:ext uri="{FF2B5EF4-FFF2-40B4-BE49-F238E27FC236}">
                <a16:creationId xmlns:a16="http://schemas.microsoft.com/office/drawing/2014/main" id="{23BA545C-7073-BA07-8F48-D60799441473}"/>
              </a:ext>
            </a:extLst>
          </p:cNvPr>
          <p:cNvPicPr>
            <a:picLocks noChangeAspect="1"/>
          </p:cNvPicPr>
          <p:nvPr/>
        </p:nvPicPr>
        <p:blipFill>
          <a:blip r:embed="rId4"/>
          <a:stretch>
            <a:fillRect/>
          </a:stretch>
        </p:blipFill>
        <p:spPr>
          <a:xfrm>
            <a:off x="4758865" y="274848"/>
            <a:ext cx="3060824" cy="4081099"/>
          </a:xfrm>
          <a:prstGeom prst="rect">
            <a:avLst/>
          </a:prstGeom>
        </p:spPr>
      </p:pic>
      <p:pic>
        <p:nvPicPr>
          <p:cNvPr id="13" name="Image 0" descr="preencoded.png">
            <a:extLst>
              <a:ext uri="{FF2B5EF4-FFF2-40B4-BE49-F238E27FC236}">
                <a16:creationId xmlns:a16="http://schemas.microsoft.com/office/drawing/2014/main" id="{87209BB1-B5BC-58E9-F493-1BCBE4CAB68C}"/>
              </a:ext>
            </a:extLst>
          </p:cNvPr>
          <p:cNvPicPr>
            <a:picLocks noChangeAspect="1"/>
          </p:cNvPicPr>
          <p:nvPr/>
        </p:nvPicPr>
        <p:blipFill>
          <a:blip r:embed="rId5"/>
          <a:stretch>
            <a:fillRect/>
          </a:stretch>
        </p:blipFill>
        <p:spPr>
          <a:xfrm>
            <a:off x="7996062" y="274842"/>
            <a:ext cx="899062" cy="225408"/>
          </a:xfrm>
          <a:prstGeom prst="rect">
            <a:avLst/>
          </a:prstGeom>
        </p:spPr>
      </p:pic>
    </p:spTree>
    <p:extLst>
      <p:ext uri="{BB962C8B-B14F-4D97-AF65-F5344CB8AC3E}">
        <p14:creationId xmlns:p14="http://schemas.microsoft.com/office/powerpoint/2010/main" val="2417927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The station came back.</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The wind problem did not go away.</a:t>
            </a:r>
            <a:endParaRPr lang="en-US" sz="3400" dirty="0"/>
          </a:p>
        </p:txBody>
      </p:sp>
      <p:grpSp>
        <p:nvGrpSpPr>
          <p:cNvPr id="3" name="Gruppieren 2">
            <a:extLst>
              <a:ext uri="{FF2B5EF4-FFF2-40B4-BE49-F238E27FC236}">
                <a16:creationId xmlns:a16="http://schemas.microsoft.com/office/drawing/2014/main" id="{908A779F-C42C-CD5F-620D-EC4D16D7430E}"/>
              </a:ext>
            </a:extLst>
          </p:cNvPr>
          <p:cNvGrpSpPr/>
          <p:nvPr/>
        </p:nvGrpSpPr>
        <p:grpSpPr>
          <a:xfrm>
            <a:off x="566928" y="4552180"/>
            <a:ext cx="8010144" cy="420624"/>
            <a:chOff x="566928" y="4552180"/>
            <a:chExt cx="8010144" cy="420624"/>
          </a:xfrm>
        </p:grpSpPr>
        <p:sp>
          <p:nvSpPr>
            <p:cNvPr id="4" name="Shape 3">
              <a:extLst>
                <a:ext uri="{FF2B5EF4-FFF2-40B4-BE49-F238E27FC236}">
                  <a16:creationId xmlns:a16="http://schemas.microsoft.com/office/drawing/2014/main" id="{20D29EC5-24F0-6D0D-35F6-0948627F01B1}"/>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5" name="Text 4">
              <a:extLst>
                <a:ext uri="{FF2B5EF4-FFF2-40B4-BE49-F238E27FC236}">
                  <a16:creationId xmlns:a16="http://schemas.microsoft.com/office/drawing/2014/main" id="{47CE9EEB-564E-0F34-3C4B-67548EC46BEB}"/>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6" name="Text 5">
              <a:extLst>
                <a:ext uri="{FF2B5EF4-FFF2-40B4-BE49-F238E27FC236}">
                  <a16:creationId xmlns:a16="http://schemas.microsoft.com/office/drawing/2014/main" id="{87638EF7-850C-294C-8399-8DD5D4F4CD03}"/>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7" name="Image 0" descr="preencoded.png">
            <a:extLst>
              <a:ext uri="{FF2B5EF4-FFF2-40B4-BE49-F238E27FC236}">
                <a16:creationId xmlns:a16="http://schemas.microsoft.com/office/drawing/2014/main" id="{B5C5BBA7-E9DB-A9A2-89FA-B1967AAC4C39}"/>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205794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05 · ULTRASONIC</a:t>
            </a:r>
            <a:endParaRPr lang="en-US" sz="950" dirty="0"/>
          </a:p>
        </p:txBody>
      </p:sp>
      <p:sp>
        <p:nvSpPr>
          <p:cNvPr id="3" name="Text 1"/>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No moving parts.</a:t>
            </a:r>
            <a:endParaRPr lang="en-US" sz="3400" dirty="0"/>
          </a:p>
        </p:txBody>
      </p:sp>
      <p:grpSp>
        <p:nvGrpSpPr>
          <p:cNvPr id="4" name="Gruppieren 3">
            <a:extLst>
              <a:ext uri="{FF2B5EF4-FFF2-40B4-BE49-F238E27FC236}">
                <a16:creationId xmlns:a16="http://schemas.microsoft.com/office/drawing/2014/main" id="{632C379E-A03B-094E-2FDD-791C8E3A7325}"/>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EABC7A7F-ABAC-E38F-F524-92A8A366C1C2}"/>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54787170-B8B8-64D7-C448-FB9AC967D665}"/>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15D55AF5-FC86-0DD3-10A0-E7BE1E5B04CA}"/>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E172315B-B1D1-BFB9-7167-7B048023AA6D}"/>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08471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F1F1D"/>
        </a:solidFill>
        <a:effectLst/>
      </p:bgPr>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D63E66EE-E2FE-9846-DF6A-3F44D24F1853}"/>
              </a:ext>
            </a:extLst>
          </p:cNvPr>
          <p:cNvPicPr>
            <a:picLocks noChangeAspect="1"/>
          </p:cNvPicPr>
          <p:nvPr/>
        </p:nvPicPr>
        <p:blipFill rotWithShape="1">
          <a:blip r:embed="rId3"/>
          <a:srcRect t="6493" b="18509"/>
          <a:stretch>
            <a:fillRect/>
          </a:stretch>
        </p:blipFill>
        <p:spPr>
          <a:xfrm>
            <a:off x="1" y="0"/>
            <a:ext cx="9144000" cy="5143501"/>
          </a:xfrm>
          <a:prstGeom prst="rect">
            <a:avLst/>
          </a:prstGeom>
        </p:spPr>
      </p:pic>
      <p:grpSp>
        <p:nvGrpSpPr>
          <p:cNvPr id="16" name="Gruppieren 15">
            <a:extLst>
              <a:ext uri="{FF2B5EF4-FFF2-40B4-BE49-F238E27FC236}">
                <a16:creationId xmlns:a16="http://schemas.microsoft.com/office/drawing/2014/main" id="{843047BB-950F-6B73-419B-4DD602584FB3}"/>
              </a:ext>
            </a:extLst>
          </p:cNvPr>
          <p:cNvGrpSpPr/>
          <p:nvPr/>
        </p:nvGrpSpPr>
        <p:grpSpPr>
          <a:xfrm>
            <a:off x="566928" y="4552180"/>
            <a:ext cx="8010144" cy="420624"/>
            <a:chOff x="566928" y="4552180"/>
            <a:chExt cx="8010144" cy="420624"/>
          </a:xfrm>
        </p:grpSpPr>
        <p:sp>
          <p:nvSpPr>
            <p:cNvPr id="17" name="Shape 3">
              <a:extLst>
                <a:ext uri="{FF2B5EF4-FFF2-40B4-BE49-F238E27FC236}">
                  <a16:creationId xmlns:a16="http://schemas.microsoft.com/office/drawing/2014/main" id="{28CD1AF5-EABD-9B9F-F6A4-DE1AF42DCE69}"/>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8" name="Text 4">
              <a:extLst>
                <a:ext uri="{FF2B5EF4-FFF2-40B4-BE49-F238E27FC236}">
                  <a16:creationId xmlns:a16="http://schemas.microsoft.com/office/drawing/2014/main" id="{6FB24814-963B-99C5-12F8-2C8114EA703F}"/>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9" name="Text 5">
              <a:extLst>
                <a:ext uri="{FF2B5EF4-FFF2-40B4-BE49-F238E27FC236}">
                  <a16:creationId xmlns:a16="http://schemas.microsoft.com/office/drawing/2014/main" id="{76C3869F-316C-ED5F-61A3-2169DEFF4943}"/>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23" name="Grafik 22">
            <a:extLst>
              <a:ext uri="{FF2B5EF4-FFF2-40B4-BE49-F238E27FC236}">
                <a16:creationId xmlns:a16="http://schemas.microsoft.com/office/drawing/2014/main" id="{29DC2536-5AF6-CAF8-4AB9-19B753C96C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5929" y="158272"/>
            <a:ext cx="1612900" cy="393700"/>
          </a:xfrm>
          <a:prstGeom prst="rect">
            <a:avLst/>
          </a:prstGeom>
        </p:spPr>
      </p:pic>
    </p:spTree>
    <p:extLst>
      <p:ext uri="{BB962C8B-B14F-4D97-AF65-F5344CB8AC3E}">
        <p14:creationId xmlns:p14="http://schemas.microsoft.com/office/powerpoint/2010/main" val="945858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36 °C</a:t>
            </a:r>
            <a:endParaRPr lang="en-US" sz="9600" dirty="0"/>
          </a:p>
        </p:txBody>
      </p:sp>
      <p:sp>
        <p:nvSpPr>
          <p:cNvPr id="3" name="Text 1"/>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installation day, full sun, no shade</a:t>
            </a:r>
            <a:endParaRPr lang="en-US" sz="1500" dirty="0"/>
          </a:p>
        </p:txBody>
      </p:sp>
      <p:grpSp>
        <p:nvGrpSpPr>
          <p:cNvPr id="4" name="Gruppieren 3">
            <a:extLst>
              <a:ext uri="{FF2B5EF4-FFF2-40B4-BE49-F238E27FC236}">
                <a16:creationId xmlns:a16="http://schemas.microsoft.com/office/drawing/2014/main" id="{53DEF5C6-D930-02D0-9143-24A9B90D22ED}"/>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F1677E5A-B857-21FA-C103-F55BC246D00B}"/>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2A0D7F52-64D0-A96C-25CB-BE9B6A7E7A1E}"/>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EC122EE7-32FC-5DCE-FA7F-623FF325233F}"/>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6CC4DE99-66F6-B12E-20E2-4D2EAAF47100}"/>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384867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F1F1D"/>
        </a:solidFill>
        <a:effectLst/>
      </p:bgPr>
    </p:bg>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DB1B9FE2-C8A0-5A72-C76E-DEAD521CA66F}"/>
              </a:ext>
            </a:extLst>
          </p:cNvPr>
          <p:cNvPicPr>
            <a:picLocks noChangeAspect="1"/>
          </p:cNvPicPr>
          <p:nvPr/>
        </p:nvPicPr>
        <p:blipFill>
          <a:blip r:embed="rId3"/>
          <a:srcRect t="13986" b="11014"/>
          <a:stretch>
            <a:fillRect/>
          </a:stretch>
        </p:blipFill>
        <p:spPr>
          <a:xfrm>
            <a:off x="0" y="0"/>
            <a:ext cx="9144000" cy="5143500"/>
          </a:xfrm>
          <a:prstGeom prst="rect">
            <a:avLst/>
          </a:prstGeom>
        </p:spPr>
      </p:pic>
      <p:grpSp>
        <p:nvGrpSpPr>
          <p:cNvPr id="9" name="Gruppieren 8">
            <a:extLst>
              <a:ext uri="{FF2B5EF4-FFF2-40B4-BE49-F238E27FC236}">
                <a16:creationId xmlns:a16="http://schemas.microsoft.com/office/drawing/2014/main" id="{EC0EDE59-2BA0-6AEA-A51C-9476090DD56C}"/>
              </a:ext>
            </a:extLst>
          </p:cNvPr>
          <p:cNvGrpSpPr/>
          <p:nvPr/>
        </p:nvGrpSpPr>
        <p:grpSpPr>
          <a:xfrm>
            <a:off x="566928" y="4552180"/>
            <a:ext cx="8010144" cy="420624"/>
            <a:chOff x="566928" y="4552180"/>
            <a:chExt cx="8010144" cy="420624"/>
          </a:xfrm>
        </p:grpSpPr>
        <p:sp>
          <p:nvSpPr>
            <p:cNvPr id="10" name="Shape 3">
              <a:extLst>
                <a:ext uri="{FF2B5EF4-FFF2-40B4-BE49-F238E27FC236}">
                  <a16:creationId xmlns:a16="http://schemas.microsoft.com/office/drawing/2014/main" id="{79B2CA5B-8834-98C0-8183-BAC102CFEA43}"/>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1" name="Text 4">
              <a:extLst>
                <a:ext uri="{FF2B5EF4-FFF2-40B4-BE49-F238E27FC236}">
                  <a16:creationId xmlns:a16="http://schemas.microsoft.com/office/drawing/2014/main" id="{21D0EF51-E4E3-10D4-1B14-C14EE4F4E83D}"/>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2" name="Text 5">
              <a:extLst>
                <a:ext uri="{FF2B5EF4-FFF2-40B4-BE49-F238E27FC236}">
                  <a16:creationId xmlns:a16="http://schemas.microsoft.com/office/drawing/2014/main" id="{DE5BE0F1-DFAF-F14D-224A-A486E632210C}"/>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21" name="Grafik 20">
            <a:extLst>
              <a:ext uri="{FF2B5EF4-FFF2-40B4-BE49-F238E27FC236}">
                <a16:creationId xmlns:a16="http://schemas.microsoft.com/office/drawing/2014/main" id="{FB8822DB-73BC-584C-F710-0ADEB46407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5929" y="158272"/>
            <a:ext cx="1612900" cy="393700"/>
          </a:xfrm>
          <a:prstGeom prst="rect">
            <a:avLst/>
          </a:prstGeom>
        </p:spPr>
      </p:pic>
    </p:spTree>
    <p:extLst>
      <p:ext uri="{BB962C8B-B14F-4D97-AF65-F5344CB8AC3E}">
        <p14:creationId xmlns:p14="http://schemas.microsoft.com/office/powerpoint/2010/main" val="1383852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F1F1D"/>
        </a:solidFill>
        <a:effectLst/>
      </p:bgPr>
    </p:bg>
    <p:spTree>
      <p:nvGrpSpPr>
        <p:cNvPr id="1" name="">
          <a:extLst>
            <a:ext uri="{FF2B5EF4-FFF2-40B4-BE49-F238E27FC236}">
              <a16:creationId xmlns:a16="http://schemas.microsoft.com/office/drawing/2014/main" id="{730DD78F-16ED-5C34-4621-F28B5009DF6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385EB4A-0DDD-DA47-19EF-1766B4A98D63}"/>
              </a:ext>
            </a:extLst>
          </p:cNvPr>
          <p:cNvSpPr/>
          <p:nvPr/>
        </p:nvSpPr>
        <p:spPr>
          <a:xfrm>
            <a:off x="128016" y="128016"/>
            <a:ext cx="8887968" cy="4887468"/>
          </a:xfrm>
          <a:prstGeom prst="rect">
            <a:avLst/>
          </a:prstGeom>
          <a:solidFill>
            <a:srgbClr val="262624"/>
          </a:solidFill>
          <a:ln w="15875">
            <a:solidFill>
              <a:srgbClr val="4A4A46"/>
            </a:solidFill>
            <a:prstDash val="dash"/>
          </a:ln>
        </p:spPr>
        <p:txBody>
          <a:bodyPr/>
          <a:lstStyle/>
          <a:p>
            <a:endParaRPr lang="de-DE"/>
          </a:p>
        </p:txBody>
      </p:sp>
      <p:pic>
        <p:nvPicPr>
          <p:cNvPr id="11" name="Grafik 10">
            <a:extLst>
              <a:ext uri="{FF2B5EF4-FFF2-40B4-BE49-F238E27FC236}">
                <a16:creationId xmlns:a16="http://schemas.microsoft.com/office/drawing/2014/main" id="{D6796AC5-78AD-D410-1642-51B355B3B2AF}"/>
              </a:ext>
            </a:extLst>
          </p:cNvPr>
          <p:cNvPicPr>
            <a:picLocks noChangeAspect="1"/>
          </p:cNvPicPr>
          <p:nvPr/>
        </p:nvPicPr>
        <p:blipFill>
          <a:blip r:embed="rId3"/>
          <a:stretch>
            <a:fillRect/>
          </a:stretch>
        </p:blipFill>
        <p:spPr>
          <a:xfrm>
            <a:off x="0" y="0"/>
            <a:ext cx="9144000" cy="5143500"/>
          </a:xfrm>
          <a:prstGeom prst="rect">
            <a:avLst/>
          </a:prstGeom>
        </p:spPr>
      </p:pic>
      <p:grpSp>
        <p:nvGrpSpPr>
          <p:cNvPr id="5" name="Gruppieren 4">
            <a:extLst>
              <a:ext uri="{FF2B5EF4-FFF2-40B4-BE49-F238E27FC236}">
                <a16:creationId xmlns:a16="http://schemas.microsoft.com/office/drawing/2014/main" id="{23152E28-4ADF-D9BC-2DDC-8D9DC0D44F66}"/>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2BABA634-B32B-17C7-3B8A-7B87AAC9902C}"/>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78A641C7-686F-A3FF-6BDC-1F8BA0923AD4}"/>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4F652523-FEA5-CCDA-657D-5C4D2A9BA290}"/>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12" name="Grafik 11">
            <a:extLst>
              <a:ext uri="{FF2B5EF4-FFF2-40B4-BE49-F238E27FC236}">
                <a16:creationId xmlns:a16="http://schemas.microsoft.com/office/drawing/2014/main" id="{55E6879B-C322-E228-6A9A-A182620AEB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5929" y="158272"/>
            <a:ext cx="1612900" cy="393700"/>
          </a:xfrm>
          <a:prstGeom prst="rect">
            <a:avLst/>
          </a:prstGeom>
        </p:spPr>
      </p:pic>
    </p:spTree>
    <p:extLst>
      <p:ext uri="{BB962C8B-B14F-4D97-AF65-F5344CB8AC3E}">
        <p14:creationId xmlns:p14="http://schemas.microsoft.com/office/powerpoint/2010/main" val="969478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Who has a weather station</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at home?</a:t>
            </a:r>
            <a:endParaRPr lang="en-US" sz="3400" dirty="0"/>
          </a:p>
        </p:txBody>
      </p:sp>
      <p:grpSp>
        <p:nvGrpSpPr>
          <p:cNvPr id="3" name="Gruppieren 2">
            <a:extLst>
              <a:ext uri="{FF2B5EF4-FFF2-40B4-BE49-F238E27FC236}">
                <a16:creationId xmlns:a16="http://schemas.microsoft.com/office/drawing/2014/main" id="{9469A18A-238F-C5D1-87B6-75FAD87D8489}"/>
              </a:ext>
            </a:extLst>
          </p:cNvPr>
          <p:cNvGrpSpPr/>
          <p:nvPr/>
        </p:nvGrpSpPr>
        <p:grpSpPr>
          <a:xfrm>
            <a:off x="566928" y="4552180"/>
            <a:ext cx="8010144" cy="420624"/>
            <a:chOff x="566928" y="4552180"/>
            <a:chExt cx="8010144" cy="420624"/>
          </a:xfrm>
        </p:grpSpPr>
        <p:sp>
          <p:nvSpPr>
            <p:cNvPr id="4" name="Shape 3">
              <a:extLst>
                <a:ext uri="{FF2B5EF4-FFF2-40B4-BE49-F238E27FC236}">
                  <a16:creationId xmlns:a16="http://schemas.microsoft.com/office/drawing/2014/main" id="{C9D81E70-F62E-BC1D-FC8E-96816B9A6F27}"/>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5" name="Text 4">
              <a:extLst>
                <a:ext uri="{FF2B5EF4-FFF2-40B4-BE49-F238E27FC236}">
                  <a16:creationId xmlns:a16="http://schemas.microsoft.com/office/drawing/2014/main" id="{3665847A-9FFE-6F21-7C82-B512330DBE94}"/>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6" name="Text 5">
              <a:extLst>
                <a:ext uri="{FF2B5EF4-FFF2-40B4-BE49-F238E27FC236}">
                  <a16:creationId xmlns:a16="http://schemas.microsoft.com/office/drawing/2014/main" id="{4AB91DE9-8F1E-345A-5D72-5129BB084650}"/>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7" name="Image 0" descr="preencoded.png">
            <a:extLst>
              <a:ext uri="{FF2B5EF4-FFF2-40B4-BE49-F238E27FC236}">
                <a16:creationId xmlns:a16="http://schemas.microsoft.com/office/drawing/2014/main" id="{4A235EDC-52FD-5EBD-D2DD-7D1839241169}"/>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86299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F1F1D"/>
        </a:solidFill>
        <a:effectLst/>
      </p:bgPr>
    </p:bg>
    <p:spTree>
      <p:nvGrpSpPr>
        <p:cNvPr id="1" name="">
          <a:extLst>
            <a:ext uri="{FF2B5EF4-FFF2-40B4-BE49-F238E27FC236}">
              <a16:creationId xmlns:a16="http://schemas.microsoft.com/office/drawing/2014/main" id="{D47B3304-31F9-61D1-722D-1AFAE6F23195}"/>
            </a:ext>
          </a:extLst>
        </p:cNvPr>
        <p:cNvGrpSpPr/>
        <p:nvPr/>
      </p:nvGrpSpPr>
      <p:grpSpPr>
        <a:xfrm>
          <a:off x="0" y="0"/>
          <a:ext cx="0" cy="0"/>
          <a:chOff x="0" y="0"/>
          <a:chExt cx="0" cy="0"/>
        </a:xfrm>
      </p:grpSpPr>
      <p:grpSp>
        <p:nvGrpSpPr>
          <p:cNvPr id="5" name="Gruppieren 4">
            <a:extLst>
              <a:ext uri="{FF2B5EF4-FFF2-40B4-BE49-F238E27FC236}">
                <a16:creationId xmlns:a16="http://schemas.microsoft.com/office/drawing/2014/main" id="{70115B0C-D54A-4A69-073A-C0F46C32749C}"/>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A8FD24CD-BF1B-D27A-4621-547D7D2F5CF6}"/>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56DF784B-F848-CE87-715C-55A062E2809B}"/>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D0BC6795-C94A-2E33-84CE-D7866D8C3713}"/>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3" name="Image 0" descr="preencoded.png">
            <a:extLst>
              <a:ext uri="{FF2B5EF4-FFF2-40B4-BE49-F238E27FC236}">
                <a16:creationId xmlns:a16="http://schemas.microsoft.com/office/drawing/2014/main" id="{A571F0CE-AB70-21F4-019A-6A8A2694461A}"/>
              </a:ext>
            </a:extLst>
          </p:cNvPr>
          <p:cNvPicPr>
            <a:picLocks noChangeAspect="1"/>
          </p:cNvPicPr>
          <p:nvPr/>
        </p:nvPicPr>
        <p:blipFill>
          <a:blip r:embed="rId3"/>
          <a:stretch>
            <a:fillRect/>
          </a:stretch>
        </p:blipFill>
        <p:spPr>
          <a:xfrm>
            <a:off x="7678010" y="323232"/>
            <a:ext cx="899062" cy="225408"/>
          </a:xfrm>
          <a:prstGeom prst="rect">
            <a:avLst/>
          </a:prstGeom>
        </p:spPr>
      </p:pic>
      <p:pic>
        <p:nvPicPr>
          <p:cNvPr id="9" name="Grafik 8">
            <a:extLst>
              <a:ext uri="{FF2B5EF4-FFF2-40B4-BE49-F238E27FC236}">
                <a16:creationId xmlns:a16="http://schemas.microsoft.com/office/drawing/2014/main" id="{497B452B-3E06-B530-22DC-1660386F58F3}"/>
              </a:ext>
            </a:extLst>
          </p:cNvPr>
          <p:cNvPicPr>
            <a:picLocks noChangeAspect="1"/>
          </p:cNvPicPr>
          <p:nvPr/>
        </p:nvPicPr>
        <p:blipFill>
          <a:blip r:embed="rId4"/>
          <a:stretch>
            <a:fillRect/>
          </a:stretch>
        </p:blipFill>
        <p:spPr>
          <a:xfrm>
            <a:off x="566928" y="323232"/>
            <a:ext cx="3070445" cy="4093927"/>
          </a:xfrm>
          <a:prstGeom prst="rect">
            <a:avLst/>
          </a:prstGeom>
        </p:spPr>
      </p:pic>
      <p:pic>
        <p:nvPicPr>
          <p:cNvPr id="15" name="Grafik 14">
            <a:extLst>
              <a:ext uri="{FF2B5EF4-FFF2-40B4-BE49-F238E27FC236}">
                <a16:creationId xmlns:a16="http://schemas.microsoft.com/office/drawing/2014/main" id="{AC7A4BB0-83E1-6980-2168-70009426DE2D}"/>
              </a:ext>
            </a:extLst>
          </p:cNvPr>
          <p:cNvPicPr>
            <a:picLocks noChangeAspect="1"/>
          </p:cNvPicPr>
          <p:nvPr/>
        </p:nvPicPr>
        <p:blipFill>
          <a:blip r:embed="rId5"/>
          <a:srcRect l="24337" t="23293" r="31195" b="32238"/>
          <a:stretch>
            <a:fillRect/>
          </a:stretch>
        </p:blipFill>
        <p:spPr>
          <a:xfrm rot="5400000">
            <a:off x="3547050" y="823693"/>
            <a:ext cx="4093925" cy="3070444"/>
          </a:xfrm>
          <a:prstGeom prst="rect">
            <a:avLst/>
          </a:prstGeom>
        </p:spPr>
      </p:pic>
    </p:spTree>
    <p:extLst>
      <p:ext uri="{BB962C8B-B14F-4D97-AF65-F5344CB8AC3E}">
        <p14:creationId xmlns:p14="http://schemas.microsoft.com/office/powerpoint/2010/main" val="2775779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9">
    <p:bg>
      <p:bgPr>
        <a:solidFill>
          <a:srgbClr val="F7F8F6"/>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3C6552"/>
                </a:solidFill>
                <a:latin typeface="Arial" pitchFamily="34" charset="0"/>
                <a:ea typeface="Arial" pitchFamily="34" charset="-122"/>
                <a:cs typeface="Arial" pitchFamily="34" charset="-120"/>
              </a:rPr>
              <a:t>06 · WHAT THE DATA SAYS</a:t>
            </a:r>
            <a:endParaRPr lang="en-US" sz="950" dirty="0"/>
          </a:p>
        </p:txBody>
      </p:sp>
      <p:grpSp>
        <p:nvGrpSpPr>
          <p:cNvPr id="7" name="Gruppieren 6">
            <a:extLst>
              <a:ext uri="{FF2B5EF4-FFF2-40B4-BE49-F238E27FC236}">
                <a16:creationId xmlns:a16="http://schemas.microsoft.com/office/drawing/2014/main" id="{A112539F-B249-F671-B3EF-AE15F0282ACF}"/>
              </a:ext>
            </a:extLst>
          </p:cNvPr>
          <p:cNvGrpSpPr/>
          <p:nvPr/>
        </p:nvGrpSpPr>
        <p:grpSpPr>
          <a:xfrm>
            <a:off x="566928" y="4552180"/>
            <a:ext cx="8010144" cy="420624"/>
            <a:chOff x="566928" y="4552180"/>
            <a:chExt cx="8010144" cy="420624"/>
          </a:xfrm>
        </p:grpSpPr>
        <p:sp>
          <p:nvSpPr>
            <p:cNvPr id="8" name="Shape 3">
              <a:extLst>
                <a:ext uri="{FF2B5EF4-FFF2-40B4-BE49-F238E27FC236}">
                  <a16:creationId xmlns:a16="http://schemas.microsoft.com/office/drawing/2014/main" id="{FA91E9CE-D48B-5211-26F4-ADCE25B9E741}"/>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9" name="Text 4">
              <a:extLst>
                <a:ext uri="{FF2B5EF4-FFF2-40B4-BE49-F238E27FC236}">
                  <a16:creationId xmlns:a16="http://schemas.microsoft.com/office/drawing/2014/main" id="{54B1CDAC-8A20-76D2-02D9-1C5511956A84}"/>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latin typeface="Arial" pitchFamily="34" charset="0"/>
                  <a:ea typeface="Arial" pitchFamily="34" charset="-122"/>
                  <a:cs typeface="Arial" pitchFamily="34" charset="-120"/>
                </a:rPr>
                <a:t>Tom Krüger  ·  Maximilian Schäfer  ·  TJK-Solutions</a:t>
              </a:r>
              <a:endParaRPr lang="en-US" sz="1150" dirty="0"/>
            </a:p>
          </p:txBody>
        </p:sp>
        <p:sp>
          <p:nvSpPr>
            <p:cNvPr id="10" name="Text 5">
              <a:extLst>
                <a:ext uri="{FF2B5EF4-FFF2-40B4-BE49-F238E27FC236}">
                  <a16:creationId xmlns:a16="http://schemas.microsoft.com/office/drawing/2014/main" id="{CDC3070E-ABF7-4908-FBA4-CA38BCA304E6}"/>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1" name="Grafik 10">
            <a:extLst>
              <a:ext uri="{FF2B5EF4-FFF2-40B4-BE49-F238E27FC236}">
                <a16:creationId xmlns:a16="http://schemas.microsoft.com/office/drawing/2014/main" id="{6D194C3B-161F-DDCA-D3AE-FDB840A7DA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78010" y="329184"/>
            <a:ext cx="899062" cy="219456"/>
          </a:xfrm>
          <a:prstGeom prst="rect">
            <a:avLst/>
          </a:prstGeom>
        </p:spPr>
      </p:pic>
      <p:pic>
        <p:nvPicPr>
          <p:cNvPr id="14" name="Grafik 13">
            <a:extLst>
              <a:ext uri="{FF2B5EF4-FFF2-40B4-BE49-F238E27FC236}">
                <a16:creationId xmlns:a16="http://schemas.microsoft.com/office/drawing/2014/main" id="{88E43653-55C5-312B-7D98-212927E251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6928" y="805474"/>
            <a:ext cx="8270435" cy="3532551"/>
          </a:xfrm>
          <a:prstGeom prst="rect">
            <a:avLst/>
          </a:prstGeom>
        </p:spPr>
      </p:pic>
    </p:spTree>
    <p:extLst>
      <p:ext uri="{BB962C8B-B14F-4D97-AF65-F5344CB8AC3E}">
        <p14:creationId xmlns:p14="http://schemas.microsoft.com/office/powerpoint/2010/main" val="2233697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1">
    <p:bg>
      <p:bgPr>
        <a:solidFill>
          <a:srgbClr val="F7F8F6"/>
        </a:solidFill>
        <a:effectLst/>
      </p:bgPr>
    </p:bg>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8B22AA7C-D273-7968-BD92-D2899F03AED5}"/>
              </a:ext>
            </a:extLst>
          </p:cNvPr>
          <p:cNvGrpSpPr/>
          <p:nvPr/>
        </p:nvGrpSpPr>
        <p:grpSpPr>
          <a:xfrm>
            <a:off x="566928" y="4552180"/>
            <a:ext cx="8010144" cy="420624"/>
            <a:chOff x="566928" y="4552180"/>
            <a:chExt cx="8010144" cy="420624"/>
          </a:xfrm>
        </p:grpSpPr>
        <p:sp>
          <p:nvSpPr>
            <p:cNvPr id="8" name="Shape 3">
              <a:extLst>
                <a:ext uri="{FF2B5EF4-FFF2-40B4-BE49-F238E27FC236}">
                  <a16:creationId xmlns:a16="http://schemas.microsoft.com/office/drawing/2014/main" id="{7AFAFF1F-BE8C-58FE-83C0-57322A180853}"/>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9" name="Text 4">
              <a:extLst>
                <a:ext uri="{FF2B5EF4-FFF2-40B4-BE49-F238E27FC236}">
                  <a16:creationId xmlns:a16="http://schemas.microsoft.com/office/drawing/2014/main" id="{11605A38-90A3-FB41-3643-3DBC97707C40}"/>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latin typeface="Arial" pitchFamily="34" charset="0"/>
                  <a:ea typeface="Arial" pitchFamily="34" charset="-122"/>
                  <a:cs typeface="Arial" pitchFamily="34" charset="-120"/>
                </a:rPr>
                <a:t>Tom Krüger  ·  Maximilian Schäfer  ·  TJK-Solutions</a:t>
              </a:r>
              <a:endParaRPr lang="en-US" sz="1150" dirty="0"/>
            </a:p>
          </p:txBody>
        </p:sp>
        <p:sp>
          <p:nvSpPr>
            <p:cNvPr id="10" name="Text 5">
              <a:extLst>
                <a:ext uri="{FF2B5EF4-FFF2-40B4-BE49-F238E27FC236}">
                  <a16:creationId xmlns:a16="http://schemas.microsoft.com/office/drawing/2014/main" id="{8B64931F-4BBE-10C0-C709-0EA19166581F}"/>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1" name="Grafik 10">
            <a:extLst>
              <a:ext uri="{FF2B5EF4-FFF2-40B4-BE49-F238E27FC236}">
                <a16:creationId xmlns:a16="http://schemas.microsoft.com/office/drawing/2014/main" id="{E95BECC7-AF3A-4587-197D-77E891D8E5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78010" y="329184"/>
            <a:ext cx="899062" cy="219456"/>
          </a:xfrm>
          <a:prstGeom prst="rect">
            <a:avLst/>
          </a:prstGeom>
        </p:spPr>
      </p:pic>
      <p:pic>
        <p:nvPicPr>
          <p:cNvPr id="13" name="Grafik 12">
            <a:extLst>
              <a:ext uri="{FF2B5EF4-FFF2-40B4-BE49-F238E27FC236}">
                <a16:creationId xmlns:a16="http://schemas.microsoft.com/office/drawing/2014/main" id="{8647A9EE-2C85-0C29-2502-EA4C467B35E1}"/>
              </a:ext>
            </a:extLst>
          </p:cNvPr>
          <p:cNvPicPr>
            <a:picLocks noChangeAspect="1"/>
          </p:cNvPicPr>
          <p:nvPr/>
        </p:nvPicPr>
        <p:blipFill>
          <a:blip r:embed="rId4"/>
          <a:stretch>
            <a:fillRect/>
          </a:stretch>
        </p:blipFill>
        <p:spPr>
          <a:xfrm>
            <a:off x="0" y="0"/>
            <a:ext cx="9144000" cy="4585013"/>
          </a:xfrm>
          <a:prstGeom prst="rect">
            <a:avLst/>
          </a:prstGeom>
        </p:spPr>
      </p:pic>
    </p:spTree>
    <p:extLst>
      <p:ext uri="{BB962C8B-B14F-4D97-AF65-F5344CB8AC3E}">
        <p14:creationId xmlns:p14="http://schemas.microsoft.com/office/powerpoint/2010/main" val="698210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2">
    <p:bg>
      <p:bgPr>
        <a:solidFill>
          <a:srgbClr val="F7F8F6"/>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6784660" cy="219456"/>
          </a:xfrm>
          <a:prstGeom prst="rect">
            <a:avLst/>
          </a:prstGeom>
          <a:noFill/>
          <a:ln/>
        </p:spPr>
        <p:txBody>
          <a:bodyPr wrap="square" lIns="0" tIns="0" rIns="0" bIns="0" rtlCol="0" anchor="ctr"/>
          <a:lstStyle/>
          <a:p>
            <a:pPr marL="0" indent="0">
              <a:buNone/>
            </a:pPr>
            <a:r>
              <a:rPr lang="en-US" sz="950" b="1" kern="0" spc="140" dirty="0">
                <a:solidFill>
                  <a:srgbClr val="3C6552"/>
                </a:solidFill>
                <a:latin typeface="Arial" pitchFamily="34" charset="0"/>
                <a:ea typeface="Arial" pitchFamily="34" charset="-122"/>
                <a:cs typeface="Arial" pitchFamily="34" charset="-120"/>
              </a:rPr>
              <a:t>07 · TAKE THIS HOME</a:t>
            </a:r>
            <a:endParaRPr lang="en-US" sz="950" dirty="0"/>
          </a:p>
        </p:txBody>
      </p:sp>
      <p:sp>
        <p:nvSpPr>
          <p:cNvPr id="3" name="Text 1"/>
          <p:cNvSpPr txBox="1"/>
          <p:nvPr/>
        </p:nvSpPr>
        <p:spPr>
          <a:xfrm>
            <a:off x="566928" y="960120"/>
            <a:ext cx="457200" cy="548640"/>
          </a:xfrm>
          <a:prstGeom prst="rect">
            <a:avLst/>
          </a:prstGeom>
          <a:noFill/>
          <a:ln/>
        </p:spPr>
        <p:txBody>
          <a:bodyPr wrap="square" lIns="0" tIns="0" rIns="0" bIns="0" rtlCol="0" anchor="ctr"/>
          <a:lstStyle/>
          <a:p>
            <a:pPr marL="0" indent="0">
              <a:buNone/>
            </a:pPr>
            <a:r>
              <a:rPr lang="en-US" sz="1800" b="1" dirty="0">
                <a:solidFill>
                  <a:srgbClr val="3C6552"/>
                </a:solidFill>
                <a:latin typeface="Arial" pitchFamily="34" charset="0"/>
                <a:ea typeface="Arial" pitchFamily="34" charset="-122"/>
                <a:cs typeface="Arial" pitchFamily="34" charset="-120"/>
              </a:rPr>
              <a:t>1</a:t>
            </a:r>
            <a:endParaRPr lang="en-US" sz="1800" dirty="0"/>
          </a:p>
        </p:txBody>
      </p:sp>
      <p:sp>
        <p:nvSpPr>
          <p:cNvPr id="4" name="Text 2"/>
          <p:cNvSpPr txBox="1"/>
          <p:nvPr/>
        </p:nvSpPr>
        <p:spPr>
          <a:xfrm>
            <a:off x="1115568" y="960120"/>
            <a:ext cx="7479792" cy="548640"/>
          </a:xfrm>
          <a:prstGeom prst="rect">
            <a:avLst/>
          </a:prstGeom>
          <a:noFill/>
          <a:ln/>
        </p:spPr>
        <p:txBody>
          <a:bodyPr wrap="square" lIns="0" tIns="0" rIns="0" bIns="0" rtlCol="0" anchor="ctr"/>
          <a:lstStyle/>
          <a:p>
            <a:pPr marL="0" indent="0">
              <a:buNone/>
            </a:pPr>
            <a:r>
              <a:rPr lang="en-US" sz="3000" b="1" kern="0" spc="-60" dirty="0">
                <a:solidFill>
                  <a:srgbClr val="1F1F1D"/>
                </a:solidFill>
                <a:latin typeface="Arial" pitchFamily="34" charset="0"/>
                <a:ea typeface="Arial" pitchFamily="34" charset="-122"/>
                <a:cs typeface="Arial" pitchFamily="34" charset="-120"/>
              </a:rPr>
              <a:t>Gusts, not averages.</a:t>
            </a:r>
            <a:endParaRPr lang="en-US" sz="3000" dirty="0"/>
          </a:p>
        </p:txBody>
      </p:sp>
      <p:sp>
        <p:nvSpPr>
          <p:cNvPr id="5" name="Shape 3"/>
          <p:cNvSpPr/>
          <p:nvPr/>
        </p:nvSpPr>
        <p:spPr>
          <a:xfrm>
            <a:off x="566928" y="1673352"/>
            <a:ext cx="8010144" cy="0"/>
          </a:xfrm>
          <a:prstGeom prst="line">
            <a:avLst/>
          </a:prstGeom>
          <a:noFill/>
          <a:ln w="12700">
            <a:solidFill>
              <a:srgbClr val="E8EAE6"/>
            </a:solidFill>
            <a:prstDash val="solid"/>
          </a:ln>
        </p:spPr>
        <p:txBody>
          <a:bodyPr/>
          <a:lstStyle/>
          <a:p>
            <a:endParaRPr lang="de-DE"/>
          </a:p>
        </p:txBody>
      </p:sp>
      <p:sp>
        <p:nvSpPr>
          <p:cNvPr id="6" name="Text 4"/>
          <p:cNvSpPr txBox="1"/>
          <p:nvPr/>
        </p:nvSpPr>
        <p:spPr>
          <a:xfrm>
            <a:off x="566928" y="1828800"/>
            <a:ext cx="457200" cy="548640"/>
          </a:xfrm>
          <a:prstGeom prst="rect">
            <a:avLst/>
          </a:prstGeom>
          <a:noFill/>
          <a:ln/>
        </p:spPr>
        <p:txBody>
          <a:bodyPr wrap="square" lIns="0" tIns="0" rIns="0" bIns="0" rtlCol="0" anchor="ctr"/>
          <a:lstStyle/>
          <a:p>
            <a:pPr marL="0" indent="0">
              <a:buNone/>
            </a:pPr>
            <a:r>
              <a:rPr lang="en-US" sz="1800" b="1" dirty="0">
                <a:solidFill>
                  <a:srgbClr val="3C6552"/>
                </a:solidFill>
                <a:latin typeface="Arial" pitchFamily="34" charset="0"/>
                <a:ea typeface="Arial" pitchFamily="34" charset="-122"/>
                <a:cs typeface="Arial" pitchFamily="34" charset="-120"/>
              </a:rPr>
              <a:t>2</a:t>
            </a:r>
            <a:endParaRPr lang="en-US" sz="1800" dirty="0"/>
          </a:p>
        </p:txBody>
      </p:sp>
      <p:sp>
        <p:nvSpPr>
          <p:cNvPr id="7" name="Text 5"/>
          <p:cNvSpPr txBox="1"/>
          <p:nvPr/>
        </p:nvSpPr>
        <p:spPr>
          <a:xfrm>
            <a:off x="1115568" y="1828800"/>
            <a:ext cx="7479792" cy="548640"/>
          </a:xfrm>
          <a:prstGeom prst="rect">
            <a:avLst/>
          </a:prstGeom>
          <a:noFill/>
          <a:ln/>
        </p:spPr>
        <p:txBody>
          <a:bodyPr wrap="square" lIns="0" tIns="0" rIns="0" bIns="0" rtlCol="0" anchor="ctr"/>
          <a:lstStyle/>
          <a:p>
            <a:pPr marL="0" indent="0">
              <a:buNone/>
            </a:pPr>
            <a:r>
              <a:rPr lang="en-US" sz="3000" b="1" kern="0" spc="-60" dirty="0">
                <a:solidFill>
                  <a:srgbClr val="1F1F1D"/>
                </a:solidFill>
                <a:latin typeface="Arial" pitchFamily="34" charset="0"/>
                <a:ea typeface="Arial" pitchFamily="34" charset="-122"/>
                <a:cs typeface="Arial" pitchFamily="34" charset="-120"/>
              </a:rPr>
              <a:t>Sample fast enough.</a:t>
            </a:r>
            <a:endParaRPr lang="en-US" sz="3000" dirty="0"/>
          </a:p>
        </p:txBody>
      </p:sp>
      <p:sp>
        <p:nvSpPr>
          <p:cNvPr id="8" name="Shape 6"/>
          <p:cNvSpPr/>
          <p:nvPr/>
        </p:nvSpPr>
        <p:spPr>
          <a:xfrm>
            <a:off x="566928" y="2542032"/>
            <a:ext cx="8010144" cy="0"/>
          </a:xfrm>
          <a:prstGeom prst="line">
            <a:avLst/>
          </a:prstGeom>
          <a:noFill/>
          <a:ln w="12700">
            <a:solidFill>
              <a:srgbClr val="E8EAE6"/>
            </a:solidFill>
            <a:prstDash val="solid"/>
          </a:ln>
        </p:spPr>
        <p:txBody>
          <a:bodyPr/>
          <a:lstStyle/>
          <a:p>
            <a:endParaRPr lang="de-DE"/>
          </a:p>
        </p:txBody>
      </p:sp>
      <p:sp>
        <p:nvSpPr>
          <p:cNvPr id="9" name="Text 7"/>
          <p:cNvSpPr txBox="1"/>
          <p:nvPr/>
        </p:nvSpPr>
        <p:spPr>
          <a:xfrm>
            <a:off x="566928" y="2697480"/>
            <a:ext cx="457200" cy="548640"/>
          </a:xfrm>
          <a:prstGeom prst="rect">
            <a:avLst/>
          </a:prstGeom>
          <a:noFill/>
          <a:ln/>
        </p:spPr>
        <p:txBody>
          <a:bodyPr wrap="square" lIns="0" tIns="0" rIns="0" bIns="0" rtlCol="0" anchor="ctr"/>
          <a:lstStyle/>
          <a:p>
            <a:pPr marL="0" indent="0">
              <a:buNone/>
            </a:pPr>
            <a:r>
              <a:rPr lang="en-US" sz="1800" b="1" dirty="0">
                <a:solidFill>
                  <a:srgbClr val="3C6552"/>
                </a:solidFill>
                <a:latin typeface="Arial" pitchFamily="34" charset="0"/>
                <a:ea typeface="Arial" pitchFamily="34" charset="-122"/>
                <a:cs typeface="Arial" pitchFamily="34" charset="-120"/>
              </a:rPr>
              <a:t>3</a:t>
            </a:r>
            <a:endParaRPr lang="en-US" sz="1800" dirty="0"/>
          </a:p>
        </p:txBody>
      </p:sp>
      <p:sp>
        <p:nvSpPr>
          <p:cNvPr id="10" name="Text 8"/>
          <p:cNvSpPr txBox="1"/>
          <p:nvPr/>
        </p:nvSpPr>
        <p:spPr>
          <a:xfrm>
            <a:off x="1115568" y="2697480"/>
            <a:ext cx="7479792" cy="548640"/>
          </a:xfrm>
          <a:prstGeom prst="rect">
            <a:avLst/>
          </a:prstGeom>
          <a:noFill/>
          <a:ln/>
        </p:spPr>
        <p:txBody>
          <a:bodyPr wrap="square" lIns="0" tIns="0" rIns="0" bIns="0" rtlCol="0" anchor="ctr"/>
          <a:lstStyle/>
          <a:p>
            <a:pPr marL="0" indent="0">
              <a:buNone/>
            </a:pPr>
            <a:r>
              <a:rPr lang="en-US" sz="3000" b="1" kern="0" spc="-60" dirty="0">
                <a:solidFill>
                  <a:srgbClr val="1F1F1D"/>
                </a:solidFill>
                <a:latin typeface="Arial" pitchFamily="34" charset="0"/>
                <a:ea typeface="Arial" pitchFamily="34" charset="-122"/>
                <a:cs typeface="Arial" pitchFamily="34" charset="-120"/>
              </a:rPr>
              <a:t>Know your timestamp.</a:t>
            </a:r>
            <a:endParaRPr lang="en-US" sz="3000" dirty="0"/>
          </a:p>
        </p:txBody>
      </p:sp>
      <p:sp>
        <p:nvSpPr>
          <p:cNvPr id="11" name="Shape 9"/>
          <p:cNvSpPr/>
          <p:nvPr/>
        </p:nvSpPr>
        <p:spPr>
          <a:xfrm>
            <a:off x="566928" y="3410712"/>
            <a:ext cx="8010144" cy="0"/>
          </a:xfrm>
          <a:prstGeom prst="line">
            <a:avLst/>
          </a:prstGeom>
          <a:noFill/>
          <a:ln w="12700">
            <a:solidFill>
              <a:srgbClr val="E8EAE6"/>
            </a:solidFill>
            <a:prstDash val="solid"/>
          </a:ln>
        </p:spPr>
        <p:txBody>
          <a:bodyPr/>
          <a:lstStyle/>
          <a:p>
            <a:endParaRPr lang="de-DE"/>
          </a:p>
        </p:txBody>
      </p:sp>
      <p:sp>
        <p:nvSpPr>
          <p:cNvPr id="12" name="Text 10"/>
          <p:cNvSpPr txBox="1"/>
          <p:nvPr/>
        </p:nvSpPr>
        <p:spPr>
          <a:xfrm>
            <a:off x="566928" y="3566160"/>
            <a:ext cx="457200" cy="548640"/>
          </a:xfrm>
          <a:prstGeom prst="rect">
            <a:avLst/>
          </a:prstGeom>
          <a:noFill/>
          <a:ln/>
        </p:spPr>
        <p:txBody>
          <a:bodyPr wrap="square" lIns="0" tIns="0" rIns="0" bIns="0" rtlCol="0" anchor="ctr"/>
          <a:lstStyle/>
          <a:p>
            <a:pPr marL="0" indent="0">
              <a:buNone/>
            </a:pPr>
            <a:r>
              <a:rPr lang="en-US" sz="1800" b="1" dirty="0">
                <a:solidFill>
                  <a:srgbClr val="3C6552"/>
                </a:solidFill>
                <a:latin typeface="Arial" pitchFamily="34" charset="0"/>
                <a:ea typeface="Arial" pitchFamily="34" charset="-122"/>
                <a:cs typeface="Arial" pitchFamily="34" charset="-120"/>
              </a:rPr>
              <a:t>4</a:t>
            </a:r>
            <a:endParaRPr lang="en-US" sz="1800" dirty="0"/>
          </a:p>
        </p:txBody>
      </p:sp>
      <p:sp>
        <p:nvSpPr>
          <p:cNvPr id="13" name="Text 11"/>
          <p:cNvSpPr txBox="1"/>
          <p:nvPr/>
        </p:nvSpPr>
        <p:spPr>
          <a:xfrm>
            <a:off x="1115568" y="3566160"/>
            <a:ext cx="7479792" cy="548640"/>
          </a:xfrm>
          <a:prstGeom prst="rect">
            <a:avLst/>
          </a:prstGeom>
          <a:noFill/>
          <a:ln/>
        </p:spPr>
        <p:txBody>
          <a:bodyPr wrap="square" lIns="0" tIns="0" rIns="0" bIns="0" rtlCol="0" anchor="ctr"/>
          <a:lstStyle/>
          <a:p>
            <a:pPr marL="0" indent="0">
              <a:buNone/>
            </a:pPr>
            <a:r>
              <a:rPr lang="en-US" sz="3000" b="1" kern="0" spc="-60" dirty="0">
                <a:solidFill>
                  <a:srgbClr val="1F1F1D"/>
                </a:solidFill>
                <a:latin typeface="Arial" pitchFamily="34" charset="0"/>
                <a:ea typeface="Arial" pitchFamily="34" charset="-122"/>
                <a:cs typeface="Arial" pitchFamily="34" charset="-120"/>
              </a:rPr>
              <a:t>Check what is possible.</a:t>
            </a:r>
            <a:endParaRPr lang="en-US" sz="3000" dirty="0"/>
          </a:p>
        </p:txBody>
      </p:sp>
      <p:sp>
        <p:nvSpPr>
          <p:cNvPr id="14" name="Text 12"/>
          <p:cNvSpPr txBox="1"/>
          <p:nvPr/>
        </p:nvSpPr>
        <p:spPr>
          <a:xfrm>
            <a:off x="0" y="4279393"/>
            <a:ext cx="9144000" cy="864096"/>
          </a:xfrm>
          <a:prstGeom prst="rect">
            <a:avLst/>
          </a:prstGeom>
          <a:noFill/>
          <a:ln/>
        </p:spPr>
        <p:txBody>
          <a:bodyPr wrap="square" lIns="0" tIns="0" rIns="0" bIns="0" rtlCol="0" anchor="ctr"/>
          <a:lstStyle/>
          <a:p>
            <a:pPr marL="0" indent="0" algn="ctr">
              <a:buNone/>
            </a:pPr>
            <a:r>
              <a:rPr lang="en-US" sz="2000" b="1" dirty="0">
                <a:solidFill>
                  <a:srgbClr val="3C6552"/>
                </a:solidFill>
                <a:latin typeface="Arial" pitchFamily="34" charset="0"/>
                <a:ea typeface="Arial" pitchFamily="34" charset="-122"/>
                <a:cs typeface="Arial" pitchFamily="34" charset="-120"/>
              </a:rPr>
              <a:t>None of this is about LoRaWAN. LoRaWAN was the easy part.</a:t>
            </a:r>
            <a:endParaRPr lang="en-US" sz="2000" dirty="0"/>
          </a:p>
        </p:txBody>
      </p:sp>
      <p:pic>
        <p:nvPicPr>
          <p:cNvPr id="21" name="Grafik 20">
            <a:extLst>
              <a:ext uri="{FF2B5EF4-FFF2-40B4-BE49-F238E27FC236}">
                <a16:creationId xmlns:a16="http://schemas.microsoft.com/office/drawing/2014/main" id="{0920955B-6C86-AED7-E565-D66243F7A8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78010" y="329184"/>
            <a:ext cx="899062" cy="219456"/>
          </a:xfrm>
          <a:prstGeom prst="rect">
            <a:avLst/>
          </a:prstGeom>
        </p:spPr>
      </p:pic>
    </p:spTree>
    <p:extLst>
      <p:ext uri="{BB962C8B-B14F-4D97-AF65-F5344CB8AC3E}">
        <p14:creationId xmlns:p14="http://schemas.microsoft.com/office/powerpoint/2010/main" val="14510565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3">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965960"/>
            <a:ext cx="8010144" cy="914400"/>
          </a:xfrm>
          <a:prstGeom prst="rect">
            <a:avLst/>
          </a:prstGeom>
          <a:noFill/>
          <a:ln/>
        </p:spPr>
        <p:txBody>
          <a:bodyPr wrap="square" lIns="0" tIns="0" rIns="0" bIns="0" rtlCol="0" anchor="ctr"/>
          <a:lstStyle/>
          <a:p>
            <a:pPr marL="0" indent="0">
              <a:buNone/>
            </a:pPr>
            <a:r>
              <a:rPr lang="en-US" sz="4000" b="1" kern="0" spc="-120" dirty="0">
                <a:solidFill>
                  <a:srgbClr val="FFFFFF"/>
                </a:solidFill>
                <a:latin typeface="Arial" pitchFamily="34" charset="0"/>
                <a:ea typeface="Arial" pitchFamily="34" charset="-122"/>
                <a:cs typeface="Arial" pitchFamily="34" charset="-120"/>
              </a:rPr>
              <a:t>Its own record.</a:t>
            </a:r>
            <a:endParaRPr lang="en-US" sz="4000" dirty="0"/>
          </a:p>
        </p:txBody>
      </p:sp>
      <p:pic>
        <p:nvPicPr>
          <p:cNvPr id="3" name="Image 0" descr="preencoded.png"/>
          <p:cNvPicPr>
            <a:picLocks noChangeAspect="1"/>
          </p:cNvPicPr>
          <p:nvPr/>
        </p:nvPicPr>
        <p:blipFill>
          <a:blip r:embed="rId3"/>
          <a:stretch>
            <a:fillRect/>
          </a:stretch>
        </p:blipFill>
        <p:spPr>
          <a:xfrm>
            <a:off x="7342632" y="4663312"/>
            <a:ext cx="1234440" cy="309492"/>
          </a:xfrm>
          <a:prstGeom prst="rect">
            <a:avLst/>
          </a:prstGeom>
        </p:spPr>
      </p:pic>
      <p:grpSp>
        <p:nvGrpSpPr>
          <p:cNvPr id="5" name="Gruppieren 4">
            <a:extLst>
              <a:ext uri="{FF2B5EF4-FFF2-40B4-BE49-F238E27FC236}">
                <a16:creationId xmlns:a16="http://schemas.microsoft.com/office/drawing/2014/main" id="{7F1F884C-269A-9CC1-378C-8D2EE97B10B0}"/>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5EDE730D-C4A1-3062-BF6E-2CF18BBE05E4}"/>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972AE4B2-CF3B-159B-7009-35554B8A1206}"/>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grpSp>
    </p:spTree>
    <p:extLst>
      <p:ext uri="{BB962C8B-B14F-4D97-AF65-F5344CB8AC3E}">
        <p14:creationId xmlns:p14="http://schemas.microsoft.com/office/powerpoint/2010/main" val="3922917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F1F1D"/>
        </a:solidFill>
        <a:effectLst/>
      </p:bgPr>
    </p:bg>
    <p:spTree>
      <p:nvGrpSpPr>
        <p:cNvPr id="1" name="">
          <a:extLst>
            <a:ext uri="{FF2B5EF4-FFF2-40B4-BE49-F238E27FC236}">
              <a16:creationId xmlns:a16="http://schemas.microsoft.com/office/drawing/2014/main" id="{01276C97-EE1A-5994-E5AA-0951AB01821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E2C19BD-5A55-84E8-C206-C1E0C8C36347}"/>
              </a:ext>
            </a:extLst>
          </p:cNvPr>
          <p:cNvPicPr>
            <a:picLocks noChangeAspect="1"/>
          </p:cNvPicPr>
          <p:nvPr/>
        </p:nvPicPr>
        <p:blipFill>
          <a:blip r:embed="rId3"/>
          <a:stretch>
            <a:fillRect/>
          </a:stretch>
        </p:blipFill>
        <p:spPr>
          <a:xfrm>
            <a:off x="7342632" y="4663312"/>
            <a:ext cx="1234440" cy="309492"/>
          </a:xfrm>
          <a:prstGeom prst="rect">
            <a:avLst/>
          </a:prstGeom>
        </p:spPr>
      </p:pic>
      <p:grpSp>
        <p:nvGrpSpPr>
          <p:cNvPr id="5" name="Gruppieren 4">
            <a:extLst>
              <a:ext uri="{FF2B5EF4-FFF2-40B4-BE49-F238E27FC236}">
                <a16:creationId xmlns:a16="http://schemas.microsoft.com/office/drawing/2014/main" id="{D5220A7F-0E86-172D-FFEA-DF6AB9A877D2}"/>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C523D3C5-DFFF-117D-E04D-FB0A50E00E8E}"/>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39BA15CD-B7A1-8334-2297-F7EC74CCB5A1}"/>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grpSp>
      <p:sp>
        <p:nvSpPr>
          <p:cNvPr id="51" name="Text 51"/>
          <p:cNvSpPr txBox="1"/>
          <p:nvPr/>
        </p:nvSpPr>
        <p:spPr>
          <a:xfrm>
            <a:off x="571500" y="1498600"/>
            <a:ext cx="8013700" cy="762000"/>
          </a:xfrm>
          <a:prstGeom prst="rect">
            <a:avLst/>
          </a:prstGeom>
          <a:noFill/>
        </p:spPr>
        <p:txBody>
          <a:bodyPr wrap="square" lIns="0" tIns="0" rIns="0" bIns="0" anchor="t">
            <a:spAutoFit/>
          </a:bodyPr>
          <a:lstStyle/>
          <a:p>
            <a:pPr marL="0" indent="0">
              <a:buNone/>
            </a:pPr>
            <a:r>
              <a:rPr lang="en-US" sz="4000" b="1" kern="0" spc="-20" dirty="0">
                <a:solidFill>
                  <a:srgbClr val="FFFFFF"/>
                </a:solidFill>
                <a:latin typeface="Arial" pitchFamily="34" charset="0"/>
                <a:ea typeface="Arial" pitchFamily="34" charset="-122"/>
                <a:cs typeface="Arial" pitchFamily="34" charset="-120"/>
              </a:rPr>
              <a:t>Thank you.</a:t>
            </a:r>
          </a:p>
        </p:txBody>
      </p:sp>
      <p:sp>
        <p:nvSpPr>
          <p:cNvPr id="52" name="Text 52"/>
          <p:cNvSpPr txBox="1"/>
          <p:nvPr/>
        </p:nvSpPr>
        <p:spPr>
          <a:xfrm>
            <a:off x="571500" y="2311399"/>
            <a:ext cx="4692263" cy="492443"/>
          </a:xfrm>
          <a:prstGeom prst="rect">
            <a:avLst/>
          </a:prstGeom>
          <a:noFill/>
        </p:spPr>
        <p:txBody>
          <a:bodyPr wrap="square" lIns="0" tIns="0" rIns="0" bIns="0" anchor="t">
            <a:spAutoFit/>
          </a:bodyPr>
          <a:lstStyle/>
          <a:p>
            <a:pPr marL="0" indent="0">
              <a:buNone/>
            </a:pPr>
            <a:r>
              <a:rPr lang="en-US" sz="1600" kern="0" spc="-20" dirty="0">
                <a:solidFill>
                  <a:srgbClr val="D2D2CE"/>
                </a:solidFill>
                <a:latin typeface="Arial" pitchFamily="34" charset="0"/>
                <a:ea typeface="Arial" pitchFamily="34" charset="-122"/>
                <a:cs typeface="Arial" pitchFamily="34" charset="-120"/>
              </a:rPr>
              <a:t>Questions, raw data, or a site you think is impossible — write to us.</a:t>
            </a:r>
          </a:p>
        </p:txBody>
      </p:sp>
      <p:sp>
        <p:nvSpPr>
          <p:cNvPr id="53" name="Line 53"/>
          <p:cNvSpPr/>
          <p:nvPr/>
        </p:nvSpPr>
        <p:spPr>
          <a:xfrm>
            <a:off x="571500" y="3022600"/>
            <a:ext cx="8013700" cy="0"/>
          </a:xfrm>
          <a:prstGeom prst="line">
            <a:avLst/>
          </a:prstGeom>
          <a:ln w="9525">
            <a:solidFill>
              <a:srgbClr val="4A4A46"/>
            </a:solidFill>
          </a:ln>
        </p:spPr>
        <p:txBody>
          <a:bodyPr/>
          <a:lstStyle/>
          <a:p>
            <a:endParaRPr/>
          </a:p>
        </p:txBody>
      </p:sp>
      <p:pic>
        <p:nvPicPr>
          <p:cNvPr id="9" name="Grafik 8">
            <a:extLst>
              <a:ext uri="{FF2B5EF4-FFF2-40B4-BE49-F238E27FC236}">
                <a16:creationId xmlns:a16="http://schemas.microsoft.com/office/drawing/2014/main" id="{848DC281-07DD-1BB1-00B6-37E53B036719}"/>
              </a:ext>
            </a:extLst>
          </p:cNvPr>
          <p:cNvPicPr>
            <a:picLocks noChangeAspect="1"/>
          </p:cNvPicPr>
          <p:nvPr/>
        </p:nvPicPr>
        <p:blipFill>
          <a:blip r:embed="rId4"/>
          <a:stretch>
            <a:fillRect/>
          </a:stretch>
        </p:blipFill>
        <p:spPr>
          <a:xfrm>
            <a:off x="6687047" y="425946"/>
            <a:ext cx="1885453" cy="1885453"/>
          </a:xfrm>
          <a:prstGeom prst="rect">
            <a:avLst/>
          </a:prstGeom>
        </p:spPr>
      </p:pic>
      <p:sp>
        <p:nvSpPr>
          <p:cNvPr id="10" name="Text 56">
            <a:extLst>
              <a:ext uri="{FF2B5EF4-FFF2-40B4-BE49-F238E27FC236}">
                <a16:creationId xmlns:a16="http://schemas.microsoft.com/office/drawing/2014/main" id="{B3F4894B-A33A-FBC5-A1AE-8996151E5519}"/>
              </a:ext>
            </a:extLst>
          </p:cNvPr>
          <p:cNvSpPr txBox="1"/>
          <p:nvPr/>
        </p:nvSpPr>
        <p:spPr>
          <a:xfrm>
            <a:off x="7104379" y="2422435"/>
            <a:ext cx="1050788" cy="215444"/>
          </a:xfrm>
          <a:prstGeom prst="rect">
            <a:avLst/>
          </a:prstGeom>
          <a:noFill/>
        </p:spPr>
        <p:txBody>
          <a:bodyPr wrap="square" lIns="0" tIns="0" rIns="0" bIns="0" anchor="t">
            <a:spAutoFit/>
          </a:bodyPr>
          <a:lstStyle/>
          <a:p>
            <a:pPr marL="0" indent="0" algn="ctr">
              <a:buNone/>
            </a:pPr>
            <a:r>
              <a:rPr lang="en-US" sz="1400" b="1" kern="0" spc="-20" dirty="0">
                <a:solidFill>
                  <a:srgbClr val="FFFFFF"/>
                </a:solidFill>
                <a:latin typeface="Arial" pitchFamily="34" charset="0"/>
                <a:ea typeface="Arial" pitchFamily="34" charset="-122"/>
                <a:cs typeface="Arial" pitchFamily="34" charset="-120"/>
              </a:rPr>
              <a:t>LinkedIn</a:t>
            </a:r>
            <a:endParaRPr lang="en-US" sz="1200" kern="0" spc="-20" dirty="0">
              <a:solidFill>
                <a:srgbClr val="D2D2CE"/>
              </a:solidFill>
              <a:latin typeface="Arial" pitchFamily="34" charset="0"/>
              <a:ea typeface="Arial" pitchFamily="34" charset="-122"/>
              <a:cs typeface="Arial" pitchFamily="34" charset="-120"/>
            </a:endParaRPr>
          </a:p>
        </p:txBody>
      </p:sp>
      <p:sp>
        <p:nvSpPr>
          <p:cNvPr id="60" name="Text 60"/>
          <p:cNvSpPr txBox="1"/>
          <p:nvPr/>
        </p:nvSpPr>
        <p:spPr>
          <a:xfrm>
            <a:off x="571500" y="3251200"/>
            <a:ext cx="5461000" cy="635000"/>
          </a:xfrm>
          <a:prstGeom prst="rect">
            <a:avLst/>
          </a:prstGeom>
          <a:noFill/>
        </p:spPr>
        <p:txBody>
          <a:bodyPr wrap="square" lIns="0" tIns="0" rIns="0" bIns="0" anchor="t">
            <a:spAutoFit/>
          </a:bodyPr>
          <a:lstStyle/>
          <a:p>
            <a:pPr marL="0" indent="0">
              <a:buNone/>
            </a:pPr>
            <a:r>
              <a:rPr lang="en-US" sz="1400" b="1" kern="0" spc="-20" dirty="0">
                <a:solidFill>
                  <a:srgbClr val="FFFFFF"/>
                </a:solidFill>
                <a:latin typeface="Arial" pitchFamily="34" charset="0"/>
                <a:ea typeface="Arial" pitchFamily="34" charset="-122"/>
                <a:cs typeface="Arial" pitchFamily="34" charset="-120"/>
              </a:rPr>
              <a:t>tjk-solutions.de</a:t>
            </a:r>
          </a:p>
          <a:p>
            <a:pPr marL="0" indent="0">
              <a:buNone/>
            </a:pPr>
            <a:r>
              <a:rPr lang="en-US" sz="1200" kern="0" spc="-20" dirty="0">
                <a:solidFill>
                  <a:srgbClr val="D2D2CE"/>
                </a:solidFill>
                <a:latin typeface="Arial" pitchFamily="34" charset="0"/>
                <a:ea typeface="Arial" pitchFamily="34" charset="-122"/>
                <a:cs typeface="Arial" pitchFamily="34" charset="-120"/>
              </a:rPr>
              <a:t>Full build notes, sensor data and the lightning post-mortem.</a:t>
            </a:r>
          </a:p>
        </p:txBody>
      </p:sp>
    </p:spTree>
    <p:extLst>
      <p:ext uri="{BB962C8B-B14F-4D97-AF65-F5344CB8AC3E}">
        <p14:creationId xmlns:p14="http://schemas.microsoft.com/office/powerpoint/2010/main" val="1475207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F1F1D"/>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D682638-ACD2-E802-4600-097BB618A4AF}"/>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89250ADB-9B4E-72D3-EF3F-178B64ACFA5C}"/>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9D5B1BC2-32F4-41E1-4E8B-213F01AE549A}"/>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435259C9-7A7F-B07B-6A7D-647D5C62F47F}"/>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9" name="Grafik 8">
            <a:extLst>
              <a:ext uri="{FF2B5EF4-FFF2-40B4-BE49-F238E27FC236}">
                <a16:creationId xmlns:a16="http://schemas.microsoft.com/office/drawing/2014/main" id="{919182B4-A645-042E-0B68-42D2BF935057}"/>
              </a:ext>
            </a:extLst>
          </p:cNvPr>
          <p:cNvPicPr>
            <a:picLocks noChangeAspect="1"/>
          </p:cNvPicPr>
          <p:nvPr/>
        </p:nvPicPr>
        <p:blipFill>
          <a:blip r:embed="rId3"/>
          <a:stretch>
            <a:fillRect/>
          </a:stretch>
        </p:blipFill>
        <p:spPr>
          <a:xfrm>
            <a:off x="-1" y="0"/>
            <a:ext cx="9207428" cy="5143500"/>
          </a:xfrm>
          <a:prstGeom prst="rect">
            <a:avLst/>
          </a:prstGeom>
        </p:spPr>
      </p:pic>
      <p:grpSp>
        <p:nvGrpSpPr>
          <p:cNvPr id="10" name="Gruppieren 9">
            <a:extLst>
              <a:ext uri="{FF2B5EF4-FFF2-40B4-BE49-F238E27FC236}">
                <a16:creationId xmlns:a16="http://schemas.microsoft.com/office/drawing/2014/main" id="{0E6FAD1B-9B82-6358-82D6-D05E3152AEE9}"/>
              </a:ext>
            </a:extLst>
          </p:cNvPr>
          <p:cNvGrpSpPr/>
          <p:nvPr/>
        </p:nvGrpSpPr>
        <p:grpSpPr>
          <a:xfrm>
            <a:off x="719328" y="4704580"/>
            <a:ext cx="8010144" cy="420624"/>
            <a:chOff x="566928" y="4552180"/>
            <a:chExt cx="8010144" cy="420624"/>
          </a:xfrm>
        </p:grpSpPr>
        <p:sp>
          <p:nvSpPr>
            <p:cNvPr id="11" name="Shape 3">
              <a:extLst>
                <a:ext uri="{FF2B5EF4-FFF2-40B4-BE49-F238E27FC236}">
                  <a16:creationId xmlns:a16="http://schemas.microsoft.com/office/drawing/2014/main" id="{514C6CF6-9956-E6F2-C17A-8D2F260209FD}"/>
                </a:ext>
              </a:extLst>
            </p:cNvPr>
            <p:cNvSpPr/>
            <p:nvPr/>
          </p:nvSpPr>
          <p:spPr>
            <a:xfrm>
              <a:off x="566928" y="4552180"/>
              <a:ext cx="8010144" cy="0"/>
            </a:xfrm>
            <a:prstGeom prst="line">
              <a:avLst/>
            </a:prstGeom>
            <a:noFill/>
            <a:ln w="12700">
              <a:solidFill>
                <a:srgbClr val="3A3A38"/>
              </a:solidFill>
              <a:prstDash val="solid"/>
            </a:ln>
          </p:spPr>
          <p:txBody>
            <a:bodyPr/>
            <a:lstStyle/>
            <a:p>
              <a:endParaRPr lang="de-DE" dirty="0"/>
            </a:p>
          </p:txBody>
        </p:sp>
        <p:sp>
          <p:nvSpPr>
            <p:cNvPr id="12" name="Text 4">
              <a:extLst>
                <a:ext uri="{FF2B5EF4-FFF2-40B4-BE49-F238E27FC236}">
                  <a16:creationId xmlns:a16="http://schemas.microsoft.com/office/drawing/2014/main" id="{44446442-D27C-6C5F-6693-6E0D421426A6}"/>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highlight>
                    <a:srgbClr val="000000"/>
                  </a:highlight>
                  <a:latin typeface="Arial" pitchFamily="34" charset="0"/>
                  <a:ea typeface="Arial" pitchFamily="34" charset="-122"/>
                  <a:cs typeface="Arial" pitchFamily="34" charset="-120"/>
                </a:rPr>
                <a:t>Tom Krüger  ·  Maximilian Schäfer  ·  TJK-Solutions</a:t>
              </a:r>
              <a:endParaRPr lang="en-US" sz="1150" dirty="0">
                <a:highlight>
                  <a:srgbClr val="000000"/>
                </a:highlight>
              </a:endParaRPr>
            </a:p>
          </p:txBody>
        </p:sp>
        <p:sp>
          <p:nvSpPr>
            <p:cNvPr id="13" name="Text 5">
              <a:extLst>
                <a:ext uri="{FF2B5EF4-FFF2-40B4-BE49-F238E27FC236}">
                  <a16:creationId xmlns:a16="http://schemas.microsoft.com/office/drawing/2014/main" id="{B2DA231A-218A-5043-0E04-701D7BBDADD0}"/>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chemeClr val="bg1"/>
                  </a:solidFill>
                  <a:highlight>
                    <a:srgbClr val="000000"/>
                  </a:highlight>
                  <a:latin typeface="Arial" pitchFamily="34" charset="0"/>
                  <a:ea typeface="Arial" pitchFamily="34" charset="-122"/>
                  <a:cs typeface="Arial" pitchFamily="34" charset="-120"/>
                </a:rPr>
                <a:t>Demo slot hosted by Seeed Studio</a:t>
              </a:r>
              <a:endParaRPr lang="en-US" sz="950" dirty="0">
                <a:solidFill>
                  <a:schemeClr val="bg1"/>
                </a:solidFill>
                <a:highlight>
                  <a:srgbClr val="000000"/>
                </a:highlight>
              </a:endParaRPr>
            </a:p>
          </p:txBody>
        </p:sp>
      </p:grpSp>
      <p:pic>
        <p:nvPicPr>
          <p:cNvPr id="15" name="Image 0" descr="preencoded.png">
            <a:extLst>
              <a:ext uri="{FF2B5EF4-FFF2-40B4-BE49-F238E27FC236}">
                <a16:creationId xmlns:a16="http://schemas.microsoft.com/office/drawing/2014/main" id="{5C6CBE1C-26F3-05EC-9CD0-9AD0C164609A}"/>
              </a:ext>
            </a:extLst>
          </p:cNvPr>
          <p:cNvPicPr>
            <a:picLocks noChangeAspect="1"/>
          </p:cNvPicPr>
          <p:nvPr/>
        </p:nvPicPr>
        <p:blipFill>
          <a:blip r:embed="rId4"/>
          <a:stretch>
            <a:fillRect/>
          </a:stretch>
        </p:blipFill>
        <p:spPr>
          <a:xfrm>
            <a:off x="7678010" y="323232"/>
            <a:ext cx="899062" cy="225408"/>
          </a:xfrm>
          <a:prstGeom prst="rect">
            <a:avLst/>
          </a:prstGeom>
        </p:spPr>
      </p:pic>
    </p:spTree>
    <p:extLst>
      <p:ext uri="{BB962C8B-B14F-4D97-AF65-F5344CB8AC3E}">
        <p14:creationId xmlns:p14="http://schemas.microsoft.com/office/powerpoint/2010/main" val="421683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01 · A PHONE CALL</a:t>
            </a:r>
            <a:endParaRPr lang="en-US" sz="950" dirty="0"/>
          </a:p>
        </p:txBody>
      </p:sp>
      <p:sp>
        <p:nvSpPr>
          <p:cNvPr id="3" name="Text 1"/>
          <p:cNvSpPr txBox="1"/>
          <p:nvPr/>
        </p:nvSpPr>
        <p:spPr>
          <a:xfrm>
            <a:off x="566928" y="1737360"/>
            <a:ext cx="8010144" cy="1737360"/>
          </a:xfrm>
          <a:prstGeom prst="rect">
            <a:avLst/>
          </a:prstGeom>
          <a:noFill/>
          <a:ln/>
        </p:spPr>
        <p:txBody>
          <a:bodyPr wrap="square" lIns="0" tIns="0" rIns="0" bIns="0" rtlCol="0" anchor="ctr">
            <a:normAutofit/>
          </a:bodyPr>
          <a:lstStyle/>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It started with</a:t>
            </a:r>
            <a:endParaRPr lang="en-US" sz="3400" dirty="0"/>
          </a:p>
          <a:p>
            <a:pPr marL="0" indent="0">
              <a:lnSpc>
                <a:spcPts val="4400"/>
              </a:lnSpc>
              <a:buNone/>
            </a:pPr>
            <a:r>
              <a:rPr lang="en-US" sz="3400" b="1" kern="0" spc="-80" dirty="0">
                <a:solidFill>
                  <a:srgbClr val="FFFFFF"/>
                </a:solidFill>
                <a:latin typeface="Arial" pitchFamily="34" charset="0"/>
                <a:ea typeface="Arial" pitchFamily="34" charset="-122"/>
                <a:cs typeface="Arial" pitchFamily="34" charset="-120"/>
              </a:rPr>
              <a:t>a phone call.</a:t>
            </a:r>
            <a:endParaRPr lang="en-US" sz="3400" dirty="0"/>
          </a:p>
        </p:txBody>
      </p:sp>
      <p:grpSp>
        <p:nvGrpSpPr>
          <p:cNvPr id="4" name="Gruppieren 3">
            <a:extLst>
              <a:ext uri="{FF2B5EF4-FFF2-40B4-BE49-F238E27FC236}">
                <a16:creationId xmlns:a16="http://schemas.microsoft.com/office/drawing/2014/main" id="{0D2774A5-0CFE-DB84-1E01-6E2FB9CEBDF8}"/>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507D49BD-479A-B4D9-4C8F-5C6F8610FA81}"/>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04B59CB0-5579-8D31-51E4-E8FD1F4CB9F9}"/>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C43AEF4B-F7A2-D142-CC08-FDC5C75E7D17}"/>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56922C8E-F62C-1C36-A42B-90AC1409E564}"/>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163581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F1F1D"/>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B4D53E41-44F2-2A63-EECF-CBE7A35E28E7}"/>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D4C51DA5-157D-C37E-AC1C-93DE9FB58813}"/>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5AC1F9FA-D002-E60F-D991-0FBAA0916B8A}"/>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1C453FAA-DA9F-22FA-5F5D-04DA05B7015F}"/>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9" name="Grafik 8">
            <a:extLst>
              <a:ext uri="{FF2B5EF4-FFF2-40B4-BE49-F238E27FC236}">
                <a16:creationId xmlns:a16="http://schemas.microsoft.com/office/drawing/2014/main" id="{69637328-37D9-B9DC-4351-EF14E5457844}"/>
              </a:ext>
            </a:extLst>
          </p:cNvPr>
          <p:cNvPicPr>
            <a:picLocks noChangeAspect="1"/>
          </p:cNvPicPr>
          <p:nvPr/>
        </p:nvPicPr>
        <p:blipFill>
          <a:blip r:embed="rId3"/>
          <a:stretch>
            <a:fillRect/>
          </a:stretch>
        </p:blipFill>
        <p:spPr>
          <a:xfrm>
            <a:off x="685800" y="128016"/>
            <a:ext cx="7772400" cy="4374299"/>
          </a:xfrm>
          <a:prstGeom prst="rect">
            <a:avLst/>
          </a:prstGeom>
        </p:spPr>
      </p:pic>
      <p:pic>
        <p:nvPicPr>
          <p:cNvPr id="10" name="Image 0" descr="preencoded.png">
            <a:extLst>
              <a:ext uri="{FF2B5EF4-FFF2-40B4-BE49-F238E27FC236}">
                <a16:creationId xmlns:a16="http://schemas.microsoft.com/office/drawing/2014/main" id="{65DB8291-F04E-A7D7-670B-20F2ACCDBA3C}"/>
              </a:ext>
            </a:extLst>
          </p:cNvPr>
          <p:cNvPicPr>
            <a:picLocks noChangeAspect="1"/>
          </p:cNvPicPr>
          <p:nvPr/>
        </p:nvPicPr>
        <p:blipFill>
          <a:blip r:embed="rId4"/>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555078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F1F1D"/>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08C67192-E1F5-5048-DC36-6BF546D683FC}"/>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E35B0B38-CB56-FDDE-73C0-EC09DAB0B851}"/>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FB9A735D-4F8C-C6ED-5427-EB54EBBBB476}"/>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5029E73C-F7DC-AA7C-F769-FC6B4558F9BD}"/>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10" name="Grafik 9">
            <a:extLst>
              <a:ext uri="{FF2B5EF4-FFF2-40B4-BE49-F238E27FC236}">
                <a16:creationId xmlns:a16="http://schemas.microsoft.com/office/drawing/2014/main" id="{AE475F03-E179-8DB4-3ADD-1CB95E1BE5F5}"/>
              </a:ext>
            </a:extLst>
          </p:cNvPr>
          <p:cNvPicPr>
            <a:picLocks noChangeAspect="1"/>
          </p:cNvPicPr>
          <p:nvPr/>
        </p:nvPicPr>
        <p:blipFill>
          <a:blip r:embed="rId3"/>
          <a:stretch>
            <a:fillRect/>
          </a:stretch>
        </p:blipFill>
        <p:spPr>
          <a:xfrm>
            <a:off x="685800" y="104729"/>
            <a:ext cx="7772400" cy="4374299"/>
          </a:xfrm>
          <a:prstGeom prst="rect">
            <a:avLst/>
          </a:prstGeom>
        </p:spPr>
      </p:pic>
      <p:pic>
        <p:nvPicPr>
          <p:cNvPr id="11" name="Image 0" descr="preencoded.png">
            <a:extLst>
              <a:ext uri="{FF2B5EF4-FFF2-40B4-BE49-F238E27FC236}">
                <a16:creationId xmlns:a16="http://schemas.microsoft.com/office/drawing/2014/main" id="{7C5B7F91-8A2B-907D-236E-3EAC4E084D46}"/>
              </a:ext>
            </a:extLst>
          </p:cNvPr>
          <p:cNvPicPr>
            <a:picLocks noChangeAspect="1"/>
          </p:cNvPicPr>
          <p:nvPr/>
        </p:nvPicPr>
        <p:blipFill>
          <a:blip r:embed="rId4"/>
          <a:stretch>
            <a:fillRect/>
          </a:stretch>
        </p:blipFill>
        <p:spPr>
          <a:xfrm>
            <a:off x="7678010" y="323232"/>
            <a:ext cx="899062" cy="225408"/>
          </a:xfrm>
          <a:prstGeom prst="rect">
            <a:avLst/>
          </a:prstGeom>
        </p:spPr>
      </p:pic>
    </p:spTree>
    <p:extLst>
      <p:ext uri="{BB962C8B-B14F-4D97-AF65-F5344CB8AC3E}">
        <p14:creationId xmlns:p14="http://schemas.microsoft.com/office/powerpoint/2010/main" val="2425736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€100,000</a:t>
            </a:r>
            <a:endParaRPr lang="en-US" sz="9600" dirty="0"/>
          </a:p>
        </p:txBody>
      </p:sp>
      <p:sp>
        <p:nvSpPr>
          <p:cNvPr id="3" name="Text 1"/>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storm damage</a:t>
            </a:r>
            <a:endParaRPr lang="en-US" sz="1500" dirty="0"/>
          </a:p>
        </p:txBody>
      </p:sp>
      <p:grpSp>
        <p:nvGrpSpPr>
          <p:cNvPr id="4" name="Gruppieren 3">
            <a:extLst>
              <a:ext uri="{FF2B5EF4-FFF2-40B4-BE49-F238E27FC236}">
                <a16:creationId xmlns:a16="http://schemas.microsoft.com/office/drawing/2014/main" id="{D2F176AF-7EF5-B3B5-CB5E-0062009FD9D1}"/>
              </a:ext>
            </a:extLst>
          </p:cNvPr>
          <p:cNvGrpSpPr/>
          <p:nvPr/>
        </p:nvGrpSpPr>
        <p:grpSpPr>
          <a:xfrm>
            <a:off x="566928" y="4552180"/>
            <a:ext cx="8010144" cy="420624"/>
            <a:chOff x="566928" y="4552180"/>
            <a:chExt cx="8010144" cy="420624"/>
          </a:xfrm>
        </p:grpSpPr>
        <p:sp>
          <p:nvSpPr>
            <p:cNvPr id="5" name="Shape 3">
              <a:extLst>
                <a:ext uri="{FF2B5EF4-FFF2-40B4-BE49-F238E27FC236}">
                  <a16:creationId xmlns:a16="http://schemas.microsoft.com/office/drawing/2014/main" id="{70456B0B-E69B-6834-B4E7-F12AAB15855F}"/>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6" name="Text 4">
              <a:extLst>
                <a:ext uri="{FF2B5EF4-FFF2-40B4-BE49-F238E27FC236}">
                  <a16:creationId xmlns:a16="http://schemas.microsoft.com/office/drawing/2014/main" id="{91776455-A757-B0BE-B55F-4D87DF02A6FD}"/>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7" name="Text 5">
              <a:extLst>
                <a:ext uri="{FF2B5EF4-FFF2-40B4-BE49-F238E27FC236}">
                  <a16:creationId xmlns:a16="http://schemas.microsoft.com/office/drawing/2014/main" id="{BB38C972-F3E4-D3DB-F00A-A7E3BBF0138B}"/>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8" name="Image 0" descr="preencoded.png">
            <a:extLst>
              <a:ext uri="{FF2B5EF4-FFF2-40B4-BE49-F238E27FC236}">
                <a16:creationId xmlns:a16="http://schemas.microsoft.com/office/drawing/2014/main" id="{3E0417C6-2D04-ED48-F85A-2C46862036A4}"/>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3840598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F1F1D"/>
        </a:solidFill>
        <a:effectLst/>
      </p:bgPr>
    </p:bg>
    <p:spTree>
      <p:nvGrpSpPr>
        <p:cNvPr id="1" name=""/>
        <p:cNvGrpSpPr/>
        <p:nvPr/>
      </p:nvGrpSpPr>
      <p:grpSpPr>
        <a:xfrm>
          <a:off x="0" y="0"/>
          <a:ext cx="0" cy="0"/>
          <a:chOff x="0" y="0"/>
          <a:chExt cx="0" cy="0"/>
        </a:xfrm>
      </p:grpSpPr>
      <p:sp>
        <p:nvSpPr>
          <p:cNvPr id="2" name="Text 0"/>
          <p:cNvSpPr txBox="1"/>
          <p:nvPr/>
        </p:nvSpPr>
        <p:spPr>
          <a:xfrm>
            <a:off x="566928" y="329184"/>
            <a:ext cx="8010144" cy="219456"/>
          </a:xfrm>
          <a:prstGeom prst="rect">
            <a:avLst/>
          </a:prstGeom>
          <a:noFill/>
          <a:ln/>
        </p:spPr>
        <p:txBody>
          <a:bodyPr wrap="square" lIns="0" tIns="0" rIns="0" bIns="0" rtlCol="0" anchor="ctr"/>
          <a:lstStyle/>
          <a:p>
            <a:pPr marL="0" indent="0">
              <a:buNone/>
            </a:pPr>
            <a:r>
              <a:rPr lang="en-US" sz="950" b="1" kern="0" spc="140" dirty="0">
                <a:solidFill>
                  <a:srgbClr val="5A8A6E"/>
                </a:solidFill>
                <a:latin typeface="Arial" pitchFamily="34" charset="0"/>
                <a:ea typeface="Arial" pitchFamily="34" charset="-122"/>
                <a:cs typeface="Arial" pitchFamily="34" charset="-120"/>
              </a:rPr>
              <a:t>02 · THIRTY KILOMETRES</a:t>
            </a:r>
            <a:endParaRPr lang="en-US" sz="950" dirty="0"/>
          </a:p>
        </p:txBody>
      </p:sp>
      <p:sp>
        <p:nvSpPr>
          <p:cNvPr id="3" name="Text 1"/>
          <p:cNvSpPr txBox="1"/>
          <p:nvPr/>
        </p:nvSpPr>
        <p:spPr>
          <a:xfrm>
            <a:off x="566928" y="1417320"/>
            <a:ext cx="8010144" cy="1554480"/>
          </a:xfrm>
          <a:prstGeom prst="rect">
            <a:avLst/>
          </a:prstGeom>
          <a:noFill/>
          <a:ln/>
        </p:spPr>
        <p:txBody>
          <a:bodyPr wrap="square" lIns="0" tIns="0" rIns="0" bIns="0" rtlCol="0" anchor="ctr">
            <a:normAutofit/>
          </a:bodyPr>
          <a:lstStyle/>
          <a:p>
            <a:pPr marL="0" indent="0">
              <a:buNone/>
            </a:pPr>
            <a:r>
              <a:rPr lang="en-US" sz="9600" b="1" kern="0" spc="-350" dirty="0">
                <a:solidFill>
                  <a:srgbClr val="FFFFFF"/>
                </a:solidFill>
                <a:latin typeface="Arial" pitchFamily="34" charset="0"/>
                <a:ea typeface="Arial" pitchFamily="34" charset="-122"/>
                <a:cs typeface="Arial" pitchFamily="34" charset="-120"/>
              </a:rPr>
              <a:t>30 km</a:t>
            </a:r>
            <a:endParaRPr lang="en-US" sz="9600" dirty="0"/>
          </a:p>
        </p:txBody>
      </p:sp>
      <p:sp>
        <p:nvSpPr>
          <p:cNvPr id="4" name="Text 2"/>
          <p:cNvSpPr txBox="1"/>
          <p:nvPr/>
        </p:nvSpPr>
        <p:spPr>
          <a:xfrm>
            <a:off x="566928" y="3063240"/>
            <a:ext cx="7315200" cy="457200"/>
          </a:xfrm>
          <a:prstGeom prst="rect">
            <a:avLst/>
          </a:prstGeom>
          <a:noFill/>
          <a:ln/>
        </p:spPr>
        <p:txBody>
          <a:bodyPr wrap="square" lIns="0" tIns="0" rIns="0" bIns="0" rtlCol="0" anchor="ctr"/>
          <a:lstStyle/>
          <a:p>
            <a:pPr marL="0" indent="0">
              <a:buNone/>
            </a:pPr>
            <a:r>
              <a:rPr lang="en-US" sz="1500" dirty="0">
                <a:solidFill>
                  <a:srgbClr val="A8A8A4"/>
                </a:solidFill>
                <a:latin typeface="Arial" pitchFamily="34" charset="0"/>
                <a:ea typeface="Arial" pitchFamily="34" charset="-122"/>
                <a:cs typeface="Arial" pitchFamily="34" charset="-120"/>
              </a:rPr>
              <a:t>to the nearest official station</a:t>
            </a:r>
            <a:endParaRPr lang="en-US" sz="1500" dirty="0"/>
          </a:p>
        </p:txBody>
      </p:sp>
      <p:grpSp>
        <p:nvGrpSpPr>
          <p:cNvPr id="5" name="Gruppieren 4">
            <a:extLst>
              <a:ext uri="{FF2B5EF4-FFF2-40B4-BE49-F238E27FC236}">
                <a16:creationId xmlns:a16="http://schemas.microsoft.com/office/drawing/2014/main" id="{2F7B3100-63B8-E33B-CF81-C1DDADE87249}"/>
              </a:ext>
            </a:extLst>
          </p:cNvPr>
          <p:cNvGrpSpPr/>
          <p:nvPr/>
        </p:nvGrpSpPr>
        <p:grpSpPr>
          <a:xfrm>
            <a:off x="566928" y="4552180"/>
            <a:ext cx="8010144" cy="420624"/>
            <a:chOff x="566928" y="4552180"/>
            <a:chExt cx="8010144" cy="420624"/>
          </a:xfrm>
        </p:grpSpPr>
        <p:sp>
          <p:nvSpPr>
            <p:cNvPr id="6" name="Shape 3">
              <a:extLst>
                <a:ext uri="{FF2B5EF4-FFF2-40B4-BE49-F238E27FC236}">
                  <a16:creationId xmlns:a16="http://schemas.microsoft.com/office/drawing/2014/main" id="{B6AF9845-1003-4080-DD64-013E2DAB67B6}"/>
                </a:ext>
              </a:extLst>
            </p:cNvPr>
            <p:cNvSpPr/>
            <p:nvPr/>
          </p:nvSpPr>
          <p:spPr>
            <a:xfrm>
              <a:off x="566928" y="4552180"/>
              <a:ext cx="8010144" cy="0"/>
            </a:xfrm>
            <a:prstGeom prst="line">
              <a:avLst/>
            </a:prstGeom>
            <a:noFill/>
            <a:ln w="12700">
              <a:solidFill>
                <a:srgbClr val="3A3A38"/>
              </a:solidFill>
              <a:prstDash val="solid"/>
            </a:ln>
          </p:spPr>
          <p:txBody>
            <a:bodyPr/>
            <a:lstStyle/>
            <a:p>
              <a:endParaRPr lang="de-DE"/>
            </a:p>
          </p:txBody>
        </p:sp>
        <p:sp>
          <p:nvSpPr>
            <p:cNvPr id="7" name="Text 4">
              <a:extLst>
                <a:ext uri="{FF2B5EF4-FFF2-40B4-BE49-F238E27FC236}">
                  <a16:creationId xmlns:a16="http://schemas.microsoft.com/office/drawing/2014/main" id="{955C2830-661C-F7C8-8CFE-745337AAD06B}"/>
                </a:ext>
              </a:extLst>
            </p:cNvPr>
            <p:cNvSpPr txBox="1"/>
            <p:nvPr/>
          </p:nvSpPr>
          <p:spPr>
            <a:xfrm>
              <a:off x="566928" y="4698484"/>
              <a:ext cx="5486400" cy="274320"/>
            </a:xfrm>
            <a:prstGeom prst="rect">
              <a:avLst/>
            </a:prstGeom>
            <a:noFill/>
            <a:ln/>
          </p:spPr>
          <p:txBody>
            <a:bodyPr wrap="square" lIns="0" tIns="0" rIns="0" bIns="0" rtlCol="0" anchor="ctr"/>
            <a:lstStyle/>
            <a:p>
              <a:pPr marL="0" indent="0">
                <a:buNone/>
              </a:pPr>
              <a:r>
                <a:rPr lang="en-US" sz="1150" b="1" dirty="0">
                  <a:solidFill>
                    <a:srgbClr val="FFFFFF"/>
                  </a:solidFill>
                  <a:latin typeface="Arial" pitchFamily="34" charset="0"/>
                  <a:ea typeface="Arial" pitchFamily="34" charset="-122"/>
                  <a:cs typeface="Arial" pitchFamily="34" charset="-120"/>
                </a:rPr>
                <a:t>Tom Krüger  ·  Maximilian Schäfer  ·  TJK-Solutions</a:t>
              </a:r>
              <a:endParaRPr lang="en-US" sz="1150" dirty="0"/>
            </a:p>
          </p:txBody>
        </p:sp>
        <p:sp>
          <p:nvSpPr>
            <p:cNvPr id="8" name="Text 5">
              <a:extLst>
                <a:ext uri="{FF2B5EF4-FFF2-40B4-BE49-F238E27FC236}">
                  <a16:creationId xmlns:a16="http://schemas.microsoft.com/office/drawing/2014/main" id="{49C18CC5-525B-25AE-BB34-B57D4DED8392}"/>
                </a:ext>
              </a:extLst>
            </p:cNvPr>
            <p:cNvSpPr txBox="1"/>
            <p:nvPr/>
          </p:nvSpPr>
          <p:spPr>
            <a:xfrm>
              <a:off x="5285232" y="4698484"/>
              <a:ext cx="3291840" cy="274320"/>
            </a:xfrm>
            <a:prstGeom prst="rect">
              <a:avLst/>
            </a:prstGeom>
            <a:noFill/>
            <a:ln/>
          </p:spPr>
          <p:txBody>
            <a:bodyPr wrap="square" lIns="0" tIns="0" rIns="0" bIns="0" rtlCol="0" anchor="ctr"/>
            <a:lstStyle/>
            <a:p>
              <a:pPr marL="0" indent="0" algn="r">
                <a:buNone/>
              </a:pPr>
              <a:r>
                <a:rPr lang="en-US" sz="950" dirty="0">
                  <a:solidFill>
                    <a:srgbClr val="888888"/>
                  </a:solidFill>
                  <a:latin typeface="Arial" pitchFamily="34" charset="0"/>
                  <a:ea typeface="Arial" pitchFamily="34" charset="-122"/>
                  <a:cs typeface="Arial" pitchFamily="34" charset="-120"/>
                </a:rPr>
                <a:t>Demo slot hosted by Seeed Studio</a:t>
              </a:r>
              <a:endParaRPr lang="en-US" sz="950" dirty="0"/>
            </a:p>
          </p:txBody>
        </p:sp>
      </p:grpSp>
      <p:pic>
        <p:nvPicPr>
          <p:cNvPr id="9" name="Image 0" descr="preencoded.png">
            <a:extLst>
              <a:ext uri="{FF2B5EF4-FFF2-40B4-BE49-F238E27FC236}">
                <a16:creationId xmlns:a16="http://schemas.microsoft.com/office/drawing/2014/main" id="{3E11330D-A393-81C4-8AC3-CF96356DBB72}"/>
              </a:ext>
            </a:extLst>
          </p:cNvPr>
          <p:cNvPicPr>
            <a:picLocks noChangeAspect="1"/>
          </p:cNvPicPr>
          <p:nvPr/>
        </p:nvPicPr>
        <p:blipFill>
          <a:blip r:embed="rId3"/>
          <a:stretch>
            <a:fillRect/>
          </a:stretch>
        </p:blipFill>
        <p:spPr>
          <a:xfrm>
            <a:off x="7678010" y="323232"/>
            <a:ext cx="899062" cy="225408"/>
          </a:xfrm>
          <a:prstGeom prst="rect">
            <a:avLst/>
          </a:prstGeom>
        </p:spPr>
      </p:pic>
    </p:spTree>
    <p:extLst>
      <p:ext uri="{BB962C8B-B14F-4D97-AF65-F5344CB8AC3E}">
        <p14:creationId xmlns:p14="http://schemas.microsoft.com/office/powerpoint/2010/main" val="1953088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137976A-B315-DA49-9BA1-4ACD22CD49C4}">
  <we:reference id="wa200010001" version="1.0.0.1" store="en-US" storeType="OMEX"/>
  <we:alternateReferences>
    <we:reference id="wa200010001" version="1.0.0.1" store="en-US" storeType="OMEX"/>
  </we:alternateReferences>
  <we:properties>
    <we:property name="claude.fileId" value="&quot;1e169dd0-c981-4abb-9b56-791c5ed144e1&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5753</Words>
  <Application>Microsoft Office PowerPoint</Application>
  <PresentationFormat>Bildschirmpräsentation (16:9)</PresentationFormat>
  <Paragraphs>701</Paragraphs>
  <Slides>35</Slides>
  <Notes>35</Notes>
  <HiddenSlides>0</HiddenSlides>
  <MMClips>0</MMClips>
  <ScaleCrop>false</ScaleCrop>
  <HeadingPairs>
    <vt:vector size="4" baseType="variant">
      <vt:variant>
        <vt:lpstr>Design</vt:lpstr>
      </vt:variant>
      <vt:variant>
        <vt:i4>1</vt:i4>
      </vt:variant>
      <vt:variant>
        <vt:lpstr>Folientitel</vt:lpstr>
      </vt:variant>
      <vt:variant>
        <vt:i4>35</vt:i4>
      </vt:variant>
    </vt:vector>
  </HeadingPairs>
  <TitlesOfParts>
    <vt:vector size="36"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TJK-Solutions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Thirty kilometres away</dc:title>
  <dc:subject>PptxGenJS Presentation</dc:subject>
  <dc:creator>TJK-Solutions</dc:creator>
  <cp:lastModifiedBy>Tom Jonas Krüger</cp:lastModifiedBy>
  <cp:revision>5</cp:revision>
  <dcterms:created xsi:type="dcterms:W3CDTF">2026-09-12T14:07:16Z</dcterms:created>
  <dcterms:modified xsi:type="dcterms:W3CDTF">2026-09-14T18:14:12Z</dcterms:modified>
</cp:coreProperties>
</file>