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1431" r:id="rId2"/>
    <p:sldId id="286" r:id="rId3"/>
    <p:sldId id="258" r:id="rId4"/>
    <p:sldId id="261" r:id="rId5"/>
    <p:sldId id="1432" r:id="rId6"/>
    <p:sldId id="1433" r:id="rId7"/>
    <p:sldId id="1434" r:id="rId8"/>
    <p:sldId id="1429" r:id="rId9"/>
    <p:sldId id="1435" r:id="rId10"/>
    <p:sldId id="1437" r:id="rId11"/>
    <p:sldId id="1436" r:id="rId12"/>
    <p:sldId id="265" r:id="rId1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98"/>
    <p:restoredTop sz="91395"/>
  </p:normalViewPr>
  <p:slideViewPr>
    <p:cSldViewPr>
      <p:cViewPr varScale="1">
        <p:scale>
          <a:sx n="87" d="100"/>
          <a:sy n="87" d="100"/>
        </p:scale>
        <p:origin x="1048" y="4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6C69C4C4-D6C4-DC46-9A0A-89BE3450A8CC}" type="datetimeFigureOut">
              <a:rPr lang="en-US" smtClean="0"/>
              <a:t>7/2/25</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315DF943-C80D-D144-80B8-C743D40CC66C}" type="slidenum">
              <a:rPr lang="en-US" smtClean="0"/>
              <a:t>‹#›</a:t>
            </a:fld>
            <a:endParaRPr lang="en-US"/>
          </a:p>
        </p:txBody>
      </p:sp>
    </p:spTree>
    <p:extLst>
      <p:ext uri="{BB962C8B-B14F-4D97-AF65-F5344CB8AC3E}">
        <p14:creationId xmlns:p14="http://schemas.microsoft.com/office/powerpoint/2010/main" val="3722634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DF943-C80D-D144-80B8-C743D40CC66C}" type="slidenum">
              <a:rPr lang="en-US" smtClean="0"/>
              <a:t>1</a:t>
            </a:fld>
            <a:endParaRPr lang="en-US"/>
          </a:p>
        </p:txBody>
      </p:sp>
    </p:spTree>
    <p:extLst>
      <p:ext uri="{BB962C8B-B14F-4D97-AF65-F5344CB8AC3E}">
        <p14:creationId xmlns:p14="http://schemas.microsoft.com/office/powerpoint/2010/main" val="291231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DF943-C80D-D144-80B8-C743D40CC66C}" type="slidenum">
              <a:rPr lang="en-US" smtClean="0"/>
              <a:t>12</a:t>
            </a:fld>
            <a:endParaRPr lang="en-US"/>
          </a:p>
        </p:txBody>
      </p:sp>
    </p:spTree>
    <p:extLst>
      <p:ext uri="{BB962C8B-B14F-4D97-AF65-F5344CB8AC3E}">
        <p14:creationId xmlns:p14="http://schemas.microsoft.com/office/powerpoint/2010/main" val="723966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400" b="1" i="0">
                <a:solidFill>
                  <a:schemeClr val="tx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pic>
        <p:nvPicPr>
          <p:cNvPr id="17" name="bg object 17"/>
          <p:cNvPicPr/>
          <p:nvPr/>
        </p:nvPicPr>
        <p:blipFill>
          <a:blip r:embed="rId3" cstate="print"/>
          <a:stretch>
            <a:fillRect/>
          </a:stretch>
        </p:blipFill>
        <p:spPr>
          <a:xfrm>
            <a:off x="10895330" y="6049708"/>
            <a:ext cx="1049375" cy="618769"/>
          </a:xfrm>
          <a:prstGeom prst="rect">
            <a:avLst/>
          </a:prstGeom>
        </p:spPr>
      </p:pic>
      <p:sp>
        <p:nvSpPr>
          <p:cNvPr id="2" name="Holder 2"/>
          <p:cNvSpPr>
            <a:spLocks noGrp="1"/>
          </p:cNvSpPr>
          <p:nvPr>
            <p:ph type="title"/>
          </p:nvPr>
        </p:nvSpPr>
        <p:spPr/>
        <p:txBody>
          <a:bodyPr lIns="0" tIns="0" rIns="0" bIns="0"/>
          <a:lstStyle>
            <a:lvl1pPr>
              <a:defRPr sz="34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77467" y="230886"/>
            <a:ext cx="10037064" cy="1061720"/>
          </a:xfrm>
          <a:prstGeom prst="rect">
            <a:avLst/>
          </a:prstGeom>
        </p:spPr>
        <p:txBody>
          <a:bodyPr wrap="square" lIns="0" tIns="0" rIns="0" bIns="0">
            <a:spAutoFit/>
          </a:bodyPr>
          <a:lstStyle>
            <a:lvl1pPr>
              <a:defRPr sz="3400" b="1" i="0">
                <a:solidFill>
                  <a:schemeClr val="tx1"/>
                </a:solidFill>
                <a:latin typeface="Arial"/>
                <a:cs typeface="Arial"/>
              </a:defRPr>
            </a:lvl1pPr>
          </a:lstStyle>
          <a:p>
            <a:endParaRPr/>
          </a:p>
        </p:txBody>
      </p:sp>
      <p:sp>
        <p:nvSpPr>
          <p:cNvPr id="3" name="Holder 3"/>
          <p:cNvSpPr>
            <a:spLocks noGrp="1"/>
          </p:cNvSpPr>
          <p:nvPr>
            <p:ph type="body" idx="1"/>
          </p:nvPr>
        </p:nvSpPr>
        <p:spPr>
          <a:xfrm>
            <a:off x="815136" y="3042361"/>
            <a:ext cx="6250940" cy="3193415"/>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7/2/25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hyperlink" Target="http://www.neftvodka.com/"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11.pn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243A5-0D52-2C63-74F1-2A7F51C77D1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2BBC2DA-8D5D-C4FB-A464-BE07E50DF1E4}"/>
              </a:ext>
            </a:extLst>
          </p:cNvPr>
          <p:cNvSpPr txBox="1">
            <a:spLocks noGrp="1"/>
          </p:cNvSpPr>
          <p:nvPr>
            <p:ph type="title"/>
          </p:nvPr>
        </p:nvSpPr>
        <p:spPr>
          <a:xfrm>
            <a:off x="914400" y="2339599"/>
            <a:ext cx="10363200" cy="1089401"/>
          </a:xfrm>
          <a:prstGeom prst="rect">
            <a:avLst/>
          </a:prstGeom>
        </p:spPr>
        <p:txBody>
          <a:bodyPr vert="horz" wrap="square" lIns="0" tIns="12065" rIns="0" bIns="0" rtlCol="0">
            <a:spAutoFit/>
          </a:bodyPr>
          <a:lstStyle/>
          <a:p>
            <a:pPr marL="12700" algn="ctr">
              <a:lnSpc>
                <a:spcPct val="100000"/>
              </a:lnSpc>
              <a:spcBef>
                <a:spcPts val="95"/>
              </a:spcBef>
            </a:pPr>
            <a:r>
              <a:rPr lang="en-US" sz="7000" dirty="0">
                <a:solidFill>
                  <a:srgbClr val="FFFFFF"/>
                </a:solidFill>
              </a:rPr>
              <a:t>LOREM IPSUM</a:t>
            </a:r>
            <a:endParaRPr sz="7000" dirty="0"/>
          </a:p>
        </p:txBody>
      </p:sp>
      <p:sp>
        <p:nvSpPr>
          <p:cNvPr id="7" name="object 4">
            <a:extLst>
              <a:ext uri="{FF2B5EF4-FFF2-40B4-BE49-F238E27FC236}">
                <a16:creationId xmlns:a16="http://schemas.microsoft.com/office/drawing/2014/main" id="{796F0ACC-DF9B-62CC-229B-3CCBA3E16809}"/>
              </a:ext>
            </a:extLst>
          </p:cNvPr>
          <p:cNvSpPr/>
          <p:nvPr/>
        </p:nvSpPr>
        <p:spPr>
          <a:xfrm>
            <a:off x="5542597" y="3429000"/>
            <a:ext cx="1106805" cy="0"/>
          </a:xfrm>
          <a:custGeom>
            <a:avLst/>
            <a:gdLst/>
            <a:ahLst/>
            <a:cxnLst/>
            <a:rect l="l" t="t" r="r" b="b"/>
            <a:pathLst>
              <a:path w="1106804">
                <a:moveTo>
                  <a:pt x="1106678" y="0"/>
                </a:moveTo>
                <a:lnTo>
                  <a:pt x="0" y="0"/>
                </a:lnTo>
              </a:path>
            </a:pathLst>
          </a:custGeom>
          <a:ln w="28575">
            <a:solidFill>
              <a:srgbClr val="CC0000"/>
            </a:solidFill>
          </a:ln>
        </p:spPr>
        <p:txBody>
          <a:bodyPr wrap="square" lIns="0" tIns="0" rIns="0" bIns="0" rtlCol="0"/>
          <a:lstStyle/>
          <a:p>
            <a:endParaRPr/>
          </a:p>
        </p:txBody>
      </p:sp>
      <p:pic>
        <p:nvPicPr>
          <p:cNvPr id="4" name="object 2">
            <a:extLst>
              <a:ext uri="{FF2B5EF4-FFF2-40B4-BE49-F238E27FC236}">
                <a16:creationId xmlns:a16="http://schemas.microsoft.com/office/drawing/2014/main" id="{E3E6FA7D-8E49-C239-A9BC-9CB1C65FDDC6}"/>
              </a:ext>
            </a:extLst>
          </p:cNvPr>
          <p:cNvPicPr/>
          <p:nvPr/>
        </p:nvPicPr>
        <p:blipFill>
          <a:blip r:embed="rId3" cstate="print">
            <a:alphaModFix amt="96000"/>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0" y="0"/>
            <a:ext cx="12192000" cy="6857998"/>
          </a:xfrm>
          <a:prstGeom prst="rect">
            <a:avLst/>
          </a:prstGeom>
          <a:gradFill>
            <a:gsLst>
              <a:gs pos="71000">
                <a:srgbClr val="B0C6E1">
                  <a:lumMod val="71000"/>
                  <a:lumOff val="29000"/>
                </a:srgbClr>
              </a:gs>
              <a:gs pos="49020">
                <a:srgbClr val="BDCFE6"/>
              </a:gs>
              <a:gs pos="0">
                <a:schemeClr val="accent1">
                  <a:lumMod val="5000"/>
                  <a:lumOff val="95000"/>
                </a:schemeClr>
              </a:gs>
              <a:gs pos="6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6" name="object 3">
            <a:extLst>
              <a:ext uri="{FF2B5EF4-FFF2-40B4-BE49-F238E27FC236}">
                <a16:creationId xmlns:a16="http://schemas.microsoft.com/office/drawing/2014/main" id="{1B835323-B94D-036E-6D81-7098D341C6F1}"/>
              </a:ext>
            </a:extLst>
          </p:cNvPr>
          <p:cNvSpPr txBox="1">
            <a:spLocks/>
          </p:cNvSpPr>
          <p:nvPr/>
        </p:nvSpPr>
        <p:spPr>
          <a:xfrm>
            <a:off x="-2438400" y="2133600"/>
            <a:ext cx="12344400" cy="2179443"/>
          </a:xfrm>
          <a:prstGeom prst="rect">
            <a:avLst/>
          </a:prstGeom>
        </p:spPr>
        <p:txBody>
          <a:bodyPr vert="horz" wrap="square" lIns="0" tIns="12065" rIns="0" bIns="0" rtlCol="0">
            <a:spAutoFit/>
          </a:bodyPr>
          <a:lstStyle>
            <a:lvl1pPr>
              <a:defRPr sz="3400" b="1" i="0">
                <a:solidFill>
                  <a:schemeClr val="tx1"/>
                </a:solidFill>
                <a:latin typeface="Arial"/>
                <a:ea typeface="+mj-ea"/>
                <a:cs typeface="Arial"/>
              </a:defRPr>
            </a:lvl1pPr>
          </a:lstStyle>
          <a:p>
            <a:pPr marL="12700" algn="ctr">
              <a:spcBef>
                <a:spcPts val="95"/>
              </a:spcBef>
            </a:pPr>
            <a:r>
              <a:rPr lang="en-US" sz="7000" dirty="0">
                <a:solidFill>
                  <a:srgbClr val="FFFFFF"/>
                </a:solidFill>
              </a:rPr>
              <a:t>HOW TO TALK </a:t>
            </a:r>
          </a:p>
          <a:p>
            <a:pPr marL="12700" algn="ctr">
              <a:spcBef>
                <a:spcPts val="95"/>
              </a:spcBef>
            </a:pPr>
            <a:r>
              <a:rPr lang="en-US" sz="7000" dirty="0">
                <a:solidFill>
                  <a:srgbClr val="FFFFFF"/>
                </a:solidFill>
              </a:rPr>
              <a:t>ABOUT NEFT</a:t>
            </a:r>
            <a:endParaRPr lang="en-US" sz="7000" dirty="0"/>
          </a:p>
        </p:txBody>
      </p:sp>
      <p:pic>
        <p:nvPicPr>
          <p:cNvPr id="10" name="object 8">
            <a:extLst>
              <a:ext uri="{FF2B5EF4-FFF2-40B4-BE49-F238E27FC236}">
                <a16:creationId xmlns:a16="http://schemas.microsoft.com/office/drawing/2014/main" id="{9CE4AF00-2BB5-288B-C1FA-21ECB60CB84D}"/>
              </a:ext>
            </a:extLst>
          </p:cNvPr>
          <p:cNvPicPr/>
          <p:nvPr/>
        </p:nvPicPr>
        <p:blipFill>
          <a:blip r:embed="rId5" cstate="print"/>
          <a:stretch>
            <a:fillRect/>
          </a:stretch>
        </p:blipFill>
        <p:spPr>
          <a:xfrm>
            <a:off x="736282" y="473684"/>
            <a:ext cx="1096111" cy="646328"/>
          </a:xfrm>
          <a:prstGeom prst="rect">
            <a:avLst/>
          </a:prstGeom>
        </p:spPr>
      </p:pic>
      <p:sp>
        <p:nvSpPr>
          <p:cNvPr id="11" name="object 19">
            <a:extLst>
              <a:ext uri="{FF2B5EF4-FFF2-40B4-BE49-F238E27FC236}">
                <a16:creationId xmlns:a16="http://schemas.microsoft.com/office/drawing/2014/main" id="{1B6D0D0E-198C-F9C8-6D64-8A636E75CEDE}"/>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Tree>
    <p:extLst>
      <p:ext uri="{BB962C8B-B14F-4D97-AF65-F5344CB8AC3E}">
        <p14:creationId xmlns:p14="http://schemas.microsoft.com/office/powerpoint/2010/main" val="3956145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1E739-CAD7-FFDA-EEC6-307EA04C9550}"/>
            </a:ext>
          </a:extLst>
        </p:cNvPr>
        <p:cNvGrpSpPr/>
        <p:nvPr/>
      </p:nvGrpSpPr>
      <p:grpSpPr>
        <a:xfrm>
          <a:off x="0" y="0"/>
          <a:ext cx="0" cy="0"/>
          <a:chOff x="0" y="0"/>
          <a:chExt cx="0" cy="0"/>
        </a:xfrm>
      </p:grpSpPr>
      <p:pic>
        <p:nvPicPr>
          <p:cNvPr id="43" name="object 2">
            <a:extLst>
              <a:ext uri="{FF2B5EF4-FFF2-40B4-BE49-F238E27FC236}">
                <a16:creationId xmlns:a16="http://schemas.microsoft.com/office/drawing/2014/main" id="{C844222F-BC92-E5F9-E932-EBF02EC035DF}"/>
              </a:ext>
            </a:extLst>
          </p:cNvPr>
          <p:cNvPicPr/>
          <p:nvPr/>
        </p:nvPicPr>
        <p:blipFill>
          <a:blip r:embed="rId2" cstate="print"/>
          <a:stretch>
            <a:fillRect/>
          </a:stretch>
        </p:blipFill>
        <p:spPr>
          <a:xfrm>
            <a:off x="1" y="7961"/>
            <a:ext cx="12191999" cy="2758186"/>
          </a:xfrm>
          <a:prstGeom prst="rect">
            <a:avLst/>
          </a:prstGeom>
        </p:spPr>
      </p:pic>
      <p:pic>
        <p:nvPicPr>
          <p:cNvPr id="45" name="object 8">
            <a:extLst>
              <a:ext uri="{FF2B5EF4-FFF2-40B4-BE49-F238E27FC236}">
                <a16:creationId xmlns:a16="http://schemas.microsoft.com/office/drawing/2014/main" id="{CBA85CF8-43AD-BE0A-1F00-70D18394E82F}"/>
              </a:ext>
            </a:extLst>
          </p:cNvPr>
          <p:cNvPicPr/>
          <p:nvPr/>
        </p:nvPicPr>
        <p:blipFill>
          <a:blip r:embed="rId3" cstate="print"/>
          <a:stretch>
            <a:fillRect/>
          </a:stretch>
        </p:blipFill>
        <p:spPr>
          <a:xfrm>
            <a:off x="736282" y="473684"/>
            <a:ext cx="1096111" cy="646328"/>
          </a:xfrm>
          <a:prstGeom prst="rect">
            <a:avLst/>
          </a:prstGeom>
        </p:spPr>
      </p:pic>
      <p:sp>
        <p:nvSpPr>
          <p:cNvPr id="46" name="object 5">
            <a:extLst>
              <a:ext uri="{FF2B5EF4-FFF2-40B4-BE49-F238E27FC236}">
                <a16:creationId xmlns:a16="http://schemas.microsoft.com/office/drawing/2014/main" id="{808214EC-3812-915C-4EBF-79F5D0CA433F}"/>
              </a:ext>
            </a:extLst>
          </p:cNvPr>
          <p:cNvSpPr txBox="1"/>
          <p:nvPr/>
        </p:nvSpPr>
        <p:spPr>
          <a:xfrm>
            <a:off x="868972" y="3810000"/>
            <a:ext cx="10454055" cy="1737014"/>
          </a:xfrm>
          <a:prstGeom prst="rect">
            <a:avLst/>
          </a:prstGeom>
        </p:spPr>
        <p:txBody>
          <a:bodyPr vert="horz" wrap="square" lIns="0" tIns="13335" rIns="0" bIns="0" rtlCol="0">
            <a:spAutoFit/>
          </a:bodyPr>
          <a:lstStyle/>
          <a:p>
            <a:r>
              <a:rPr lang="en-US" sz="2800" dirty="0">
                <a:latin typeface="Arial" panose="020B0604020202020204" pitchFamily="34" charset="0"/>
                <a:cs typeface="Arial" panose="020B0604020202020204" pitchFamily="34" charset="0"/>
              </a:rPr>
              <a:t>The messaging guidelines and language provided herein includes phrases, terminology, headlines, sub-heads, body and boilerplate copy, and more to use when developing NEFT communications materials. The language provided is to be applied verbatim. </a:t>
            </a:r>
          </a:p>
        </p:txBody>
      </p:sp>
      <p:sp>
        <p:nvSpPr>
          <p:cNvPr id="3" name="object 19">
            <a:extLst>
              <a:ext uri="{FF2B5EF4-FFF2-40B4-BE49-F238E27FC236}">
                <a16:creationId xmlns:a16="http://schemas.microsoft.com/office/drawing/2014/main" id="{0226202E-9DFC-FCDA-9CEC-DBFBD07FB54E}"/>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7" name="object 18">
            <a:extLst>
              <a:ext uri="{FF2B5EF4-FFF2-40B4-BE49-F238E27FC236}">
                <a16:creationId xmlns:a16="http://schemas.microsoft.com/office/drawing/2014/main" id="{B030B9A8-52B7-92C6-785E-C2481C7D36D3}"/>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WHAT’S WITHIN</a:t>
            </a:r>
            <a:endParaRPr dirty="0"/>
          </a:p>
        </p:txBody>
      </p:sp>
    </p:spTree>
    <p:extLst>
      <p:ext uri="{BB962C8B-B14F-4D97-AF65-F5344CB8AC3E}">
        <p14:creationId xmlns:p14="http://schemas.microsoft.com/office/powerpoint/2010/main" val="855806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8"/>
          </a:xfrm>
          <a:prstGeom prst="rect">
            <a:avLst/>
          </a:prstGeom>
        </p:spPr>
      </p:pic>
      <p:sp>
        <p:nvSpPr>
          <p:cNvPr id="3" name="object 3"/>
          <p:cNvSpPr txBox="1"/>
          <p:nvPr/>
        </p:nvSpPr>
        <p:spPr>
          <a:xfrm>
            <a:off x="1393454" y="1925534"/>
            <a:ext cx="8505955" cy="695062"/>
          </a:xfrm>
          <a:prstGeom prst="rect">
            <a:avLst/>
          </a:prstGeom>
        </p:spPr>
        <p:txBody>
          <a:bodyPr vert="horz" wrap="square" lIns="0" tIns="78740" rIns="0" bIns="0" rtlCol="0">
            <a:spAutoFit/>
          </a:bodyPr>
          <a:lstStyle/>
          <a:p>
            <a:pPr marL="12700">
              <a:lnSpc>
                <a:spcPct val="100000"/>
              </a:lnSpc>
              <a:spcBef>
                <a:spcPts val="620"/>
              </a:spcBef>
            </a:pPr>
            <a:r>
              <a:rPr lang="en-US" sz="2000" b="1" dirty="0">
                <a:latin typeface="Arial"/>
                <a:cs typeface="Arial"/>
              </a:rPr>
              <a:t>ENABLE AND PROMOTE A CONSISTENT GLOBAL BRAND PERCEPTION 	AND UNDERSTANDING OF OF NEFT VODKA</a:t>
            </a:r>
            <a:endParaRPr sz="2000" dirty="0">
              <a:latin typeface="Arial"/>
              <a:cs typeface="Arial"/>
            </a:endParaRPr>
          </a:p>
        </p:txBody>
      </p:sp>
      <p:sp>
        <p:nvSpPr>
          <p:cNvPr id="4" name="object 4"/>
          <p:cNvSpPr/>
          <p:nvPr/>
        </p:nvSpPr>
        <p:spPr>
          <a:xfrm>
            <a:off x="729691" y="1987567"/>
            <a:ext cx="375285" cy="375285"/>
          </a:xfrm>
          <a:custGeom>
            <a:avLst/>
            <a:gdLst/>
            <a:ahLst/>
            <a:cxnLst/>
            <a:rect l="l" t="t" r="r" b="b"/>
            <a:pathLst>
              <a:path w="375284" h="375285">
                <a:moveTo>
                  <a:pt x="187579" y="0"/>
                </a:moveTo>
                <a:lnTo>
                  <a:pt x="137714" y="6698"/>
                </a:lnTo>
                <a:lnTo>
                  <a:pt x="92905" y="25602"/>
                </a:lnTo>
                <a:lnTo>
                  <a:pt x="54941" y="54927"/>
                </a:lnTo>
                <a:lnTo>
                  <a:pt x="25610" y="92888"/>
                </a:lnTo>
                <a:lnTo>
                  <a:pt x="6700" y="137700"/>
                </a:lnTo>
                <a:lnTo>
                  <a:pt x="0" y="187578"/>
                </a:lnTo>
                <a:lnTo>
                  <a:pt x="6700" y="237457"/>
                </a:lnTo>
                <a:lnTo>
                  <a:pt x="25610" y="282269"/>
                </a:lnTo>
                <a:lnTo>
                  <a:pt x="54941" y="320230"/>
                </a:lnTo>
                <a:lnTo>
                  <a:pt x="92905" y="349555"/>
                </a:lnTo>
                <a:lnTo>
                  <a:pt x="137714" y="368459"/>
                </a:lnTo>
                <a:lnTo>
                  <a:pt x="187579" y="375157"/>
                </a:lnTo>
                <a:lnTo>
                  <a:pt x="237443" y="368459"/>
                </a:lnTo>
                <a:lnTo>
                  <a:pt x="282252" y="349555"/>
                </a:lnTo>
                <a:lnTo>
                  <a:pt x="320216" y="320230"/>
                </a:lnTo>
                <a:lnTo>
                  <a:pt x="349547" y="282269"/>
                </a:lnTo>
                <a:lnTo>
                  <a:pt x="368457" y="237457"/>
                </a:lnTo>
                <a:lnTo>
                  <a:pt x="375158" y="187578"/>
                </a:lnTo>
                <a:lnTo>
                  <a:pt x="368457" y="137700"/>
                </a:lnTo>
                <a:lnTo>
                  <a:pt x="349547" y="92888"/>
                </a:lnTo>
                <a:lnTo>
                  <a:pt x="320216" y="54927"/>
                </a:lnTo>
                <a:lnTo>
                  <a:pt x="282252" y="25602"/>
                </a:lnTo>
                <a:lnTo>
                  <a:pt x="237443" y="6698"/>
                </a:lnTo>
                <a:lnTo>
                  <a:pt x="187579" y="0"/>
                </a:lnTo>
                <a:close/>
              </a:path>
            </a:pathLst>
          </a:custGeom>
          <a:solidFill>
            <a:srgbClr val="FFFFFF"/>
          </a:solidFill>
        </p:spPr>
        <p:txBody>
          <a:bodyPr wrap="square" lIns="0" tIns="0" rIns="0" bIns="0" rtlCol="0"/>
          <a:lstStyle/>
          <a:p>
            <a:endParaRPr/>
          </a:p>
        </p:txBody>
      </p:sp>
      <p:sp>
        <p:nvSpPr>
          <p:cNvPr id="5" name="object 5"/>
          <p:cNvSpPr txBox="1"/>
          <p:nvPr/>
        </p:nvSpPr>
        <p:spPr>
          <a:xfrm>
            <a:off x="843597" y="2006948"/>
            <a:ext cx="147955" cy="300355"/>
          </a:xfrm>
          <a:prstGeom prst="rect">
            <a:avLst/>
          </a:prstGeom>
        </p:spPr>
        <p:txBody>
          <a:bodyPr vert="horz" wrap="square" lIns="0" tIns="12700" rIns="0" bIns="0" rtlCol="0">
            <a:spAutoFit/>
          </a:bodyPr>
          <a:lstStyle/>
          <a:p>
            <a:pPr marL="12700">
              <a:lnSpc>
                <a:spcPct val="100000"/>
              </a:lnSpc>
              <a:spcBef>
                <a:spcPts val="100"/>
              </a:spcBef>
            </a:pPr>
            <a:r>
              <a:rPr sz="1800" b="1" spc="-50" dirty="0">
                <a:latin typeface="Arial"/>
                <a:cs typeface="Arial"/>
              </a:rPr>
              <a:t>1</a:t>
            </a:r>
            <a:endParaRPr sz="1800">
              <a:latin typeface="Arial"/>
              <a:cs typeface="Arial"/>
            </a:endParaRPr>
          </a:p>
        </p:txBody>
      </p:sp>
      <p:sp>
        <p:nvSpPr>
          <p:cNvPr id="6" name="object 6"/>
          <p:cNvSpPr txBox="1"/>
          <p:nvPr/>
        </p:nvSpPr>
        <p:spPr>
          <a:xfrm>
            <a:off x="1381264" y="2932224"/>
            <a:ext cx="7610336" cy="1341393"/>
          </a:xfrm>
          <a:prstGeom prst="rect">
            <a:avLst/>
          </a:prstGeom>
        </p:spPr>
        <p:txBody>
          <a:bodyPr vert="horz" wrap="square" lIns="0" tIns="78740" rIns="0" bIns="0" rtlCol="0">
            <a:spAutoFit/>
          </a:bodyPr>
          <a:lstStyle/>
          <a:p>
            <a:pPr marL="12700">
              <a:lnSpc>
                <a:spcPct val="100000"/>
              </a:lnSpc>
              <a:spcBef>
                <a:spcPts val="620"/>
              </a:spcBef>
            </a:pPr>
            <a:r>
              <a:rPr lang="en-US" sz="2000" b="1" dirty="0">
                <a:latin typeface="Arial"/>
                <a:cs typeface="Arial"/>
              </a:rPr>
              <a:t>STANDARDIZE NEFT VODKA MESSAGING</a:t>
            </a:r>
          </a:p>
          <a:p>
            <a:pPr marL="12700">
              <a:spcBef>
                <a:spcPts val="620"/>
              </a:spcBef>
            </a:pPr>
            <a:r>
              <a:rPr lang="en-US" sz="1600" spc="-60" dirty="0">
                <a:latin typeface="Arial"/>
                <a:cs typeface="Arial"/>
              </a:rPr>
              <a:t>How: </a:t>
            </a:r>
            <a:r>
              <a:rPr lang="en-US" sz="1600" spc="-60" dirty="0">
                <a:latin typeface="Arial" panose="020B0604020202020204" pitchFamily="34" charset="0"/>
                <a:cs typeface="Arial" panose="020B0604020202020204" pitchFamily="34" charset="0"/>
              </a:rPr>
              <a:t>Use</a:t>
            </a:r>
            <a:r>
              <a:rPr lang="en-US" sz="1600" dirty="0">
                <a:latin typeface="Arial" panose="020B0604020202020204" pitchFamily="34" charset="0"/>
                <a:cs typeface="Arial" panose="020B0604020202020204" pitchFamily="34" charset="0"/>
              </a:rPr>
              <a:t> the same words, phrases, to describe who we are, our product attributes, and what we do. </a:t>
            </a:r>
          </a:p>
          <a:p>
            <a:pPr marL="12700">
              <a:lnSpc>
                <a:spcPct val="100000"/>
              </a:lnSpc>
              <a:spcBef>
                <a:spcPts val="620"/>
              </a:spcBef>
            </a:pPr>
            <a:endParaRPr sz="2000" dirty="0">
              <a:latin typeface="Arial"/>
              <a:cs typeface="Arial"/>
            </a:endParaRPr>
          </a:p>
        </p:txBody>
      </p:sp>
      <p:sp>
        <p:nvSpPr>
          <p:cNvPr id="7" name="object 7"/>
          <p:cNvSpPr/>
          <p:nvPr/>
        </p:nvSpPr>
        <p:spPr>
          <a:xfrm>
            <a:off x="717740" y="2965594"/>
            <a:ext cx="375285" cy="375285"/>
          </a:xfrm>
          <a:custGeom>
            <a:avLst/>
            <a:gdLst/>
            <a:ahLst/>
            <a:cxnLst/>
            <a:rect l="l" t="t" r="r" b="b"/>
            <a:pathLst>
              <a:path w="375284" h="375285">
                <a:moveTo>
                  <a:pt x="187579" y="0"/>
                </a:moveTo>
                <a:lnTo>
                  <a:pt x="137714" y="6698"/>
                </a:lnTo>
                <a:lnTo>
                  <a:pt x="92905" y="25602"/>
                </a:lnTo>
                <a:lnTo>
                  <a:pt x="54941" y="54927"/>
                </a:lnTo>
                <a:lnTo>
                  <a:pt x="25610" y="92888"/>
                </a:lnTo>
                <a:lnTo>
                  <a:pt x="6700" y="137700"/>
                </a:lnTo>
                <a:lnTo>
                  <a:pt x="0" y="187578"/>
                </a:lnTo>
                <a:lnTo>
                  <a:pt x="6700" y="237412"/>
                </a:lnTo>
                <a:lnTo>
                  <a:pt x="25610" y="282212"/>
                </a:lnTo>
                <a:lnTo>
                  <a:pt x="54941" y="320182"/>
                </a:lnTo>
                <a:lnTo>
                  <a:pt x="92905" y="349527"/>
                </a:lnTo>
                <a:lnTo>
                  <a:pt x="137714" y="368451"/>
                </a:lnTo>
                <a:lnTo>
                  <a:pt x="187579" y="375158"/>
                </a:lnTo>
                <a:lnTo>
                  <a:pt x="237443" y="368451"/>
                </a:lnTo>
                <a:lnTo>
                  <a:pt x="282252" y="349527"/>
                </a:lnTo>
                <a:lnTo>
                  <a:pt x="320216" y="320182"/>
                </a:lnTo>
                <a:lnTo>
                  <a:pt x="349547" y="282212"/>
                </a:lnTo>
                <a:lnTo>
                  <a:pt x="368457" y="237412"/>
                </a:lnTo>
                <a:lnTo>
                  <a:pt x="375158" y="187578"/>
                </a:lnTo>
                <a:lnTo>
                  <a:pt x="368457" y="137700"/>
                </a:lnTo>
                <a:lnTo>
                  <a:pt x="349547" y="92888"/>
                </a:lnTo>
                <a:lnTo>
                  <a:pt x="320216" y="54927"/>
                </a:lnTo>
                <a:lnTo>
                  <a:pt x="282252" y="25602"/>
                </a:lnTo>
                <a:lnTo>
                  <a:pt x="237443" y="6698"/>
                </a:lnTo>
                <a:lnTo>
                  <a:pt x="187579" y="0"/>
                </a:lnTo>
                <a:close/>
              </a:path>
            </a:pathLst>
          </a:custGeom>
          <a:solidFill>
            <a:srgbClr val="FFFFFF"/>
          </a:solidFill>
        </p:spPr>
        <p:txBody>
          <a:bodyPr wrap="square" lIns="0" tIns="0" rIns="0" bIns="0" rtlCol="0"/>
          <a:lstStyle/>
          <a:p>
            <a:endParaRPr/>
          </a:p>
        </p:txBody>
      </p:sp>
      <p:sp>
        <p:nvSpPr>
          <p:cNvPr id="8" name="object 8"/>
          <p:cNvSpPr txBox="1"/>
          <p:nvPr/>
        </p:nvSpPr>
        <p:spPr>
          <a:xfrm>
            <a:off x="831710" y="2985661"/>
            <a:ext cx="147955" cy="299720"/>
          </a:xfrm>
          <a:prstGeom prst="rect">
            <a:avLst/>
          </a:prstGeom>
        </p:spPr>
        <p:txBody>
          <a:bodyPr vert="horz" wrap="square" lIns="0" tIns="12700" rIns="0" bIns="0" rtlCol="0">
            <a:spAutoFit/>
          </a:bodyPr>
          <a:lstStyle/>
          <a:p>
            <a:pPr marL="12700">
              <a:lnSpc>
                <a:spcPct val="100000"/>
              </a:lnSpc>
              <a:spcBef>
                <a:spcPts val="100"/>
              </a:spcBef>
            </a:pPr>
            <a:r>
              <a:rPr sz="1800" b="1" spc="-50" dirty="0">
                <a:latin typeface="Arial"/>
                <a:cs typeface="Arial"/>
              </a:rPr>
              <a:t>2</a:t>
            </a:r>
            <a:endParaRPr sz="1800">
              <a:latin typeface="Arial"/>
              <a:cs typeface="Arial"/>
            </a:endParaRPr>
          </a:p>
        </p:txBody>
      </p:sp>
      <p:sp>
        <p:nvSpPr>
          <p:cNvPr id="9" name="object 9"/>
          <p:cNvSpPr txBox="1"/>
          <p:nvPr/>
        </p:nvSpPr>
        <p:spPr>
          <a:xfrm>
            <a:off x="1381264" y="4150680"/>
            <a:ext cx="11349483" cy="684162"/>
          </a:xfrm>
          <a:prstGeom prst="rect">
            <a:avLst/>
          </a:prstGeom>
        </p:spPr>
        <p:txBody>
          <a:bodyPr vert="horz" wrap="square" lIns="0" tIns="78105" rIns="0" bIns="0" rtlCol="0">
            <a:spAutoFit/>
          </a:bodyPr>
          <a:lstStyle/>
          <a:p>
            <a:pPr marL="12700">
              <a:lnSpc>
                <a:spcPct val="100000"/>
              </a:lnSpc>
              <a:spcBef>
                <a:spcPts val="620"/>
              </a:spcBef>
            </a:pPr>
            <a:r>
              <a:rPr lang="en-US" sz="2000" b="1" dirty="0">
                <a:latin typeface="Arial"/>
                <a:cs typeface="Arial"/>
              </a:rPr>
              <a:t>LOCALIZE WHERE AND WHEN NEEDED</a:t>
            </a:r>
            <a:endParaRPr lang="en-US" sz="2000" dirty="0">
              <a:latin typeface="Arial"/>
              <a:cs typeface="Arial"/>
            </a:endParaRPr>
          </a:p>
          <a:p>
            <a:pPr marL="12700" marR="5080">
              <a:lnSpc>
                <a:spcPct val="100000"/>
              </a:lnSpc>
              <a:spcBef>
                <a:spcPts val="365"/>
              </a:spcBef>
            </a:pPr>
            <a:r>
              <a:rPr lang="en-US" sz="1600" spc="-25" dirty="0">
                <a:latin typeface="Arial"/>
                <a:cs typeface="Arial"/>
              </a:rPr>
              <a:t>Allow geographies and regions to modify the language to best serve their local customs and consumers.</a:t>
            </a:r>
            <a:endParaRPr lang="en-US" sz="1600" dirty="0">
              <a:latin typeface="Arial"/>
              <a:cs typeface="Arial"/>
            </a:endParaRPr>
          </a:p>
        </p:txBody>
      </p:sp>
      <p:sp>
        <p:nvSpPr>
          <p:cNvPr id="10" name="object 10"/>
          <p:cNvSpPr/>
          <p:nvPr/>
        </p:nvSpPr>
        <p:spPr>
          <a:xfrm>
            <a:off x="717740" y="4242387"/>
            <a:ext cx="375285" cy="375285"/>
          </a:xfrm>
          <a:custGeom>
            <a:avLst/>
            <a:gdLst/>
            <a:ahLst/>
            <a:cxnLst/>
            <a:rect l="l" t="t" r="r" b="b"/>
            <a:pathLst>
              <a:path w="375284" h="375285">
                <a:moveTo>
                  <a:pt x="187566" y="0"/>
                </a:moveTo>
                <a:lnTo>
                  <a:pt x="137702" y="6698"/>
                </a:lnTo>
                <a:lnTo>
                  <a:pt x="92896" y="25602"/>
                </a:lnTo>
                <a:lnTo>
                  <a:pt x="54935" y="54927"/>
                </a:lnTo>
                <a:lnTo>
                  <a:pt x="25607" y="92888"/>
                </a:lnTo>
                <a:lnTo>
                  <a:pt x="6699" y="137700"/>
                </a:lnTo>
                <a:lnTo>
                  <a:pt x="0" y="187579"/>
                </a:lnTo>
                <a:lnTo>
                  <a:pt x="6699" y="237412"/>
                </a:lnTo>
                <a:lnTo>
                  <a:pt x="25607" y="282212"/>
                </a:lnTo>
                <a:lnTo>
                  <a:pt x="54935" y="320182"/>
                </a:lnTo>
                <a:lnTo>
                  <a:pt x="92896" y="349527"/>
                </a:lnTo>
                <a:lnTo>
                  <a:pt x="137702" y="368451"/>
                </a:lnTo>
                <a:lnTo>
                  <a:pt x="187566" y="375158"/>
                </a:lnTo>
                <a:lnTo>
                  <a:pt x="237431" y="368451"/>
                </a:lnTo>
                <a:lnTo>
                  <a:pt x="282239" y="349527"/>
                </a:lnTo>
                <a:lnTo>
                  <a:pt x="320203" y="320182"/>
                </a:lnTo>
                <a:lnTo>
                  <a:pt x="349534" y="282212"/>
                </a:lnTo>
                <a:lnTo>
                  <a:pt x="368444" y="237412"/>
                </a:lnTo>
                <a:lnTo>
                  <a:pt x="375145" y="187579"/>
                </a:lnTo>
                <a:lnTo>
                  <a:pt x="368444" y="137700"/>
                </a:lnTo>
                <a:lnTo>
                  <a:pt x="349534" y="92888"/>
                </a:lnTo>
                <a:lnTo>
                  <a:pt x="320203" y="54927"/>
                </a:lnTo>
                <a:lnTo>
                  <a:pt x="282239" y="25602"/>
                </a:lnTo>
                <a:lnTo>
                  <a:pt x="237431" y="6698"/>
                </a:lnTo>
                <a:lnTo>
                  <a:pt x="187566" y="0"/>
                </a:lnTo>
                <a:close/>
              </a:path>
            </a:pathLst>
          </a:custGeom>
          <a:solidFill>
            <a:srgbClr val="FFFFFF"/>
          </a:solidFill>
        </p:spPr>
        <p:txBody>
          <a:bodyPr wrap="square" lIns="0" tIns="0" rIns="0" bIns="0" rtlCol="0"/>
          <a:lstStyle/>
          <a:p>
            <a:endParaRPr/>
          </a:p>
        </p:txBody>
      </p:sp>
      <p:sp>
        <p:nvSpPr>
          <p:cNvPr id="11" name="object 11"/>
          <p:cNvSpPr txBox="1"/>
          <p:nvPr/>
        </p:nvSpPr>
        <p:spPr>
          <a:xfrm>
            <a:off x="831761" y="4262707"/>
            <a:ext cx="147955" cy="299720"/>
          </a:xfrm>
          <a:prstGeom prst="rect">
            <a:avLst/>
          </a:prstGeom>
        </p:spPr>
        <p:txBody>
          <a:bodyPr vert="horz" wrap="square" lIns="0" tIns="12700" rIns="0" bIns="0" rtlCol="0">
            <a:spAutoFit/>
          </a:bodyPr>
          <a:lstStyle/>
          <a:p>
            <a:pPr marL="12700">
              <a:lnSpc>
                <a:spcPct val="100000"/>
              </a:lnSpc>
              <a:spcBef>
                <a:spcPts val="100"/>
              </a:spcBef>
            </a:pPr>
            <a:r>
              <a:rPr sz="1800" b="1" spc="-50" dirty="0">
                <a:latin typeface="Arial"/>
                <a:cs typeface="Arial"/>
              </a:rPr>
              <a:t>3</a:t>
            </a:r>
            <a:endParaRPr sz="1800">
              <a:latin typeface="Arial"/>
              <a:cs typeface="Arial"/>
            </a:endParaRPr>
          </a:p>
        </p:txBody>
      </p:sp>
      <p:sp>
        <p:nvSpPr>
          <p:cNvPr id="18" name="object 18"/>
          <p:cNvSpPr txBox="1">
            <a:spLocks noGrp="1"/>
          </p:cNvSpPr>
          <p:nvPr>
            <p:ph type="title"/>
          </p:nvPr>
        </p:nvSpPr>
        <p:spPr>
          <a:xfrm>
            <a:off x="2482214" y="502066"/>
            <a:ext cx="8033385" cy="535403"/>
          </a:xfrm>
          <a:prstGeom prst="rect">
            <a:avLst/>
          </a:prstGeom>
        </p:spPr>
        <p:txBody>
          <a:bodyPr vert="horz" wrap="square" lIns="0" tIns="12065" rIns="0" bIns="0" rtlCol="0">
            <a:spAutoFit/>
          </a:bodyPr>
          <a:lstStyle/>
          <a:p>
            <a:pPr marL="12700">
              <a:lnSpc>
                <a:spcPct val="100000"/>
              </a:lnSpc>
              <a:spcBef>
                <a:spcPts val="95"/>
              </a:spcBef>
            </a:pPr>
            <a:r>
              <a:rPr lang="en-US" dirty="0"/>
              <a:t>OBJECTIVES</a:t>
            </a:r>
            <a:endParaRPr dirty="0"/>
          </a:p>
        </p:txBody>
      </p:sp>
      <p:sp>
        <p:nvSpPr>
          <p:cNvPr id="19" name="object 19"/>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pic>
        <p:nvPicPr>
          <p:cNvPr id="20" name="object 20"/>
          <p:cNvPicPr/>
          <p:nvPr/>
        </p:nvPicPr>
        <p:blipFill>
          <a:blip r:embed="rId3" cstate="print"/>
          <a:stretch>
            <a:fillRect/>
          </a:stretch>
        </p:blipFill>
        <p:spPr>
          <a:xfrm>
            <a:off x="736282" y="473684"/>
            <a:ext cx="1096111" cy="646328"/>
          </a:xfrm>
          <a:prstGeom prst="rect">
            <a:avLst/>
          </a:prstGeom>
        </p:spPr>
      </p:pic>
      <p:sp>
        <p:nvSpPr>
          <p:cNvPr id="21" name="object 21"/>
          <p:cNvSpPr txBox="1"/>
          <p:nvPr/>
        </p:nvSpPr>
        <p:spPr>
          <a:xfrm>
            <a:off x="78739" y="6535013"/>
            <a:ext cx="2104390" cy="208279"/>
          </a:xfrm>
          <a:prstGeom prst="rect">
            <a:avLst/>
          </a:prstGeom>
        </p:spPr>
        <p:txBody>
          <a:bodyPr vert="horz" wrap="square" lIns="0" tIns="12700" rIns="0" bIns="0" rtlCol="0">
            <a:spAutoFit/>
          </a:bodyPr>
          <a:lstStyle/>
          <a:p>
            <a:pPr marL="12700">
              <a:lnSpc>
                <a:spcPct val="100000"/>
              </a:lnSpc>
              <a:spcBef>
                <a:spcPts val="100"/>
              </a:spcBef>
            </a:pPr>
            <a:r>
              <a:rPr sz="1200" spc="-90" dirty="0">
                <a:solidFill>
                  <a:srgbClr val="FFFFFF"/>
                </a:solidFill>
                <a:latin typeface="Arial"/>
                <a:cs typeface="Arial"/>
              </a:rPr>
              <a:t>*IWSR</a:t>
            </a:r>
            <a:r>
              <a:rPr sz="1200" spc="-50" dirty="0">
                <a:solidFill>
                  <a:srgbClr val="FFFFFF"/>
                </a:solidFill>
                <a:latin typeface="Arial"/>
                <a:cs typeface="Arial"/>
              </a:rPr>
              <a:t> </a:t>
            </a:r>
            <a:r>
              <a:rPr sz="1200" spc="-75" dirty="0">
                <a:solidFill>
                  <a:srgbClr val="FFFFFF"/>
                </a:solidFill>
                <a:latin typeface="Arial"/>
                <a:cs typeface="Arial"/>
              </a:rPr>
              <a:t>–</a:t>
            </a:r>
            <a:r>
              <a:rPr sz="1200" spc="-35" dirty="0">
                <a:solidFill>
                  <a:srgbClr val="FFFFFF"/>
                </a:solidFill>
                <a:latin typeface="Arial"/>
                <a:cs typeface="Arial"/>
              </a:rPr>
              <a:t> </a:t>
            </a:r>
            <a:r>
              <a:rPr sz="1200" spc="-85" dirty="0">
                <a:solidFill>
                  <a:srgbClr val="FFFFFF"/>
                </a:solidFill>
                <a:latin typeface="Arial"/>
                <a:cs typeface="Arial"/>
              </a:rPr>
              <a:t>Vodka</a:t>
            </a:r>
            <a:r>
              <a:rPr sz="1200" spc="-40" dirty="0">
                <a:solidFill>
                  <a:srgbClr val="FFFFFF"/>
                </a:solidFill>
                <a:latin typeface="Arial"/>
                <a:cs typeface="Arial"/>
              </a:rPr>
              <a:t> Innovation</a:t>
            </a:r>
            <a:r>
              <a:rPr sz="1200" spc="-65" dirty="0">
                <a:solidFill>
                  <a:srgbClr val="FFFFFF"/>
                </a:solidFill>
                <a:latin typeface="Arial"/>
                <a:cs typeface="Arial"/>
              </a:rPr>
              <a:t> </a:t>
            </a:r>
            <a:r>
              <a:rPr sz="1200" spc="-30" dirty="0">
                <a:solidFill>
                  <a:srgbClr val="FFFFFF"/>
                </a:solidFill>
                <a:latin typeface="Arial"/>
                <a:cs typeface="Arial"/>
              </a:rPr>
              <a:t>Report</a:t>
            </a:r>
            <a:endParaRPr sz="12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891901" y="6272276"/>
            <a:ext cx="679107" cy="433527"/>
          </a:xfrm>
          <a:prstGeom prst="rect">
            <a:avLst/>
          </a:prstGeom>
        </p:spPr>
      </p:pic>
      <p:sp>
        <p:nvSpPr>
          <p:cNvPr id="3" name="object 3"/>
          <p:cNvSpPr txBox="1"/>
          <p:nvPr/>
        </p:nvSpPr>
        <p:spPr>
          <a:xfrm>
            <a:off x="623011" y="6363385"/>
            <a:ext cx="2588260" cy="123825"/>
          </a:xfrm>
          <a:prstGeom prst="rect">
            <a:avLst/>
          </a:prstGeom>
        </p:spPr>
        <p:txBody>
          <a:bodyPr vert="horz" wrap="square" lIns="0" tIns="0" rIns="0" bIns="0" rtlCol="0">
            <a:spAutoFit/>
          </a:bodyPr>
          <a:lstStyle/>
          <a:p>
            <a:pPr>
              <a:lnSpc>
                <a:spcPts val="919"/>
              </a:lnSpc>
            </a:pPr>
            <a:r>
              <a:rPr sz="950" b="1" spc="-110" dirty="0">
                <a:latin typeface="Arial"/>
                <a:cs typeface="Arial"/>
              </a:rPr>
              <a:t>BRAND</a:t>
            </a:r>
            <a:r>
              <a:rPr sz="950" b="1" spc="-30" dirty="0">
                <a:latin typeface="Arial"/>
                <a:cs typeface="Arial"/>
              </a:rPr>
              <a:t> </a:t>
            </a:r>
            <a:r>
              <a:rPr sz="950" b="1" dirty="0">
                <a:latin typeface="Arial"/>
                <a:cs typeface="Arial"/>
              </a:rPr>
              <a:t>&amp; </a:t>
            </a:r>
            <a:r>
              <a:rPr sz="950" b="1" spc="-95" dirty="0">
                <a:latin typeface="Arial"/>
                <a:cs typeface="Arial"/>
              </a:rPr>
              <a:t>MARKETING</a:t>
            </a:r>
            <a:r>
              <a:rPr sz="950" b="1" spc="-50" dirty="0">
                <a:latin typeface="Arial"/>
                <a:cs typeface="Arial"/>
              </a:rPr>
              <a:t> </a:t>
            </a:r>
            <a:r>
              <a:rPr sz="950" b="1" spc="-105" dirty="0">
                <a:latin typeface="Arial"/>
                <a:cs typeface="Arial"/>
              </a:rPr>
              <a:t>MATERIALS</a:t>
            </a:r>
            <a:r>
              <a:rPr sz="950" b="1" spc="-30" dirty="0">
                <a:latin typeface="Arial"/>
                <a:cs typeface="Arial"/>
              </a:rPr>
              <a:t> </a:t>
            </a:r>
            <a:r>
              <a:rPr sz="950" b="1" spc="195" dirty="0">
                <a:latin typeface="Arial"/>
                <a:cs typeface="Arial"/>
              </a:rPr>
              <a:t>|</a:t>
            </a:r>
            <a:r>
              <a:rPr sz="950" b="1" spc="-10" dirty="0">
                <a:latin typeface="Arial"/>
                <a:cs typeface="Arial"/>
              </a:rPr>
              <a:t> </a:t>
            </a:r>
            <a:r>
              <a:rPr sz="950" b="1" spc="-110" dirty="0">
                <a:solidFill>
                  <a:srgbClr val="7E7E7E"/>
                </a:solidFill>
                <a:latin typeface="Arial"/>
                <a:cs typeface="Arial"/>
              </a:rPr>
              <a:t>BRAND</a:t>
            </a:r>
            <a:r>
              <a:rPr sz="950" b="1" spc="-15" dirty="0">
                <a:solidFill>
                  <a:srgbClr val="7E7E7E"/>
                </a:solidFill>
                <a:latin typeface="Arial"/>
                <a:cs typeface="Arial"/>
              </a:rPr>
              <a:t> </a:t>
            </a:r>
            <a:r>
              <a:rPr sz="950" b="1" spc="-100" dirty="0">
                <a:solidFill>
                  <a:srgbClr val="7E7E7E"/>
                </a:solidFill>
                <a:latin typeface="Arial"/>
                <a:cs typeface="Arial"/>
              </a:rPr>
              <a:t>BOOK</a:t>
            </a:r>
            <a:endParaRPr sz="950">
              <a:latin typeface="Arial"/>
              <a:cs typeface="Arial"/>
            </a:endParaRPr>
          </a:p>
        </p:txBody>
      </p:sp>
      <p:pic>
        <p:nvPicPr>
          <p:cNvPr id="5" name="object 5"/>
          <p:cNvPicPr/>
          <p:nvPr/>
        </p:nvPicPr>
        <p:blipFill>
          <a:blip r:embed="rId3" cstate="print"/>
          <a:stretch>
            <a:fillRect/>
          </a:stretch>
        </p:blipFill>
        <p:spPr>
          <a:xfrm>
            <a:off x="0" y="0"/>
            <a:ext cx="12191110" cy="6857745"/>
          </a:xfrm>
          <a:prstGeom prst="rect">
            <a:avLst/>
          </a:prstGeom>
        </p:spPr>
      </p:pic>
      <p:pic>
        <p:nvPicPr>
          <p:cNvPr id="17" name="object 8">
            <a:extLst>
              <a:ext uri="{FF2B5EF4-FFF2-40B4-BE49-F238E27FC236}">
                <a16:creationId xmlns:a16="http://schemas.microsoft.com/office/drawing/2014/main" id="{18D09DF7-8EC5-C57F-BE65-B42E3E385791}"/>
              </a:ext>
            </a:extLst>
          </p:cNvPr>
          <p:cNvPicPr/>
          <p:nvPr/>
        </p:nvPicPr>
        <p:blipFill>
          <a:blip r:embed="rId4" cstate="print"/>
          <a:stretch>
            <a:fillRect/>
          </a:stretch>
        </p:blipFill>
        <p:spPr>
          <a:xfrm>
            <a:off x="736282" y="473684"/>
            <a:ext cx="1096111" cy="646328"/>
          </a:xfrm>
          <a:prstGeom prst="rect">
            <a:avLst/>
          </a:prstGeom>
        </p:spPr>
      </p:pic>
      <p:sp>
        <p:nvSpPr>
          <p:cNvPr id="18" name="object 19">
            <a:extLst>
              <a:ext uri="{FF2B5EF4-FFF2-40B4-BE49-F238E27FC236}">
                <a16:creationId xmlns:a16="http://schemas.microsoft.com/office/drawing/2014/main" id="{8AB83EA1-9481-9AE8-5EEA-A15E5BC230BD}"/>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4A331365-D055-BA30-122E-5FC0A8BC0F02}"/>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OUR COMPANY</a:t>
            </a:r>
            <a:endParaRPr dirty="0"/>
          </a:p>
        </p:txBody>
      </p:sp>
      <p:sp>
        <p:nvSpPr>
          <p:cNvPr id="6" name="TextBox 5">
            <a:extLst>
              <a:ext uri="{FF2B5EF4-FFF2-40B4-BE49-F238E27FC236}">
                <a16:creationId xmlns:a16="http://schemas.microsoft.com/office/drawing/2014/main" id="{BF71DA78-2E8D-18A0-82F3-43C07649C5D9}"/>
              </a:ext>
            </a:extLst>
          </p:cNvPr>
          <p:cNvSpPr txBox="1"/>
          <p:nvPr/>
        </p:nvSpPr>
        <p:spPr>
          <a:xfrm>
            <a:off x="921809" y="1534695"/>
            <a:ext cx="10347492" cy="4708981"/>
          </a:xfrm>
          <a:prstGeom prst="rect">
            <a:avLst/>
          </a:prstGeom>
          <a:noFill/>
        </p:spPr>
        <p:txBody>
          <a:bodyPr wrap="square">
            <a:spAutoFit/>
          </a:bodyPr>
          <a:lstStyle/>
          <a:p>
            <a:pPr marL="342900" marR="0" indent="-342900">
              <a:buFont typeface="Wingdings" pitchFamily="2" charset="2"/>
              <a:buChar char="Ø"/>
            </a:pPr>
            <a:r>
              <a:rPr lang="en-US" sz="2000" b="1" i="1" u="sng"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NEFT</a:t>
            </a:r>
            <a:r>
              <a:rPr lang="en-US" sz="2000" i="1"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t>
            </a:r>
            <a:r>
              <a:rPr lang="en-US" sz="2000" i="1" dirty="0">
                <a:solidFill>
                  <a:srgbClr val="212121"/>
                </a:solidFill>
                <a:latin typeface="Arial" panose="020B0604020202020204" pitchFamily="34" charset="0"/>
                <a:ea typeface="Times New Roman" panose="02020603050405020304" pitchFamily="18" charset="0"/>
                <a:cs typeface="Arial" panose="020B0604020202020204" pitchFamily="34" charset="0"/>
              </a:rPr>
              <a:t>always </a:t>
            </a:r>
            <a:r>
              <a:rPr lang="en-US" sz="2000" i="1"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appears in caps. </a:t>
            </a:r>
          </a:p>
          <a:p>
            <a:pPr marL="342900" marR="0" indent="-342900">
              <a:buFont typeface="Wingdings" pitchFamily="2" charset="2"/>
              <a:buChar char="Ø"/>
            </a:pPr>
            <a:endParaRPr lang="en-US" sz="2000" dirty="0">
              <a:solidFill>
                <a:srgbClr val="212121"/>
              </a:solidFill>
              <a:latin typeface="Arial" panose="020B0604020202020204" pitchFamily="34" charset="0"/>
              <a:ea typeface="Times New Roman" panose="02020603050405020304" pitchFamily="18" charset="0"/>
              <a:cs typeface="Arial" panose="020B0604020202020204" pitchFamily="34" charset="0"/>
            </a:endParaRPr>
          </a:p>
          <a:p>
            <a:pPr marR="0"/>
            <a:r>
              <a:rPr lang="en-US" sz="20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That is, whether coupled with the word “Vodka” or used otherwise. When coupled 	with the word “Vodka” – “Vodka” is initial cap, only. It appears as “Vodka.” </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a:p>
            <a:pPr marL="0" marR="0">
              <a:buNone/>
            </a:pPr>
            <a:r>
              <a:rPr lang="en-US" sz="20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a:p>
            <a:pPr marL="342900" marR="0" indent="-342900">
              <a:buFont typeface="Wingdings" pitchFamily="2" charset="2"/>
              <a:buChar char="Ø"/>
            </a:pPr>
            <a:r>
              <a:rPr lang="en-US" sz="2000" i="1"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Application </a:t>
            </a:r>
            <a:r>
              <a:rPr lang="en-US" sz="2000" i="1" u="sng"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in a paragraph</a:t>
            </a:r>
            <a:r>
              <a:rPr lang="en-US" sz="2000" i="1"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0" indent="-342900">
              <a:buFont typeface="Wingdings" pitchFamily="2" charset="2"/>
              <a:buChar char="Ø"/>
            </a:pPr>
            <a:endParaRPr lang="en-US" sz="2000" dirty="0">
              <a:solidFill>
                <a:srgbClr val="212121"/>
              </a:solidFill>
              <a:latin typeface="Arial" panose="020B0604020202020204" pitchFamily="34" charset="0"/>
              <a:ea typeface="Times New Roman" panose="02020603050405020304" pitchFamily="18" charset="0"/>
              <a:cs typeface="Arial" panose="020B0604020202020204" pitchFamily="34" charset="0"/>
            </a:endParaRPr>
          </a:p>
          <a:p>
            <a:pPr marR="0"/>
            <a:r>
              <a:rPr lang="en-US" sz="20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The first appearance in a paragraph is “NEFT Vodka.” Second and additional 	appearances in a paragraph is “NEFT.”</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a:p>
            <a:pPr marL="0" marR="0">
              <a:buNone/>
            </a:pPr>
            <a:r>
              <a:rPr lang="en-US" sz="20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a:p>
            <a:pPr marL="342900" marR="0" indent="-342900">
              <a:buFont typeface="Wingdings" pitchFamily="2" charset="2"/>
              <a:buChar char="Ø"/>
            </a:pPr>
            <a:r>
              <a:rPr lang="en-US" sz="2000" i="1"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Application </a:t>
            </a:r>
            <a:r>
              <a:rPr lang="en-US" sz="2000" i="1" u="sng"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in marketing materials</a:t>
            </a:r>
            <a:r>
              <a:rPr lang="en-US" sz="2000" i="1"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t>
            </a:r>
          </a:p>
          <a:p>
            <a:pPr marR="0"/>
            <a:endParaRPr lang="en-US" sz="20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endParaRPr>
          </a:p>
          <a:p>
            <a:pPr marL="0" marR="0"/>
            <a:r>
              <a:rPr lang="en-US" sz="20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The first appearance in a headline can be either “NEFT Vodka” or “NEFT.” 	Though if “NEFT” is used without the word “Vodka,” it must appear adjacent to the 	barrel or other product symbolism such as a martini glass.</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D7EF0B-367A-2E7E-0E44-D221B304B501}"/>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3AC8B1F8-E0D5-EEC6-F0FD-1AE543D39D4B}"/>
              </a:ext>
            </a:extLst>
          </p:cNvPr>
          <p:cNvPicPr/>
          <p:nvPr/>
        </p:nvPicPr>
        <p:blipFill>
          <a:blip r:embed="rId2" cstate="print"/>
          <a:stretch>
            <a:fillRect/>
          </a:stretch>
        </p:blipFill>
        <p:spPr>
          <a:xfrm>
            <a:off x="10891901" y="6272276"/>
            <a:ext cx="679107" cy="433527"/>
          </a:xfrm>
          <a:prstGeom prst="rect">
            <a:avLst/>
          </a:prstGeom>
        </p:spPr>
      </p:pic>
      <p:sp>
        <p:nvSpPr>
          <p:cNvPr id="3" name="object 3">
            <a:extLst>
              <a:ext uri="{FF2B5EF4-FFF2-40B4-BE49-F238E27FC236}">
                <a16:creationId xmlns:a16="http://schemas.microsoft.com/office/drawing/2014/main" id="{60036428-4D7D-2AFE-072A-A230AA287B29}"/>
              </a:ext>
            </a:extLst>
          </p:cNvPr>
          <p:cNvSpPr txBox="1"/>
          <p:nvPr/>
        </p:nvSpPr>
        <p:spPr>
          <a:xfrm>
            <a:off x="623011" y="6363385"/>
            <a:ext cx="2588260" cy="123825"/>
          </a:xfrm>
          <a:prstGeom prst="rect">
            <a:avLst/>
          </a:prstGeom>
        </p:spPr>
        <p:txBody>
          <a:bodyPr vert="horz" wrap="square" lIns="0" tIns="0" rIns="0" bIns="0" rtlCol="0">
            <a:spAutoFit/>
          </a:bodyPr>
          <a:lstStyle/>
          <a:p>
            <a:pPr>
              <a:lnSpc>
                <a:spcPts val="919"/>
              </a:lnSpc>
            </a:pPr>
            <a:r>
              <a:rPr sz="950" b="1" spc="-110" dirty="0">
                <a:latin typeface="Arial"/>
                <a:cs typeface="Arial"/>
              </a:rPr>
              <a:t>BRAND</a:t>
            </a:r>
            <a:r>
              <a:rPr sz="950" b="1" spc="-30" dirty="0">
                <a:latin typeface="Arial"/>
                <a:cs typeface="Arial"/>
              </a:rPr>
              <a:t> </a:t>
            </a:r>
            <a:r>
              <a:rPr sz="950" b="1" dirty="0">
                <a:latin typeface="Arial"/>
                <a:cs typeface="Arial"/>
              </a:rPr>
              <a:t>&amp; </a:t>
            </a:r>
            <a:r>
              <a:rPr sz="950" b="1" spc="-95" dirty="0">
                <a:latin typeface="Arial"/>
                <a:cs typeface="Arial"/>
              </a:rPr>
              <a:t>MARKETING</a:t>
            </a:r>
            <a:r>
              <a:rPr sz="950" b="1" spc="-50" dirty="0">
                <a:latin typeface="Arial"/>
                <a:cs typeface="Arial"/>
              </a:rPr>
              <a:t> </a:t>
            </a:r>
            <a:r>
              <a:rPr sz="950" b="1" spc="-105" dirty="0">
                <a:latin typeface="Arial"/>
                <a:cs typeface="Arial"/>
              </a:rPr>
              <a:t>MATERIALS</a:t>
            </a:r>
            <a:r>
              <a:rPr sz="950" b="1" spc="-30" dirty="0">
                <a:latin typeface="Arial"/>
                <a:cs typeface="Arial"/>
              </a:rPr>
              <a:t> </a:t>
            </a:r>
            <a:r>
              <a:rPr sz="950" b="1" spc="195" dirty="0">
                <a:latin typeface="Arial"/>
                <a:cs typeface="Arial"/>
              </a:rPr>
              <a:t>|</a:t>
            </a:r>
            <a:r>
              <a:rPr sz="950" b="1" spc="-10" dirty="0">
                <a:latin typeface="Arial"/>
                <a:cs typeface="Arial"/>
              </a:rPr>
              <a:t> </a:t>
            </a:r>
            <a:r>
              <a:rPr sz="950" b="1" spc="-110" dirty="0">
                <a:solidFill>
                  <a:srgbClr val="7E7E7E"/>
                </a:solidFill>
                <a:latin typeface="Arial"/>
                <a:cs typeface="Arial"/>
              </a:rPr>
              <a:t>BRAND</a:t>
            </a:r>
            <a:r>
              <a:rPr sz="950" b="1" spc="-15" dirty="0">
                <a:solidFill>
                  <a:srgbClr val="7E7E7E"/>
                </a:solidFill>
                <a:latin typeface="Arial"/>
                <a:cs typeface="Arial"/>
              </a:rPr>
              <a:t> </a:t>
            </a:r>
            <a:r>
              <a:rPr sz="950" b="1" spc="-100" dirty="0">
                <a:solidFill>
                  <a:srgbClr val="7E7E7E"/>
                </a:solidFill>
                <a:latin typeface="Arial"/>
                <a:cs typeface="Arial"/>
              </a:rPr>
              <a:t>BOOK</a:t>
            </a:r>
            <a:endParaRPr sz="950">
              <a:latin typeface="Arial"/>
              <a:cs typeface="Arial"/>
            </a:endParaRPr>
          </a:p>
        </p:txBody>
      </p:sp>
      <p:pic>
        <p:nvPicPr>
          <p:cNvPr id="5" name="object 5">
            <a:extLst>
              <a:ext uri="{FF2B5EF4-FFF2-40B4-BE49-F238E27FC236}">
                <a16:creationId xmlns:a16="http://schemas.microsoft.com/office/drawing/2014/main" id="{8F9573DC-3A17-C6D3-F094-035F34C3AB5F}"/>
              </a:ext>
            </a:extLst>
          </p:cNvPr>
          <p:cNvPicPr/>
          <p:nvPr/>
        </p:nvPicPr>
        <p:blipFill>
          <a:blip r:embed="rId3" cstate="print"/>
          <a:stretch>
            <a:fillRect/>
          </a:stretch>
        </p:blipFill>
        <p:spPr>
          <a:xfrm>
            <a:off x="0" y="0"/>
            <a:ext cx="12191110" cy="6857745"/>
          </a:xfrm>
          <a:prstGeom prst="rect">
            <a:avLst/>
          </a:prstGeom>
        </p:spPr>
      </p:pic>
      <p:pic>
        <p:nvPicPr>
          <p:cNvPr id="17" name="object 8">
            <a:extLst>
              <a:ext uri="{FF2B5EF4-FFF2-40B4-BE49-F238E27FC236}">
                <a16:creationId xmlns:a16="http://schemas.microsoft.com/office/drawing/2014/main" id="{7823C866-8B55-3A54-1DA1-72A8428C8A53}"/>
              </a:ext>
            </a:extLst>
          </p:cNvPr>
          <p:cNvPicPr/>
          <p:nvPr/>
        </p:nvPicPr>
        <p:blipFill>
          <a:blip r:embed="rId4" cstate="print"/>
          <a:stretch>
            <a:fillRect/>
          </a:stretch>
        </p:blipFill>
        <p:spPr>
          <a:xfrm>
            <a:off x="736282" y="473684"/>
            <a:ext cx="1096111" cy="646328"/>
          </a:xfrm>
          <a:prstGeom prst="rect">
            <a:avLst/>
          </a:prstGeom>
        </p:spPr>
      </p:pic>
      <p:sp>
        <p:nvSpPr>
          <p:cNvPr id="18" name="object 19">
            <a:extLst>
              <a:ext uri="{FF2B5EF4-FFF2-40B4-BE49-F238E27FC236}">
                <a16:creationId xmlns:a16="http://schemas.microsoft.com/office/drawing/2014/main" id="{83A06A61-DDCF-6494-5261-A5480D72D272}"/>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578522AE-E721-6AAC-2AC2-113AA2FED635}"/>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OUR TAGLINES</a:t>
            </a:r>
            <a:endParaRPr dirty="0"/>
          </a:p>
        </p:txBody>
      </p:sp>
      <p:sp>
        <p:nvSpPr>
          <p:cNvPr id="6" name="TextBox 5">
            <a:extLst>
              <a:ext uri="{FF2B5EF4-FFF2-40B4-BE49-F238E27FC236}">
                <a16:creationId xmlns:a16="http://schemas.microsoft.com/office/drawing/2014/main" id="{D0CF6A2B-BF16-9D25-CD72-9573E9D1E0D7}"/>
              </a:ext>
            </a:extLst>
          </p:cNvPr>
          <p:cNvSpPr txBox="1"/>
          <p:nvPr/>
        </p:nvSpPr>
        <p:spPr>
          <a:xfrm>
            <a:off x="921809" y="1534695"/>
            <a:ext cx="10347492" cy="4524315"/>
          </a:xfrm>
          <a:prstGeom prst="rect">
            <a:avLst/>
          </a:prstGeom>
          <a:noFill/>
        </p:spPr>
        <p:txBody>
          <a:bodyPr wrap="square">
            <a:spAutoFit/>
          </a:bodyPr>
          <a:lstStyle/>
          <a:p>
            <a:pPr marL="285750" indent="-285750">
              <a:buFont typeface="Wingdings" pitchFamily="2" charset="2"/>
              <a:buChar char="Ø"/>
            </a:pPr>
            <a:r>
              <a:rPr lang="en-US" sz="1800" b="1" i="1" u="sng" dirty="0">
                <a:latin typeface="Arial" panose="020B0604020202020204" pitchFamily="34" charset="0"/>
                <a:cs typeface="Arial" panose="020B0604020202020204" pitchFamily="34" charset="0"/>
              </a:rPr>
              <a:t>Elevate Your Spirit</a:t>
            </a:r>
            <a:endParaRPr lang="en-US" sz="1800" b="1" dirty="0">
              <a:latin typeface="Arial" panose="020B0604020202020204" pitchFamily="34" charset="0"/>
              <a:cs typeface="Arial" panose="020B0604020202020204" pitchFamily="34" charset="0"/>
            </a:endParaRPr>
          </a:p>
          <a:p>
            <a:pPr marL="285750" indent="-285750">
              <a:buFont typeface="Wingdings" pitchFamily="2" charset="2"/>
              <a:buChar char="Ø"/>
            </a:pPr>
            <a:endParaRPr lang="en-US" sz="1800" b="1"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Tagline/Product-related</a:t>
            </a:r>
          </a:p>
          <a:p>
            <a:r>
              <a:rPr lang="en-US" sz="1800" dirty="0">
                <a:latin typeface="Arial" panose="020B0604020202020204" pitchFamily="34" charset="0"/>
                <a:cs typeface="Arial" panose="020B0604020202020204" pitchFamily="34" charset="0"/>
              </a:rPr>
              <a:t> </a:t>
            </a:r>
          </a:p>
          <a:p>
            <a:r>
              <a:rPr lang="en-US" sz="1800" i="1" dirty="0">
                <a:latin typeface="Arial" panose="020B0604020202020204" pitchFamily="34" charset="0"/>
                <a:cs typeface="Arial" panose="020B0604020202020204" pitchFamily="34" charset="0"/>
              </a:rPr>
              <a:t>Application</a:t>
            </a:r>
            <a:r>
              <a:rPr lang="en-US" sz="1800" dirty="0">
                <a:latin typeface="Arial" panose="020B0604020202020204" pitchFamily="34" charset="0"/>
                <a:cs typeface="Arial" panose="020B0604020202020204" pitchFamily="34" charset="0"/>
              </a:rPr>
              <a:t>: The NEFT tagline for everything having to do with the product. </a:t>
            </a:r>
          </a:p>
          <a:p>
            <a:r>
              <a:rPr lang="en-US" sz="1800" b="1"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1800" b="1" i="1" u="sng" dirty="0">
                <a:latin typeface="Arial" panose="020B0604020202020204" pitchFamily="34" charset="0"/>
                <a:cs typeface="Arial" panose="020B0604020202020204" pitchFamily="34" charset="0"/>
              </a:rPr>
              <a:t>NEFT ‘Raise It Up’ </a:t>
            </a:r>
            <a:endParaRPr lang="en-US" sz="1800" b="1" i="1" dirty="0">
              <a:latin typeface="Arial" panose="020B0604020202020204" pitchFamily="34" charset="0"/>
              <a:cs typeface="Arial" panose="020B0604020202020204" pitchFamily="34" charset="0"/>
            </a:endParaRPr>
          </a:p>
          <a:p>
            <a:pPr marL="285750" indent="-285750">
              <a:buFont typeface="Wingdings" pitchFamily="2" charset="2"/>
              <a:buChar char="Ø"/>
            </a:pPr>
            <a:endParaRPr lang="en-US" sz="1800" b="1"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Tagline/Initiative-related</a:t>
            </a:r>
          </a:p>
          <a:p>
            <a:r>
              <a:rPr lang="en-US" sz="1800" b="1"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r>
              <a:rPr lang="en-US" sz="1800" i="1" dirty="0">
                <a:latin typeface="Arial" panose="020B0604020202020204" pitchFamily="34" charset="0"/>
                <a:cs typeface="Arial" panose="020B0604020202020204" pitchFamily="34" charset="0"/>
              </a:rPr>
              <a:t>Application</a:t>
            </a:r>
            <a:r>
              <a:rPr lang="en-US" sz="1800" dirty="0">
                <a:latin typeface="Arial" panose="020B0604020202020204" pitchFamily="34" charset="0"/>
                <a:cs typeface="Arial" panose="020B0604020202020204" pitchFamily="34" charset="0"/>
              </a:rPr>
              <a:t>: The NEFT tagline for all our initiatives including VCARB/F1, Formula Drift, Silverstone, Ovation Hollywood, cause, special events, activations, and other. </a:t>
            </a:r>
          </a:p>
          <a:p>
            <a:r>
              <a:rPr lang="en-US" sz="1800" b="1"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NEFT ‘Raise It Up’ (or alt. ‘Raise It Up’) always appears as shown. </a:t>
            </a:r>
          </a:p>
          <a:p>
            <a:r>
              <a:rPr lang="en-US" sz="1800" dirty="0">
                <a:latin typeface="Arial" panose="020B0604020202020204" pitchFamily="34" charset="0"/>
                <a:cs typeface="Arial" panose="020B0604020202020204" pitchFamily="34" charset="0"/>
              </a:rPr>
              <a:t> </a:t>
            </a:r>
          </a:p>
          <a:p>
            <a:r>
              <a:rPr lang="en-US" sz="1800" i="1" dirty="0">
                <a:latin typeface="Arial" panose="020B0604020202020204" pitchFamily="34" charset="0"/>
                <a:cs typeface="Arial" panose="020B0604020202020204" pitchFamily="34" charset="0"/>
              </a:rPr>
              <a:t>If you are unsure of which tagline to use, contact NEFT Communications Department for clarity.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4101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CCE77CA-EC2A-76F3-9720-F1673E8D4FA4}"/>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D52B5FB9-D332-AEB7-1B54-78E696F29CAE}"/>
              </a:ext>
            </a:extLst>
          </p:cNvPr>
          <p:cNvPicPr/>
          <p:nvPr/>
        </p:nvPicPr>
        <p:blipFill>
          <a:blip r:embed="rId2" cstate="print"/>
          <a:stretch>
            <a:fillRect/>
          </a:stretch>
        </p:blipFill>
        <p:spPr>
          <a:xfrm>
            <a:off x="10891901" y="6272276"/>
            <a:ext cx="679107" cy="433527"/>
          </a:xfrm>
          <a:prstGeom prst="rect">
            <a:avLst/>
          </a:prstGeom>
        </p:spPr>
      </p:pic>
      <p:sp>
        <p:nvSpPr>
          <p:cNvPr id="3" name="object 3">
            <a:extLst>
              <a:ext uri="{FF2B5EF4-FFF2-40B4-BE49-F238E27FC236}">
                <a16:creationId xmlns:a16="http://schemas.microsoft.com/office/drawing/2014/main" id="{33FF2069-264D-B9F4-C3EF-2BFCDB6C7ED8}"/>
              </a:ext>
            </a:extLst>
          </p:cNvPr>
          <p:cNvSpPr txBox="1"/>
          <p:nvPr/>
        </p:nvSpPr>
        <p:spPr>
          <a:xfrm>
            <a:off x="623011" y="6363385"/>
            <a:ext cx="2588260" cy="123825"/>
          </a:xfrm>
          <a:prstGeom prst="rect">
            <a:avLst/>
          </a:prstGeom>
        </p:spPr>
        <p:txBody>
          <a:bodyPr vert="horz" wrap="square" lIns="0" tIns="0" rIns="0" bIns="0" rtlCol="0">
            <a:spAutoFit/>
          </a:bodyPr>
          <a:lstStyle/>
          <a:p>
            <a:pPr>
              <a:lnSpc>
                <a:spcPts val="919"/>
              </a:lnSpc>
            </a:pPr>
            <a:r>
              <a:rPr sz="950" b="1" spc="-110" dirty="0">
                <a:latin typeface="Arial"/>
                <a:cs typeface="Arial"/>
              </a:rPr>
              <a:t>BRAND</a:t>
            </a:r>
            <a:r>
              <a:rPr sz="950" b="1" spc="-30" dirty="0">
                <a:latin typeface="Arial"/>
                <a:cs typeface="Arial"/>
              </a:rPr>
              <a:t> </a:t>
            </a:r>
            <a:r>
              <a:rPr sz="950" b="1" dirty="0">
                <a:latin typeface="Arial"/>
                <a:cs typeface="Arial"/>
              </a:rPr>
              <a:t>&amp; </a:t>
            </a:r>
            <a:r>
              <a:rPr sz="950" b="1" spc="-95" dirty="0">
                <a:latin typeface="Arial"/>
                <a:cs typeface="Arial"/>
              </a:rPr>
              <a:t>MARKETING</a:t>
            </a:r>
            <a:r>
              <a:rPr sz="950" b="1" spc="-50" dirty="0">
                <a:latin typeface="Arial"/>
                <a:cs typeface="Arial"/>
              </a:rPr>
              <a:t> </a:t>
            </a:r>
            <a:r>
              <a:rPr sz="950" b="1" spc="-105" dirty="0">
                <a:latin typeface="Arial"/>
                <a:cs typeface="Arial"/>
              </a:rPr>
              <a:t>MATERIALS</a:t>
            </a:r>
            <a:r>
              <a:rPr sz="950" b="1" spc="-30" dirty="0">
                <a:latin typeface="Arial"/>
                <a:cs typeface="Arial"/>
              </a:rPr>
              <a:t> </a:t>
            </a:r>
            <a:r>
              <a:rPr sz="950" b="1" spc="195" dirty="0">
                <a:latin typeface="Arial"/>
                <a:cs typeface="Arial"/>
              </a:rPr>
              <a:t>|</a:t>
            </a:r>
            <a:r>
              <a:rPr sz="950" b="1" spc="-10" dirty="0">
                <a:latin typeface="Arial"/>
                <a:cs typeface="Arial"/>
              </a:rPr>
              <a:t> </a:t>
            </a:r>
            <a:r>
              <a:rPr sz="950" b="1" spc="-110" dirty="0">
                <a:solidFill>
                  <a:srgbClr val="7E7E7E"/>
                </a:solidFill>
                <a:latin typeface="Arial"/>
                <a:cs typeface="Arial"/>
              </a:rPr>
              <a:t>BRAND</a:t>
            </a:r>
            <a:r>
              <a:rPr sz="950" b="1" spc="-15" dirty="0">
                <a:solidFill>
                  <a:srgbClr val="7E7E7E"/>
                </a:solidFill>
                <a:latin typeface="Arial"/>
                <a:cs typeface="Arial"/>
              </a:rPr>
              <a:t> </a:t>
            </a:r>
            <a:r>
              <a:rPr sz="950" b="1" spc="-100" dirty="0">
                <a:solidFill>
                  <a:srgbClr val="7E7E7E"/>
                </a:solidFill>
                <a:latin typeface="Arial"/>
                <a:cs typeface="Arial"/>
              </a:rPr>
              <a:t>BOOK</a:t>
            </a:r>
            <a:endParaRPr sz="950">
              <a:latin typeface="Arial"/>
              <a:cs typeface="Arial"/>
            </a:endParaRPr>
          </a:p>
        </p:txBody>
      </p:sp>
      <p:pic>
        <p:nvPicPr>
          <p:cNvPr id="5" name="object 5">
            <a:extLst>
              <a:ext uri="{FF2B5EF4-FFF2-40B4-BE49-F238E27FC236}">
                <a16:creationId xmlns:a16="http://schemas.microsoft.com/office/drawing/2014/main" id="{A9C64F77-831C-0769-CE70-6F610A1DC5F4}"/>
              </a:ext>
            </a:extLst>
          </p:cNvPr>
          <p:cNvPicPr/>
          <p:nvPr/>
        </p:nvPicPr>
        <p:blipFill>
          <a:blip r:embed="rId3" cstate="print"/>
          <a:stretch>
            <a:fillRect/>
          </a:stretch>
        </p:blipFill>
        <p:spPr>
          <a:xfrm>
            <a:off x="0" y="0"/>
            <a:ext cx="12191110" cy="6857745"/>
          </a:xfrm>
          <a:prstGeom prst="rect">
            <a:avLst/>
          </a:prstGeom>
        </p:spPr>
      </p:pic>
      <p:pic>
        <p:nvPicPr>
          <p:cNvPr id="17" name="object 8">
            <a:extLst>
              <a:ext uri="{FF2B5EF4-FFF2-40B4-BE49-F238E27FC236}">
                <a16:creationId xmlns:a16="http://schemas.microsoft.com/office/drawing/2014/main" id="{7E9D04D6-7C53-7743-C83F-8D4424C26399}"/>
              </a:ext>
            </a:extLst>
          </p:cNvPr>
          <p:cNvPicPr/>
          <p:nvPr/>
        </p:nvPicPr>
        <p:blipFill>
          <a:blip r:embed="rId4" cstate="print"/>
          <a:stretch>
            <a:fillRect/>
          </a:stretch>
        </p:blipFill>
        <p:spPr>
          <a:xfrm>
            <a:off x="736282" y="473684"/>
            <a:ext cx="1096111" cy="646328"/>
          </a:xfrm>
          <a:prstGeom prst="rect">
            <a:avLst/>
          </a:prstGeom>
        </p:spPr>
      </p:pic>
      <p:sp>
        <p:nvSpPr>
          <p:cNvPr id="18" name="object 19">
            <a:extLst>
              <a:ext uri="{FF2B5EF4-FFF2-40B4-BE49-F238E27FC236}">
                <a16:creationId xmlns:a16="http://schemas.microsoft.com/office/drawing/2014/main" id="{E1D24FEC-A8D6-310D-8E1A-495BC9128E82}"/>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EF35877C-98AC-6231-6BE7-168E1DB59F39}"/>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OUR INGREDIENTS</a:t>
            </a:r>
            <a:endParaRPr dirty="0"/>
          </a:p>
        </p:txBody>
      </p:sp>
      <p:sp>
        <p:nvSpPr>
          <p:cNvPr id="6" name="TextBox 5">
            <a:extLst>
              <a:ext uri="{FF2B5EF4-FFF2-40B4-BE49-F238E27FC236}">
                <a16:creationId xmlns:a16="http://schemas.microsoft.com/office/drawing/2014/main" id="{A8EF9D67-94DC-B142-BBD9-E4DCBA48757A}"/>
              </a:ext>
            </a:extLst>
          </p:cNvPr>
          <p:cNvSpPr txBox="1"/>
          <p:nvPr/>
        </p:nvSpPr>
        <p:spPr>
          <a:xfrm>
            <a:off x="902250" y="1384630"/>
            <a:ext cx="10347492" cy="5262979"/>
          </a:xfrm>
          <a:prstGeom prst="rect">
            <a:avLst/>
          </a:prstGeom>
          <a:noFill/>
        </p:spPr>
        <p:txBody>
          <a:bodyPr wrap="square">
            <a:spAutoFit/>
          </a:bodyPr>
          <a:lstStyle/>
          <a:p>
            <a:pPr marL="285750" indent="-285750">
              <a:buFont typeface="Wingdings" pitchFamily="2" charset="2"/>
              <a:buChar char="Ø"/>
            </a:pPr>
            <a:r>
              <a:rPr lang="en-US" sz="1600" b="1" i="1" u="sng" dirty="0">
                <a:latin typeface="Arial" panose="020B0604020202020204" pitchFamily="34" charset="0"/>
                <a:cs typeface="Arial" panose="020B0604020202020204" pitchFamily="34" charset="0"/>
              </a:rPr>
              <a:t>Two Ingredients. Nothing Else.</a:t>
            </a:r>
            <a:endParaRPr lang="en-US" sz="1600" i="1" u="sng"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NEFT Vodka branded phrase about our product and ingredients. Always appears as shown 	above.</a:t>
            </a:r>
          </a:p>
          <a:p>
            <a:r>
              <a:rPr lang="en-US" sz="1600" dirty="0">
                <a:latin typeface="Arial" panose="020B0604020202020204" pitchFamily="34" charset="0"/>
                <a:cs typeface="Arial" panose="020B0604020202020204" pitchFamily="34" charset="0"/>
              </a:rPr>
              <a:t> </a:t>
            </a:r>
          </a:p>
          <a:p>
            <a:pPr marL="285750" indent="-285750">
              <a:buFont typeface="Wingdings" pitchFamily="2" charset="2"/>
              <a:buChar char="Ø"/>
            </a:pPr>
            <a:r>
              <a:rPr lang="en-US" sz="1600" b="1" i="1" u="sng" dirty="0">
                <a:latin typeface="Arial" panose="020B0604020202020204" pitchFamily="34" charset="0"/>
                <a:cs typeface="Arial" panose="020B0604020202020204" pitchFamily="34" charset="0"/>
              </a:rPr>
              <a:t>Water</a:t>
            </a:r>
            <a:endParaRPr lang="en-US" sz="1600" i="1" u="sng"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a:t>
            </a:r>
          </a:p>
          <a:p>
            <a:r>
              <a:rPr lang="en-US" sz="1600" dirty="0">
                <a:latin typeface="Arial" panose="020B0604020202020204" pitchFamily="34" charset="0"/>
                <a:cs typeface="Arial" panose="020B0604020202020204" pitchFamily="34" charset="0"/>
              </a:rPr>
              <a:t>	When Austrian Alps are mentioned: </a:t>
            </a:r>
            <a:r>
              <a:rPr lang="en-US" sz="1600" i="1" dirty="0">
                <a:latin typeface="Arial" panose="020B0604020202020204" pitchFamily="34" charset="0"/>
                <a:cs typeface="Arial" panose="020B0604020202020204" pitchFamily="34" charset="0"/>
              </a:rPr>
              <a:t>Mineral-rich, mountain spring water filtered for centuries 	deep beneath the Austrian Alps. </a:t>
            </a:r>
            <a:endParaRPr lang="en-US" sz="1600"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When Austrian Alps are not mentioned: </a:t>
            </a:r>
            <a:r>
              <a:rPr lang="en-US" sz="1600" i="1" dirty="0">
                <a:latin typeface="Arial" panose="020B0604020202020204" pitchFamily="34" charset="0"/>
                <a:cs typeface="Arial" panose="020B0604020202020204" pitchFamily="34" charset="0"/>
              </a:rPr>
              <a:t>Mineral-rich, alpine spring water.</a:t>
            </a:r>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1600" b="1" i="1" u="sng" dirty="0">
                <a:latin typeface="Arial" panose="020B0604020202020204" pitchFamily="34" charset="0"/>
                <a:cs typeface="Arial" panose="020B0604020202020204" pitchFamily="34" charset="0"/>
              </a:rPr>
              <a:t>Rye</a:t>
            </a:r>
            <a:endParaRPr lang="en-US" sz="1600" i="1" u="sng"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a:t>
            </a:r>
          </a:p>
          <a:p>
            <a:r>
              <a:rPr lang="en-US" sz="1600" i="1" dirty="0">
                <a:latin typeface="Arial" panose="020B0604020202020204" pitchFamily="34" charset="0"/>
                <a:cs typeface="Arial" panose="020B0604020202020204" pitchFamily="34" charset="0"/>
              </a:rPr>
              <a:t>	Ancient grains of rye from Central Europe. </a:t>
            </a:r>
            <a:endParaRPr lang="en-US" sz="1600"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1600" b="1" i="1" u="sng" dirty="0">
                <a:latin typeface="Arial" panose="020B0604020202020204" pitchFamily="34" charset="0"/>
                <a:cs typeface="Arial" panose="020B0604020202020204" pitchFamily="34" charset="0"/>
              </a:rPr>
              <a:t>Water &amp; Rye</a:t>
            </a:r>
            <a:r>
              <a:rPr lang="en-US" sz="1600" b="1" i="1"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(when together)</a:t>
            </a:r>
            <a:endParaRPr lang="en-US" sz="1600"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	NEFT is made from just two ingredients: ancient grains of non-GMO rye, and mineral-rich, 	mountain 	spring water filtered for centuries deep beneath the Austrian Alps. Nothing else. No sugar, no 	additives.</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277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CBECB1A-7B68-57BE-7901-8E8BCB21414D}"/>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FB7B839-4760-7281-E743-750F3F4012D2}"/>
              </a:ext>
            </a:extLst>
          </p:cNvPr>
          <p:cNvPicPr/>
          <p:nvPr/>
        </p:nvPicPr>
        <p:blipFill>
          <a:blip r:embed="rId2" cstate="print"/>
          <a:stretch>
            <a:fillRect/>
          </a:stretch>
        </p:blipFill>
        <p:spPr>
          <a:xfrm>
            <a:off x="10891901" y="6272276"/>
            <a:ext cx="679107" cy="433527"/>
          </a:xfrm>
          <a:prstGeom prst="rect">
            <a:avLst/>
          </a:prstGeom>
        </p:spPr>
      </p:pic>
      <p:sp>
        <p:nvSpPr>
          <p:cNvPr id="3" name="object 3">
            <a:extLst>
              <a:ext uri="{FF2B5EF4-FFF2-40B4-BE49-F238E27FC236}">
                <a16:creationId xmlns:a16="http://schemas.microsoft.com/office/drawing/2014/main" id="{1EBA3109-0AB0-175D-A3A4-9BF86EFD4F70}"/>
              </a:ext>
            </a:extLst>
          </p:cNvPr>
          <p:cNvSpPr txBox="1"/>
          <p:nvPr/>
        </p:nvSpPr>
        <p:spPr>
          <a:xfrm>
            <a:off x="623011" y="6363385"/>
            <a:ext cx="2588260" cy="123825"/>
          </a:xfrm>
          <a:prstGeom prst="rect">
            <a:avLst/>
          </a:prstGeom>
        </p:spPr>
        <p:txBody>
          <a:bodyPr vert="horz" wrap="square" lIns="0" tIns="0" rIns="0" bIns="0" rtlCol="0">
            <a:spAutoFit/>
          </a:bodyPr>
          <a:lstStyle/>
          <a:p>
            <a:pPr>
              <a:lnSpc>
                <a:spcPts val="919"/>
              </a:lnSpc>
            </a:pPr>
            <a:r>
              <a:rPr sz="950" b="1" spc="-110" dirty="0">
                <a:latin typeface="Arial"/>
                <a:cs typeface="Arial"/>
              </a:rPr>
              <a:t>BRAND</a:t>
            </a:r>
            <a:r>
              <a:rPr sz="950" b="1" spc="-30" dirty="0">
                <a:latin typeface="Arial"/>
                <a:cs typeface="Arial"/>
              </a:rPr>
              <a:t> </a:t>
            </a:r>
            <a:r>
              <a:rPr sz="950" b="1" dirty="0">
                <a:latin typeface="Arial"/>
                <a:cs typeface="Arial"/>
              </a:rPr>
              <a:t>&amp; </a:t>
            </a:r>
            <a:r>
              <a:rPr sz="950" b="1" spc="-95" dirty="0">
                <a:latin typeface="Arial"/>
                <a:cs typeface="Arial"/>
              </a:rPr>
              <a:t>MARKETING</a:t>
            </a:r>
            <a:r>
              <a:rPr sz="950" b="1" spc="-50" dirty="0">
                <a:latin typeface="Arial"/>
                <a:cs typeface="Arial"/>
              </a:rPr>
              <a:t> </a:t>
            </a:r>
            <a:r>
              <a:rPr sz="950" b="1" spc="-105" dirty="0">
                <a:latin typeface="Arial"/>
                <a:cs typeface="Arial"/>
              </a:rPr>
              <a:t>MATERIALS</a:t>
            </a:r>
            <a:r>
              <a:rPr sz="950" b="1" spc="-30" dirty="0">
                <a:latin typeface="Arial"/>
                <a:cs typeface="Arial"/>
              </a:rPr>
              <a:t> </a:t>
            </a:r>
            <a:r>
              <a:rPr sz="950" b="1" spc="195" dirty="0">
                <a:latin typeface="Arial"/>
                <a:cs typeface="Arial"/>
              </a:rPr>
              <a:t>|</a:t>
            </a:r>
            <a:r>
              <a:rPr sz="950" b="1" spc="-10" dirty="0">
                <a:latin typeface="Arial"/>
                <a:cs typeface="Arial"/>
              </a:rPr>
              <a:t> </a:t>
            </a:r>
            <a:r>
              <a:rPr sz="950" b="1" spc="-110" dirty="0">
                <a:solidFill>
                  <a:srgbClr val="7E7E7E"/>
                </a:solidFill>
                <a:latin typeface="Arial"/>
                <a:cs typeface="Arial"/>
              </a:rPr>
              <a:t>BRAND</a:t>
            </a:r>
            <a:r>
              <a:rPr sz="950" b="1" spc="-15" dirty="0">
                <a:solidFill>
                  <a:srgbClr val="7E7E7E"/>
                </a:solidFill>
                <a:latin typeface="Arial"/>
                <a:cs typeface="Arial"/>
              </a:rPr>
              <a:t> </a:t>
            </a:r>
            <a:r>
              <a:rPr sz="950" b="1" spc="-100" dirty="0">
                <a:solidFill>
                  <a:srgbClr val="7E7E7E"/>
                </a:solidFill>
                <a:latin typeface="Arial"/>
                <a:cs typeface="Arial"/>
              </a:rPr>
              <a:t>BOOK</a:t>
            </a:r>
            <a:endParaRPr sz="950">
              <a:latin typeface="Arial"/>
              <a:cs typeface="Arial"/>
            </a:endParaRPr>
          </a:p>
        </p:txBody>
      </p:sp>
      <p:pic>
        <p:nvPicPr>
          <p:cNvPr id="5" name="object 5">
            <a:extLst>
              <a:ext uri="{FF2B5EF4-FFF2-40B4-BE49-F238E27FC236}">
                <a16:creationId xmlns:a16="http://schemas.microsoft.com/office/drawing/2014/main" id="{BBE21544-3451-A1A5-CF77-39B06A25D41C}"/>
              </a:ext>
            </a:extLst>
          </p:cNvPr>
          <p:cNvPicPr/>
          <p:nvPr/>
        </p:nvPicPr>
        <p:blipFill>
          <a:blip r:embed="rId3" cstate="print"/>
          <a:stretch>
            <a:fillRect/>
          </a:stretch>
        </p:blipFill>
        <p:spPr>
          <a:xfrm>
            <a:off x="0" y="0"/>
            <a:ext cx="12191110" cy="6857745"/>
          </a:xfrm>
          <a:prstGeom prst="rect">
            <a:avLst/>
          </a:prstGeom>
        </p:spPr>
      </p:pic>
      <p:pic>
        <p:nvPicPr>
          <p:cNvPr id="17" name="object 8">
            <a:extLst>
              <a:ext uri="{FF2B5EF4-FFF2-40B4-BE49-F238E27FC236}">
                <a16:creationId xmlns:a16="http://schemas.microsoft.com/office/drawing/2014/main" id="{20193865-C113-4881-702D-B28B94F1C600}"/>
              </a:ext>
            </a:extLst>
          </p:cNvPr>
          <p:cNvPicPr/>
          <p:nvPr/>
        </p:nvPicPr>
        <p:blipFill>
          <a:blip r:embed="rId4" cstate="print"/>
          <a:stretch>
            <a:fillRect/>
          </a:stretch>
        </p:blipFill>
        <p:spPr>
          <a:xfrm>
            <a:off x="736282" y="473684"/>
            <a:ext cx="1096111" cy="646328"/>
          </a:xfrm>
          <a:prstGeom prst="rect">
            <a:avLst/>
          </a:prstGeom>
        </p:spPr>
      </p:pic>
      <p:sp>
        <p:nvSpPr>
          <p:cNvPr id="18" name="object 19">
            <a:extLst>
              <a:ext uri="{FF2B5EF4-FFF2-40B4-BE49-F238E27FC236}">
                <a16:creationId xmlns:a16="http://schemas.microsoft.com/office/drawing/2014/main" id="{2BCFD630-1BAD-1FEC-C3FC-1176C2BB9281}"/>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117AFA92-550A-4CF3-5A65-016466260C4A}"/>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OUR SPIRIT</a:t>
            </a:r>
            <a:endParaRPr dirty="0"/>
          </a:p>
        </p:txBody>
      </p:sp>
      <p:sp>
        <p:nvSpPr>
          <p:cNvPr id="6" name="TextBox 5">
            <a:extLst>
              <a:ext uri="{FF2B5EF4-FFF2-40B4-BE49-F238E27FC236}">
                <a16:creationId xmlns:a16="http://schemas.microsoft.com/office/drawing/2014/main" id="{A61937AD-9C99-0FF8-7C87-FE2C66AF3F44}"/>
              </a:ext>
            </a:extLst>
          </p:cNvPr>
          <p:cNvSpPr txBox="1"/>
          <p:nvPr/>
        </p:nvSpPr>
        <p:spPr>
          <a:xfrm>
            <a:off x="921809" y="1470962"/>
            <a:ext cx="10347492" cy="4801314"/>
          </a:xfrm>
          <a:prstGeom prst="rect">
            <a:avLst/>
          </a:prstGeom>
          <a:noFill/>
        </p:spPr>
        <p:txBody>
          <a:bodyPr wrap="square">
            <a:spAutoFit/>
          </a:bodyPr>
          <a:lstStyle/>
          <a:p>
            <a:pPr marL="285750" indent="-285750">
              <a:buFont typeface="Wingdings" pitchFamily="2" charset="2"/>
              <a:buChar char="Ø"/>
            </a:pPr>
            <a:r>
              <a:rPr lang="en-US" sz="1700" b="1" i="1" u="sng" dirty="0">
                <a:latin typeface="Arial" panose="020B0604020202020204" pitchFamily="34" charset="0"/>
                <a:cs typeface="Arial" panose="020B0604020202020204" pitchFamily="34" charset="0"/>
              </a:rPr>
              <a:t>Drinkability (neat, on the rocks, or in a cocktail)</a:t>
            </a:r>
          </a:p>
          <a:p>
            <a:r>
              <a:rPr lang="en-US" sz="1700" dirty="0">
                <a:latin typeface="Arial" panose="020B0604020202020204" pitchFamily="34" charset="0"/>
                <a:cs typeface="Arial" panose="020B0604020202020204" pitchFamily="34" charset="0"/>
              </a:rPr>
              <a:t> </a:t>
            </a:r>
          </a:p>
          <a:p>
            <a:r>
              <a:rPr lang="en-US" sz="1700" i="1" dirty="0">
                <a:latin typeface="Arial" panose="020B0604020202020204" pitchFamily="34" charset="0"/>
                <a:cs typeface="Arial" panose="020B0604020202020204" pitchFamily="34" charset="0"/>
              </a:rPr>
              <a:t>	A vodka with a refined and sophisticated taste so delicious that it can be enjoyed neat, on the 	rocks, or 	in a favorite cocktail. </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 </a:t>
            </a:r>
          </a:p>
          <a:p>
            <a:pPr marL="285750" indent="-285750">
              <a:buFont typeface="Wingdings" pitchFamily="2" charset="2"/>
              <a:buChar char="Ø"/>
            </a:pPr>
            <a:r>
              <a:rPr lang="en-US" sz="1700" b="1" i="1" u="sng" dirty="0">
                <a:latin typeface="Arial" panose="020B0604020202020204" pitchFamily="34" charset="0"/>
                <a:cs typeface="Arial" panose="020B0604020202020204" pitchFamily="34" charset="0"/>
              </a:rPr>
              <a:t>Taste</a:t>
            </a:r>
          </a:p>
          <a:p>
            <a:r>
              <a:rPr lang="en-US" sz="1700" b="1" dirty="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r>
              <a:rPr lang="en-US" sz="1700" i="1" dirty="0">
                <a:latin typeface="Arial" panose="020B0604020202020204" pitchFamily="34" charset="0"/>
                <a:cs typeface="Arial" panose="020B0604020202020204" pitchFamily="34" charset="0"/>
              </a:rPr>
              <a:t>	A fresh, clean, crisp Alpine experience in every sip.</a:t>
            </a:r>
            <a:endParaRPr lang="en-US" sz="1700" dirty="0">
              <a:latin typeface="Arial" panose="020B0604020202020204" pitchFamily="34" charset="0"/>
              <a:cs typeface="Arial" panose="020B0604020202020204" pitchFamily="34" charset="0"/>
            </a:endParaRPr>
          </a:p>
          <a:p>
            <a:r>
              <a:rPr lang="en-US" sz="1700" b="1" dirty="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1700" b="1" i="1" u="sng" dirty="0">
                <a:latin typeface="Arial" panose="020B0604020202020204" pitchFamily="34" charset="0"/>
                <a:cs typeface="Arial" panose="020B0604020202020204" pitchFamily="34" charset="0"/>
              </a:rPr>
              <a:t>Tasting Notes</a:t>
            </a:r>
          </a:p>
          <a:p>
            <a:r>
              <a:rPr lang="en-US" sz="1700" dirty="0">
                <a:latin typeface="Arial" panose="020B0604020202020204" pitchFamily="34" charset="0"/>
                <a:cs typeface="Arial" panose="020B0604020202020204" pitchFamily="34" charset="0"/>
              </a:rPr>
              <a:t> </a:t>
            </a:r>
          </a:p>
          <a:p>
            <a:r>
              <a:rPr lang="en-US" sz="1700" i="1" dirty="0">
                <a:latin typeface="Arial" panose="020B0604020202020204" pitchFamily="34" charset="0"/>
                <a:cs typeface="Arial" panose="020B0604020202020204" pitchFamily="34" charset="0"/>
              </a:rPr>
              <a:t>	Pepper on the tip of the tongue gives way to sweet caramel, vanilla, and lemongrass in the top 	of the register with a velvety finish. The low number of distillations, mineral-rich water, and 	ancient grains of rye create a high viscosity that allows for a longer, more enjoyable experience.</a:t>
            </a:r>
          </a:p>
          <a:p>
            <a:r>
              <a:rPr lang="en-US" sz="1700" b="1" dirty="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1700" b="1" i="1" u="sng" dirty="0">
                <a:latin typeface="Arial" panose="020B0604020202020204" pitchFamily="34" charset="0"/>
                <a:cs typeface="Arial" panose="020B0604020202020204" pitchFamily="34" charset="0"/>
              </a:rPr>
              <a:t>Pure</a:t>
            </a:r>
          </a:p>
          <a:p>
            <a:r>
              <a:rPr lang="en-US" sz="1700" dirty="0">
                <a:latin typeface="Arial" panose="020B0604020202020204" pitchFamily="34" charset="0"/>
                <a:cs typeface="Arial" panose="020B0604020202020204" pitchFamily="34" charset="0"/>
              </a:rPr>
              <a:t> </a:t>
            </a:r>
          </a:p>
          <a:p>
            <a:r>
              <a:rPr lang="en-US" sz="1700" dirty="0">
                <a:latin typeface="Arial" panose="020B0604020202020204" pitchFamily="34" charset="0"/>
                <a:cs typeface="Arial" panose="020B0604020202020204" pitchFamily="34" charset="0"/>
              </a:rPr>
              <a:t>	Based on TTB regulations, we cannot refer to NEFT as “pure” in advertising and social media. </a:t>
            </a:r>
          </a:p>
        </p:txBody>
      </p:sp>
    </p:spTree>
    <p:extLst>
      <p:ext uri="{BB962C8B-B14F-4D97-AF65-F5344CB8AC3E}">
        <p14:creationId xmlns:p14="http://schemas.microsoft.com/office/powerpoint/2010/main" val="2864261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1A28-862D-7E7A-3740-138E26BE21F0}"/>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6F28FFA4-E334-7582-558C-5EE909C76EDA}"/>
              </a:ext>
            </a:extLst>
          </p:cNvPr>
          <p:cNvSpPr txBox="1">
            <a:spLocks noGrp="1"/>
          </p:cNvSpPr>
          <p:nvPr>
            <p:ph type="title"/>
          </p:nvPr>
        </p:nvSpPr>
        <p:spPr>
          <a:xfrm>
            <a:off x="1720786" y="299466"/>
            <a:ext cx="8750428" cy="651665"/>
          </a:xfrm>
          <a:prstGeom prst="rect">
            <a:avLst/>
          </a:prstGeom>
        </p:spPr>
        <p:txBody>
          <a:bodyPr vert="horz" wrap="square" lIns="0" tIns="127203" rIns="0" bIns="0" rtlCol="0">
            <a:spAutoFit/>
          </a:bodyPr>
          <a:lstStyle/>
          <a:p>
            <a:pPr marL="902969" algn="ctr">
              <a:lnSpc>
                <a:spcPct val="100000"/>
              </a:lnSpc>
              <a:spcBef>
                <a:spcPts val="95"/>
              </a:spcBef>
            </a:pPr>
            <a:r>
              <a:rPr lang="en-US" dirty="0"/>
              <a:t>OUR PACKAGING &amp; SUSTAINABILITY</a:t>
            </a:r>
            <a:endParaRPr dirty="0"/>
          </a:p>
        </p:txBody>
      </p:sp>
      <p:sp>
        <p:nvSpPr>
          <p:cNvPr id="10" name="object 10">
            <a:extLst>
              <a:ext uri="{FF2B5EF4-FFF2-40B4-BE49-F238E27FC236}">
                <a16:creationId xmlns:a16="http://schemas.microsoft.com/office/drawing/2014/main" id="{142472F3-A6BF-59A9-068D-0A7E0B57919C}"/>
              </a:ext>
            </a:extLst>
          </p:cNvPr>
          <p:cNvSpPr/>
          <p:nvPr/>
        </p:nvSpPr>
        <p:spPr>
          <a:xfrm>
            <a:off x="5498972" y="1046861"/>
            <a:ext cx="1106805" cy="0"/>
          </a:xfrm>
          <a:custGeom>
            <a:avLst/>
            <a:gdLst/>
            <a:ahLst/>
            <a:cxnLst/>
            <a:rect l="l" t="t" r="r" b="b"/>
            <a:pathLst>
              <a:path w="1106804">
                <a:moveTo>
                  <a:pt x="1106804" y="0"/>
                </a:moveTo>
                <a:lnTo>
                  <a:pt x="0" y="0"/>
                </a:lnTo>
              </a:path>
            </a:pathLst>
          </a:custGeom>
          <a:ln w="28575">
            <a:solidFill>
              <a:srgbClr val="CC0000"/>
            </a:solidFill>
          </a:ln>
        </p:spPr>
        <p:txBody>
          <a:bodyPr wrap="square" lIns="0" tIns="0" rIns="0" bIns="0" rtlCol="0"/>
          <a:lstStyle/>
          <a:p>
            <a:endParaRPr/>
          </a:p>
        </p:txBody>
      </p:sp>
      <p:sp>
        <p:nvSpPr>
          <p:cNvPr id="3" name="TextBox 2">
            <a:extLst>
              <a:ext uri="{FF2B5EF4-FFF2-40B4-BE49-F238E27FC236}">
                <a16:creationId xmlns:a16="http://schemas.microsoft.com/office/drawing/2014/main" id="{C8FB6CF9-68F5-38C5-B5A2-E06797814B9C}"/>
              </a:ext>
            </a:extLst>
          </p:cNvPr>
          <p:cNvSpPr txBox="1"/>
          <p:nvPr/>
        </p:nvSpPr>
        <p:spPr>
          <a:xfrm>
            <a:off x="1107662" y="1176120"/>
            <a:ext cx="9976676" cy="3493264"/>
          </a:xfrm>
          <a:prstGeom prst="rect">
            <a:avLst/>
          </a:prstGeom>
          <a:noFill/>
        </p:spPr>
        <p:txBody>
          <a:bodyPr wrap="square">
            <a:spAutoFit/>
          </a:bodyPr>
          <a:lstStyle/>
          <a:p>
            <a:pPr marL="285750" marR="0" indent="-285750">
              <a:buFont typeface="Wingdings" pitchFamily="2" charset="2"/>
              <a:buChar char="Ø"/>
            </a:pPr>
            <a:r>
              <a:rPr lang="en-US" sz="1700" b="1" i="1" u="sng"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The Barrel</a:t>
            </a:r>
            <a:endParaRPr lang="en-US" sz="1700" b="1" i="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endParaRPr>
          </a:p>
          <a:p>
            <a:pPr marL="285750" marR="0" indent="-285750">
              <a:buFont typeface="Wingdings" pitchFamily="2" charset="2"/>
              <a:buChar char="Ø"/>
            </a:pPr>
            <a:endParaRPr lang="en-US" sz="1700" i="1" dirty="0">
              <a:solidFill>
                <a:srgbClr val="212121"/>
              </a:solidFill>
              <a:latin typeface="Arial" panose="020B0604020202020204" pitchFamily="34" charset="0"/>
              <a:ea typeface="Times New Roman" panose="02020603050405020304" pitchFamily="18" charset="0"/>
              <a:cs typeface="Times New Roman" panose="02020603050405020304" pitchFamily="18" charset="0"/>
            </a:endParaRPr>
          </a:p>
          <a:p>
            <a:pPr lvl="1"/>
            <a:r>
              <a:rPr lang="en-US" sz="1700" i="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An unbreakable, eco-friendly barrel</a:t>
            </a:r>
          </a:p>
          <a:p>
            <a:pPr lvl="1"/>
            <a:r>
              <a:rPr lang="en-US" sz="1700" i="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	(Alt.) </a:t>
            </a:r>
            <a:r>
              <a:rPr lang="en-US" sz="1700" i="1" dirty="0">
                <a:solidFill>
                  <a:srgbClr val="212121"/>
                </a:solidFill>
                <a:latin typeface="Arial" panose="020B0604020202020204" pitchFamily="34" charset="0"/>
                <a:ea typeface="Times New Roman" panose="02020603050405020304" pitchFamily="18" charset="0"/>
                <a:cs typeface="Times New Roman" panose="02020603050405020304" pitchFamily="18" charset="0"/>
              </a:rPr>
              <a:t>Use c</a:t>
            </a:r>
            <a:r>
              <a:rPr lang="en-US" sz="1700" i="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ontainer, if needed to avoid redundancy in a sentence or paragraph</a:t>
            </a:r>
            <a:r>
              <a:rPr lang="en-US" sz="1700" i="1" dirty="0">
                <a:solidFill>
                  <a:srgbClr val="212121"/>
                </a:solidFill>
                <a:latin typeface="Arial" panose="020B0604020202020204" pitchFamily="34" charset="0"/>
                <a:ea typeface="Times New Roman" panose="02020603050405020304" pitchFamily="18" charset="0"/>
                <a:cs typeface="Times New Roman" panose="02020603050405020304" pitchFamily="18" charset="0"/>
              </a:rPr>
              <a:t>.</a:t>
            </a:r>
          </a:p>
          <a:p>
            <a:pPr lvl="1"/>
            <a:endParaRPr lang="en-US" sz="1700" i="1" dirty="0">
              <a:solidFill>
                <a:srgbClr val="212121"/>
              </a:solidFill>
              <a:effectLst/>
              <a:latin typeface="Arial" panose="020B0604020202020204" pitchFamily="34" charset="0"/>
              <a:ea typeface="MS Mincho" panose="02020609040205080304" pitchFamily="49" charset="-128"/>
              <a:cs typeface="Times New Roman" panose="02020603050405020304" pitchFamily="18" charset="0"/>
            </a:endParaRPr>
          </a:p>
          <a:p>
            <a:pPr marL="285750" lvl="1" indent="-285750">
              <a:buFont typeface="Wingdings" pitchFamily="2" charset="2"/>
              <a:buChar char="Ø"/>
            </a:pPr>
            <a:r>
              <a:rPr lang="en-US" sz="1700" b="1" i="1" u="sng" dirty="0">
                <a:solidFill>
                  <a:srgbClr val="212121"/>
                </a:solidFill>
                <a:latin typeface="Arial" panose="020B0604020202020204" pitchFamily="34" charset="0"/>
                <a:ea typeface="MS Mincho" panose="02020609040205080304" pitchFamily="49" charset="-128"/>
                <a:cs typeface="Times New Roman" panose="02020603050405020304" pitchFamily="18" charset="0"/>
              </a:rPr>
              <a:t>Sustainability</a:t>
            </a:r>
            <a:endParaRPr lang="en-US" sz="1700" b="1" i="1" dirty="0">
              <a:solidFill>
                <a:srgbClr val="212121"/>
              </a:solidFill>
              <a:latin typeface="Arial" panose="020B0604020202020204" pitchFamily="34" charset="0"/>
              <a:ea typeface="MS Mincho" panose="02020609040205080304" pitchFamily="49" charset="-128"/>
              <a:cs typeface="Times New Roman" panose="02020603050405020304" pitchFamily="18" charset="0"/>
            </a:endParaRPr>
          </a:p>
          <a:p>
            <a:pPr marL="285750" lvl="1" indent="-285750">
              <a:buFont typeface="Wingdings" pitchFamily="2" charset="2"/>
              <a:buChar char="Ø"/>
            </a:pPr>
            <a:endParaRPr lang="en-US" sz="1700" i="1" dirty="0">
              <a:solidFill>
                <a:srgbClr val="212121"/>
              </a:solidFill>
              <a:effectLst/>
              <a:latin typeface="Arial" panose="020B0604020202020204" pitchFamily="34" charset="0"/>
              <a:ea typeface="MS Mincho" panose="02020609040205080304" pitchFamily="49" charset="-128"/>
              <a:cs typeface="Times New Roman" panose="02020603050405020304" pitchFamily="18" charset="0"/>
            </a:endParaRPr>
          </a:p>
          <a:p>
            <a:pPr marL="285750" lvl="1" indent="-285750">
              <a:buFont typeface="Wingdings" pitchFamily="2" charset="2"/>
              <a:buChar char="Ø"/>
            </a:pPr>
            <a:endParaRPr lang="en-US" sz="1700" i="1" dirty="0">
              <a:solidFill>
                <a:srgbClr val="212121"/>
              </a:solidFill>
              <a:latin typeface="Arial" panose="020B0604020202020204" pitchFamily="34" charset="0"/>
              <a:ea typeface="MS Mincho" panose="02020609040205080304" pitchFamily="49" charset="-128"/>
              <a:cs typeface="Times New Roman" panose="02020603050405020304" pitchFamily="18" charset="0"/>
            </a:endParaRPr>
          </a:p>
          <a:p>
            <a:pPr lvl="1"/>
            <a:r>
              <a:rPr lang="en-US" sz="1700" spc="-80" dirty="0">
                <a:solidFill>
                  <a:srgbClr val="0D0D0D"/>
                </a:solidFill>
                <a:latin typeface="Arial"/>
                <a:cs typeface="Arial"/>
              </a:rPr>
              <a:t>The NEFT Vodka</a:t>
            </a:r>
            <a:r>
              <a:rPr lang="en-US" sz="1700" spc="-65" dirty="0">
                <a:solidFill>
                  <a:srgbClr val="0D0D0D"/>
                </a:solidFill>
                <a:latin typeface="Arial"/>
                <a:cs typeface="Arial"/>
              </a:rPr>
              <a:t> innovative,</a:t>
            </a:r>
            <a:r>
              <a:rPr lang="en-US" sz="1700" spc="-70" dirty="0">
                <a:solidFill>
                  <a:srgbClr val="0D0D0D"/>
                </a:solidFill>
                <a:latin typeface="Arial"/>
                <a:cs typeface="Arial"/>
              </a:rPr>
              <a:t> </a:t>
            </a:r>
            <a:r>
              <a:rPr lang="en-US" sz="1700" spc="-85" dirty="0">
                <a:solidFill>
                  <a:srgbClr val="0D0D0D"/>
                </a:solidFill>
                <a:latin typeface="Arial"/>
                <a:cs typeface="Arial"/>
              </a:rPr>
              <a:t>unbreakable</a:t>
            </a:r>
            <a:r>
              <a:rPr lang="en-US" sz="1700" spc="-40" dirty="0">
                <a:solidFill>
                  <a:srgbClr val="0D0D0D"/>
                </a:solidFill>
                <a:latin typeface="Arial"/>
                <a:cs typeface="Arial"/>
              </a:rPr>
              <a:t> </a:t>
            </a:r>
            <a:r>
              <a:rPr lang="en-US" sz="1700" spc="-50" dirty="0">
                <a:solidFill>
                  <a:srgbClr val="0D0D0D"/>
                </a:solidFill>
                <a:latin typeface="Arial"/>
                <a:cs typeface="Arial"/>
              </a:rPr>
              <a:t>barrel</a:t>
            </a:r>
            <a:r>
              <a:rPr lang="en-US" sz="1700" spc="-60" dirty="0">
                <a:solidFill>
                  <a:srgbClr val="0D0D0D"/>
                </a:solidFill>
                <a:latin typeface="Arial"/>
                <a:cs typeface="Arial"/>
              </a:rPr>
              <a:t> </a:t>
            </a:r>
            <a:r>
              <a:rPr lang="en-US" sz="1700" spc="-105" dirty="0">
                <a:solidFill>
                  <a:srgbClr val="0D0D0D"/>
                </a:solidFill>
                <a:latin typeface="Arial"/>
                <a:cs typeface="Arial"/>
              </a:rPr>
              <a:t>is</a:t>
            </a:r>
            <a:r>
              <a:rPr lang="en-US" sz="1700" spc="-65" dirty="0">
                <a:solidFill>
                  <a:srgbClr val="0D0D0D"/>
                </a:solidFill>
                <a:latin typeface="Arial"/>
                <a:cs typeface="Arial"/>
              </a:rPr>
              <a:t> </a:t>
            </a:r>
            <a:r>
              <a:rPr lang="en-US" sz="1700" spc="-100" dirty="0">
                <a:solidFill>
                  <a:srgbClr val="0D0D0D"/>
                </a:solidFill>
                <a:latin typeface="Arial"/>
                <a:cs typeface="Arial"/>
              </a:rPr>
              <a:t>made</a:t>
            </a:r>
            <a:r>
              <a:rPr lang="en-US" sz="1700" spc="-65" dirty="0">
                <a:solidFill>
                  <a:srgbClr val="0D0D0D"/>
                </a:solidFill>
                <a:latin typeface="Arial"/>
                <a:cs typeface="Arial"/>
              </a:rPr>
              <a:t> </a:t>
            </a:r>
            <a:r>
              <a:rPr lang="en-US" sz="1700" spc="-20" dirty="0">
                <a:solidFill>
                  <a:srgbClr val="0D0D0D"/>
                </a:solidFill>
                <a:latin typeface="Arial"/>
                <a:cs typeface="Arial"/>
              </a:rPr>
              <a:t>from</a:t>
            </a:r>
            <a:r>
              <a:rPr lang="en-US" sz="1700" spc="-70" dirty="0">
                <a:solidFill>
                  <a:srgbClr val="0D0D0D"/>
                </a:solidFill>
                <a:latin typeface="Arial"/>
                <a:cs typeface="Arial"/>
              </a:rPr>
              <a:t> </a:t>
            </a:r>
            <a:r>
              <a:rPr lang="en-US" sz="1700" dirty="0">
                <a:solidFill>
                  <a:srgbClr val="0D0D0D"/>
                </a:solidFill>
                <a:latin typeface="Arial"/>
                <a:cs typeface="Arial"/>
              </a:rPr>
              <a:t>tin</a:t>
            </a:r>
            <a:r>
              <a:rPr lang="en-US" sz="1700" spc="-55" dirty="0">
                <a:solidFill>
                  <a:srgbClr val="0D0D0D"/>
                </a:solidFill>
                <a:latin typeface="Arial"/>
                <a:cs typeface="Arial"/>
              </a:rPr>
              <a:t> </a:t>
            </a:r>
            <a:r>
              <a:rPr lang="en-US" sz="1700" spc="-100" dirty="0">
                <a:solidFill>
                  <a:srgbClr val="0D0D0D"/>
                </a:solidFill>
                <a:latin typeface="Arial"/>
                <a:cs typeface="Arial"/>
              </a:rPr>
              <a:t>and</a:t>
            </a:r>
            <a:r>
              <a:rPr lang="en-US" sz="1700" spc="-35" dirty="0">
                <a:solidFill>
                  <a:srgbClr val="0D0D0D"/>
                </a:solidFill>
                <a:latin typeface="Arial"/>
                <a:cs typeface="Arial"/>
              </a:rPr>
              <a:t> </a:t>
            </a:r>
            <a:r>
              <a:rPr lang="en-US" sz="1700" spc="-60" dirty="0">
                <a:solidFill>
                  <a:srgbClr val="0D0D0D"/>
                </a:solidFill>
                <a:latin typeface="Arial"/>
                <a:cs typeface="Arial"/>
              </a:rPr>
              <a:t>aluminum,</a:t>
            </a:r>
            <a:r>
              <a:rPr lang="en-US" sz="1700" spc="-50" dirty="0">
                <a:solidFill>
                  <a:srgbClr val="0D0D0D"/>
                </a:solidFill>
                <a:latin typeface="Arial"/>
                <a:cs typeface="Arial"/>
              </a:rPr>
              <a:t> </a:t>
            </a:r>
            <a:r>
              <a:rPr lang="en-US" sz="1700" spc="-65" dirty="0">
                <a:solidFill>
                  <a:srgbClr val="0D0D0D"/>
                </a:solidFill>
                <a:latin typeface="Arial"/>
                <a:cs typeface="Arial"/>
              </a:rPr>
              <a:t>significantly</a:t>
            </a:r>
            <a:r>
              <a:rPr lang="en-US" sz="1700" spc="-55" dirty="0">
                <a:solidFill>
                  <a:srgbClr val="0D0D0D"/>
                </a:solidFill>
                <a:latin typeface="Arial"/>
                <a:cs typeface="Arial"/>
              </a:rPr>
              <a:t> </a:t>
            </a:r>
            <a:r>
              <a:rPr lang="en-US" sz="1700" spc="-35" dirty="0">
                <a:solidFill>
                  <a:srgbClr val="0D0D0D"/>
                </a:solidFill>
                <a:latin typeface="Arial"/>
                <a:cs typeface="Arial"/>
              </a:rPr>
              <a:t>lighter</a:t>
            </a:r>
            <a:r>
              <a:rPr lang="en-US" sz="1700" spc="-60" dirty="0">
                <a:solidFill>
                  <a:srgbClr val="0D0D0D"/>
                </a:solidFill>
                <a:latin typeface="Arial"/>
                <a:cs typeface="Arial"/>
              </a:rPr>
              <a:t> </a:t>
            </a:r>
            <a:r>
              <a:rPr lang="en-US" sz="1700" spc="-50" dirty="0">
                <a:solidFill>
                  <a:srgbClr val="0D0D0D"/>
                </a:solidFill>
                <a:latin typeface="Arial"/>
                <a:cs typeface="Arial"/>
              </a:rPr>
              <a:t>than</a:t>
            </a:r>
            <a:r>
              <a:rPr lang="en-US" sz="1700" spc="-70" dirty="0">
                <a:solidFill>
                  <a:srgbClr val="0D0D0D"/>
                </a:solidFill>
                <a:latin typeface="Arial"/>
                <a:cs typeface="Arial"/>
              </a:rPr>
              <a:t> </a:t>
            </a:r>
            <a:r>
              <a:rPr lang="en-US" sz="1700" spc="-30" dirty="0">
                <a:solidFill>
                  <a:srgbClr val="0D0D0D"/>
                </a:solidFill>
                <a:latin typeface="Arial"/>
                <a:cs typeface="Arial"/>
              </a:rPr>
              <a:t>traditional</a:t>
            </a:r>
            <a:r>
              <a:rPr lang="en-US" sz="1700" spc="-45" dirty="0">
                <a:solidFill>
                  <a:srgbClr val="0D0D0D"/>
                </a:solidFill>
                <a:latin typeface="Arial"/>
                <a:cs typeface="Arial"/>
              </a:rPr>
              <a:t> </a:t>
            </a:r>
            <a:r>
              <a:rPr lang="en-US" sz="1700" spc="-140" dirty="0">
                <a:solidFill>
                  <a:srgbClr val="0D0D0D"/>
                </a:solidFill>
                <a:latin typeface="Arial"/>
                <a:cs typeface="Arial"/>
              </a:rPr>
              <a:t>glass</a:t>
            </a:r>
            <a:r>
              <a:rPr lang="en-US" sz="1700" spc="-75" dirty="0">
                <a:solidFill>
                  <a:srgbClr val="0D0D0D"/>
                </a:solidFill>
                <a:latin typeface="Arial"/>
                <a:cs typeface="Arial"/>
              </a:rPr>
              <a:t> </a:t>
            </a:r>
            <a:r>
              <a:rPr lang="en-US" sz="1700" spc="-10" dirty="0">
                <a:solidFill>
                  <a:srgbClr val="0D0D0D"/>
                </a:solidFill>
                <a:latin typeface="Arial"/>
                <a:cs typeface="Arial"/>
              </a:rPr>
              <a:t>bottles, </a:t>
            </a:r>
            <a:r>
              <a:rPr lang="en-US" sz="1700" spc="-55" dirty="0">
                <a:solidFill>
                  <a:srgbClr val="0D0D0D"/>
                </a:solidFill>
                <a:latin typeface="Arial"/>
                <a:cs typeface="Arial"/>
              </a:rPr>
              <a:t>resulting</a:t>
            </a:r>
            <a:r>
              <a:rPr lang="en-US" sz="1700" spc="-65" dirty="0">
                <a:solidFill>
                  <a:srgbClr val="0D0D0D"/>
                </a:solidFill>
                <a:latin typeface="Arial"/>
                <a:cs typeface="Arial"/>
              </a:rPr>
              <a:t> </a:t>
            </a:r>
            <a:r>
              <a:rPr lang="en-US" sz="1700" spc="-10" dirty="0">
                <a:solidFill>
                  <a:srgbClr val="0D0D0D"/>
                </a:solidFill>
                <a:latin typeface="Arial"/>
                <a:cs typeface="Arial"/>
              </a:rPr>
              <a:t>in</a:t>
            </a:r>
            <a:r>
              <a:rPr lang="en-US" sz="1700" spc="-60" dirty="0">
                <a:solidFill>
                  <a:srgbClr val="0D0D0D"/>
                </a:solidFill>
                <a:latin typeface="Arial"/>
                <a:cs typeface="Arial"/>
              </a:rPr>
              <a:t> </a:t>
            </a:r>
            <a:r>
              <a:rPr lang="en-US" sz="1700" spc="-140" dirty="0">
                <a:solidFill>
                  <a:srgbClr val="0D0D0D"/>
                </a:solidFill>
                <a:latin typeface="Arial"/>
                <a:cs typeface="Arial"/>
              </a:rPr>
              <a:t>a</a:t>
            </a:r>
            <a:r>
              <a:rPr lang="en-US" sz="1700" spc="-75" dirty="0">
                <a:solidFill>
                  <a:srgbClr val="0D0D0D"/>
                </a:solidFill>
                <a:latin typeface="Arial"/>
                <a:cs typeface="Arial"/>
              </a:rPr>
              <a:t> </a:t>
            </a:r>
            <a:r>
              <a:rPr lang="en-US" sz="1700" spc="-70" dirty="0">
                <a:solidFill>
                  <a:srgbClr val="0D0D0D"/>
                </a:solidFill>
                <a:latin typeface="Arial"/>
                <a:cs typeface="Arial"/>
              </a:rPr>
              <a:t>smaller</a:t>
            </a:r>
            <a:r>
              <a:rPr lang="en-US" sz="1700" spc="-80" dirty="0">
                <a:solidFill>
                  <a:srgbClr val="0D0D0D"/>
                </a:solidFill>
                <a:latin typeface="Arial"/>
                <a:cs typeface="Arial"/>
              </a:rPr>
              <a:t> </a:t>
            </a:r>
            <a:r>
              <a:rPr lang="en-US" sz="1700" spc="-85" dirty="0">
                <a:solidFill>
                  <a:srgbClr val="0D0D0D"/>
                </a:solidFill>
                <a:latin typeface="Arial"/>
                <a:cs typeface="Arial"/>
              </a:rPr>
              <a:t>carbon</a:t>
            </a:r>
            <a:r>
              <a:rPr lang="en-US" sz="1700" spc="-60" dirty="0">
                <a:solidFill>
                  <a:srgbClr val="0D0D0D"/>
                </a:solidFill>
                <a:latin typeface="Arial"/>
                <a:cs typeface="Arial"/>
              </a:rPr>
              <a:t> </a:t>
            </a:r>
            <a:r>
              <a:rPr lang="en-US" sz="1700" dirty="0">
                <a:solidFill>
                  <a:srgbClr val="0D0D0D"/>
                </a:solidFill>
                <a:latin typeface="Arial"/>
                <a:cs typeface="Arial"/>
              </a:rPr>
              <a:t>footprint</a:t>
            </a:r>
            <a:r>
              <a:rPr lang="en-US" sz="1700" spc="-65" dirty="0">
                <a:solidFill>
                  <a:srgbClr val="0D0D0D"/>
                </a:solidFill>
                <a:latin typeface="Arial"/>
                <a:cs typeface="Arial"/>
              </a:rPr>
              <a:t> </a:t>
            </a:r>
            <a:r>
              <a:rPr lang="en-US" sz="1700" spc="-55" dirty="0">
                <a:solidFill>
                  <a:srgbClr val="0D0D0D"/>
                </a:solidFill>
                <a:latin typeface="Arial"/>
                <a:cs typeface="Arial"/>
              </a:rPr>
              <a:t>during</a:t>
            </a:r>
            <a:r>
              <a:rPr lang="en-US" sz="1700" spc="-65" dirty="0">
                <a:solidFill>
                  <a:srgbClr val="0D0D0D"/>
                </a:solidFill>
                <a:latin typeface="Arial"/>
                <a:cs typeface="Arial"/>
              </a:rPr>
              <a:t> </a:t>
            </a:r>
            <a:r>
              <a:rPr lang="en-US" sz="1700" spc="-45" dirty="0">
                <a:solidFill>
                  <a:srgbClr val="0D0D0D"/>
                </a:solidFill>
                <a:latin typeface="Arial"/>
                <a:cs typeface="Arial"/>
              </a:rPr>
              <a:t>transportation.</a:t>
            </a:r>
            <a:r>
              <a:rPr lang="en-US" sz="1700" spc="-75" dirty="0">
                <a:solidFill>
                  <a:srgbClr val="0D0D0D"/>
                </a:solidFill>
                <a:latin typeface="Arial"/>
                <a:cs typeface="Arial"/>
              </a:rPr>
              <a:t> </a:t>
            </a:r>
            <a:r>
              <a:rPr lang="en-US" sz="1700" spc="-85" dirty="0">
                <a:solidFill>
                  <a:srgbClr val="0D0D0D"/>
                </a:solidFill>
                <a:latin typeface="Arial"/>
                <a:cs typeface="Arial"/>
              </a:rPr>
              <a:t>Notably,</a:t>
            </a:r>
            <a:r>
              <a:rPr lang="en-US" sz="1700" spc="-25" dirty="0">
                <a:solidFill>
                  <a:srgbClr val="0D0D0D"/>
                </a:solidFill>
                <a:latin typeface="Arial"/>
                <a:cs typeface="Arial"/>
              </a:rPr>
              <a:t> </a:t>
            </a:r>
            <a:r>
              <a:rPr lang="en-US" sz="1700" spc="-60" dirty="0">
                <a:solidFill>
                  <a:srgbClr val="0D0D0D"/>
                </a:solidFill>
                <a:latin typeface="Arial"/>
                <a:cs typeface="Arial"/>
              </a:rPr>
              <a:t>aluminum</a:t>
            </a:r>
            <a:r>
              <a:rPr lang="en-US" sz="1700" spc="-55" dirty="0">
                <a:solidFill>
                  <a:srgbClr val="0D0D0D"/>
                </a:solidFill>
                <a:latin typeface="Arial"/>
                <a:cs typeface="Arial"/>
              </a:rPr>
              <a:t> </a:t>
            </a:r>
            <a:r>
              <a:rPr lang="en-US" sz="1700" spc="-85" dirty="0">
                <a:solidFill>
                  <a:srgbClr val="0D0D0D"/>
                </a:solidFill>
                <a:latin typeface="Arial"/>
                <a:cs typeface="Arial"/>
              </a:rPr>
              <a:t>contains</a:t>
            </a:r>
            <a:r>
              <a:rPr lang="en-US" sz="1700" spc="-80" dirty="0">
                <a:solidFill>
                  <a:srgbClr val="0D0D0D"/>
                </a:solidFill>
                <a:latin typeface="Arial"/>
                <a:cs typeface="Arial"/>
              </a:rPr>
              <a:t> </a:t>
            </a:r>
            <a:r>
              <a:rPr lang="en-US" sz="1700" spc="-100" dirty="0">
                <a:solidFill>
                  <a:srgbClr val="0D0D0D"/>
                </a:solidFill>
                <a:latin typeface="Arial"/>
                <a:cs typeface="Arial"/>
              </a:rPr>
              <a:t>an</a:t>
            </a:r>
            <a:r>
              <a:rPr lang="en-US" sz="1700" spc="-60" dirty="0">
                <a:solidFill>
                  <a:srgbClr val="0D0D0D"/>
                </a:solidFill>
                <a:latin typeface="Arial"/>
                <a:cs typeface="Arial"/>
              </a:rPr>
              <a:t> </a:t>
            </a:r>
            <a:r>
              <a:rPr lang="en-US" sz="1700" spc="-120" dirty="0">
                <a:solidFill>
                  <a:srgbClr val="0D0D0D"/>
                </a:solidFill>
                <a:latin typeface="Arial"/>
                <a:cs typeface="Arial"/>
              </a:rPr>
              <a:t>average</a:t>
            </a:r>
            <a:r>
              <a:rPr lang="en-US" sz="1700" spc="-100" dirty="0">
                <a:solidFill>
                  <a:srgbClr val="0D0D0D"/>
                </a:solidFill>
                <a:latin typeface="Arial"/>
                <a:cs typeface="Arial"/>
              </a:rPr>
              <a:t> </a:t>
            </a:r>
            <a:r>
              <a:rPr lang="en-US" sz="1700" dirty="0">
                <a:solidFill>
                  <a:srgbClr val="0D0D0D"/>
                </a:solidFill>
                <a:latin typeface="Arial"/>
                <a:cs typeface="Arial"/>
              </a:rPr>
              <a:t>of</a:t>
            </a:r>
            <a:r>
              <a:rPr lang="en-US" sz="1700" spc="-60" dirty="0">
                <a:solidFill>
                  <a:srgbClr val="0D0D0D"/>
                </a:solidFill>
                <a:latin typeface="Arial"/>
                <a:cs typeface="Arial"/>
              </a:rPr>
              <a:t> </a:t>
            </a:r>
            <a:r>
              <a:rPr lang="en-US" sz="1700" spc="-175" dirty="0">
                <a:solidFill>
                  <a:srgbClr val="0D0D0D"/>
                </a:solidFill>
                <a:latin typeface="Arial"/>
                <a:cs typeface="Arial"/>
              </a:rPr>
              <a:t>70%</a:t>
            </a:r>
            <a:r>
              <a:rPr lang="en-US" sz="1700" spc="-75" dirty="0">
                <a:solidFill>
                  <a:srgbClr val="0D0D0D"/>
                </a:solidFill>
                <a:latin typeface="Arial"/>
                <a:cs typeface="Arial"/>
              </a:rPr>
              <a:t> </a:t>
            </a:r>
            <a:r>
              <a:rPr lang="en-US" sz="1700" spc="-20" dirty="0">
                <a:solidFill>
                  <a:srgbClr val="0D0D0D"/>
                </a:solidFill>
                <a:latin typeface="Arial"/>
                <a:cs typeface="Arial"/>
              </a:rPr>
              <a:t>recycled </a:t>
            </a:r>
            <a:r>
              <a:rPr lang="en-US" sz="1700" spc="-50" dirty="0">
                <a:solidFill>
                  <a:srgbClr val="0D0D0D"/>
                </a:solidFill>
                <a:latin typeface="Arial"/>
                <a:cs typeface="Arial"/>
              </a:rPr>
              <a:t>content,</a:t>
            </a:r>
            <a:r>
              <a:rPr lang="en-US" sz="1700" spc="-85" dirty="0">
                <a:solidFill>
                  <a:srgbClr val="0D0D0D"/>
                </a:solidFill>
                <a:latin typeface="Arial"/>
                <a:cs typeface="Arial"/>
              </a:rPr>
              <a:t> </a:t>
            </a:r>
            <a:r>
              <a:rPr lang="en-US" sz="1700" spc="-70" dirty="0">
                <a:solidFill>
                  <a:srgbClr val="0D0D0D"/>
                </a:solidFill>
                <a:latin typeface="Arial"/>
                <a:cs typeface="Arial"/>
              </a:rPr>
              <a:t>which</a:t>
            </a:r>
            <a:r>
              <a:rPr lang="en-US" sz="1700" spc="-50" dirty="0">
                <a:solidFill>
                  <a:srgbClr val="0D0D0D"/>
                </a:solidFill>
                <a:latin typeface="Arial"/>
                <a:cs typeface="Arial"/>
              </a:rPr>
              <a:t> </a:t>
            </a:r>
            <a:r>
              <a:rPr lang="en-US" sz="1700" spc="-105" dirty="0">
                <a:solidFill>
                  <a:srgbClr val="0D0D0D"/>
                </a:solidFill>
                <a:latin typeface="Arial"/>
                <a:cs typeface="Arial"/>
              </a:rPr>
              <a:t>is</a:t>
            </a:r>
            <a:r>
              <a:rPr lang="en-US" sz="1700" spc="-75" dirty="0">
                <a:solidFill>
                  <a:srgbClr val="0D0D0D"/>
                </a:solidFill>
                <a:latin typeface="Arial"/>
                <a:cs typeface="Arial"/>
              </a:rPr>
              <a:t> </a:t>
            </a:r>
            <a:r>
              <a:rPr lang="en-US" sz="1700" spc="-65" dirty="0">
                <a:solidFill>
                  <a:srgbClr val="0D0D0D"/>
                </a:solidFill>
                <a:latin typeface="Arial"/>
                <a:cs typeface="Arial"/>
              </a:rPr>
              <a:t>more </a:t>
            </a:r>
            <a:r>
              <a:rPr lang="en-US" sz="1700" spc="-50" dirty="0">
                <a:solidFill>
                  <a:srgbClr val="0D0D0D"/>
                </a:solidFill>
                <a:latin typeface="Arial"/>
                <a:cs typeface="Arial"/>
              </a:rPr>
              <a:t>than</a:t>
            </a:r>
            <a:r>
              <a:rPr lang="en-US" sz="1700" spc="-80" dirty="0">
                <a:solidFill>
                  <a:srgbClr val="0D0D0D"/>
                </a:solidFill>
                <a:latin typeface="Arial"/>
                <a:cs typeface="Arial"/>
              </a:rPr>
              <a:t> </a:t>
            </a:r>
            <a:r>
              <a:rPr lang="en-US" sz="1700" spc="-45" dirty="0">
                <a:solidFill>
                  <a:srgbClr val="0D0D0D"/>
                </a:solidFill>
                <a:latin typeface="Arial"/>
                <a:cs typeface="Arial"/>
              </a:rPr>
              <a:t>three</a:t>
            </a:r>
            <a:r>
              <a:rPr lang="en-US" sz="1700" spc="-65" dirty="0">
                <a:solidFill>
                  <a:srgbClr val="0D0D0D"/>
                </a:solidFill>
                <a:latin typeface="Arial"/>
                <a:cs typeface="Arial"/>
              </a:rPr>
              <a:t> </a:t>
            </a:r>
            <a:r>
              <a:rPr lang="en-US" sz="1700" spc="-60" dirty="0">
                <a:solidFill>
                  <a:srgbClr val="0D0D0D"/>
                </a:solidFill>
                <a:latin typeface="Arial"/>
                <a:cs typeface="Arial"/>
              </a:rPr>
              <a:t>times</a:t>
            </a:r>
            <a:r>
              <a:rPr lang="en-US" sz="1700" spc="-75" dirty="0">
                <a:solidFill>
                  <a:srgbClr val="0D0D0D"/>
                </a:solidFill>
                <a:latin typeface="Arial"/>
                <a:cs typeface="Arial"/>
              </a:rPr>
              <a:t> </a:t>
            </a:r>
            <a:r>
              <a:rPr lang="en-US" sz="1700" spc="-20" dirty="0">
                <a:solidFill>
                  <a:srgbClr val="0D0D0D"/>
                </a:solidFill>
                <a:latin typeface="Arial"/>
                <a:cs typeface="Arial"/>
              </a:rPr>
              <a:t>the</a:t>
            </a:r>
            <a:r>
              <a:rPr lang="en-US" sz="1700" spc="-75" dirty="0">
                <a:solidFill>
                  <a:srgbClr val="0D0D0D"/>
                </a:solidFill>
                <a:latin typeface="Arial"/>
                <a:cs typeface="Arial"/>
              </a:rPr>
              <a:t> </a:t>
            </a:r>
            <a:r>
              <a:rPr lang="en-US" sz="1700" spc="-50" dirty="0">
                <a:solidFill>
                  <a:srgbClr val="0D0D0D"/>
                </a:solidFill>
                <a:latin typeface="Arial"/>
                <a:cs typeface="Arial"/>
              </a:rPr>
              <a:t>amount</a:t>
            </a:r>
            <a:r>
              <a:rPr lang="en-US" sz="1700" spc="-70" dirty="0">
                <a:solidFill>
                  <a:srgbClr val="0D0D0D"/>
                </a:solidFill>
                <a:latin typeface="Arial"/>
                <a:cs typeface="Arial"/>
              </a:rPr>
              <a:t> </a:t>
            </a:r>
            <a:r>
              <a:rPr lang="en-US" sz="1700" spc="-50" dirty="0">
                <a:solidFill>
                  <a:srgbClr val="0D0D0D"/>
                </a:solidFill>
                <a:latin typeface="Arial"/>
                <a:cs typeface="Arial"/>
              </a:rPr>
              <a:t>found</a:t>
            </a:r>
            <a:r>
              <a:rPr lang="en-US" sz="1700" spc="-75" dirty="0">
                <a:solidFill>
                  <a:srgbClr val="0D0D0D"/>
                </a:solidFill>
                <a:latin typeface="Arial"/>
                <a:cs typeface="Arial"/>
              </a:rPr>
              <a:t> </a:t>
            </a:r>
            <a:r>
              <a:rPr lang="en-US" sz="1700" spc="-10" dirty="0">
                <a:solidFill>
                  <a:srgbClr val="0D0D0D"/>
                </a:solidFill>
                <a:latin typeface="Arial"/>
                <a:cs typeface="Arial"/>
              </a:rPr>
              <a:t>in</a:t>
            </a:r>
            <a:r>
              <a:rPr lang="en-US" sz="1700" spc="-70" dirty="0">
                <a:solidFill>
                  <a:srgbClr val="0D0D0D"/>
                </a:solidFill>
                <a:latin typeface="Arial"/>
                <a:cs typeface="Arial"/>
              </a:rPr>
              <a:t> </a:t>
            </a:r>
            <a:r>
              <a:rPr lang="en-US" sz="1700" spc="-140" dirty="0">
                <a:solidFill>
                  <a:srgbClr val="0D0D0D"/>
                </a:solidFill>
                <a:latin typeface="Arial"/>
                <a:cs typeface="Arial"/>
              </a:rPr>
              <a:t>glass</a:t>
            </a:r>
            <a:r>
              <a:rPr lang="en-US" sz="1700" spc="-85" dirty="0">
                <a:solidFill>
                  <a:srgbClr val="0D0D0D"/>
                </a:solidFill>
                <a:latin typeface="Arial"/>
                <a:cs typeface="Arial"/>
              </a:rPr>
              <a:t> </a:t>
            </a:r>
            <a:r>
              <a:rPr lang="en-US" sz="1700" dirty="0">
                <a:solidFill>
                  <a:srgbClr val="0D0D0D"/>
                </a:solidFill>
                <a:latin typeface="Arial"/>
                <a:cs typeface="Arial"/>
              </a:rPr>
              <a:t>or</a:t>
            </a:r>
            <a:r>
              <a:rPr lang="en-US" sz="1700" spc="-75" dirty="0">
                <a:solidFill>
                  <a:srgbClr val="0D0D0D"/>
                </a:solidFill>
                <a:latin typeface="Arial"/>
                <a:cs typeface="Arial"/>
              </a:rPr>
              <a:t> </a:t>
            </a:r>
            <a:r>
              <a:rPr lang="en-US" sz="1700" spc="-70" dirty="0">
                <a:solidFill>
                  <a:srgbClr val="0D0D0D"/>
                </a:solidFill>
                <a:latin typeface="Arial"/>
                <a:cs typeface="Arial"/>
              </a:rPr>
              <a:t>plastic</a:t>
            </a:r>
            <a:r>
              <a:rPr lang="en-US" sz="1700" spc="-75" dirty="0">
                <a:solidFill>
                  <a:srgbClr val="0D0D0D"/>
                </a:solidFill>
                <a:latin typeface="Arial"/>
                <a:cs typeface="Arial"/>
              </a:rPr>
              <a:t> </a:t>
            </a:r>
            <a:r>
              <a:rPr lang="en-US" sz="1700" spc="-45" dirty="0">
                <a:solidFill>
                  <a:srgbClr val="0D0D0D"/>
                </a:solidFill>
                <a:latin typeface="Arial"/>
                <a:cs typeface="Arial"/>
              </a:rPr>
              <a:t>bottles.</a:t>
            </a:r>
            <a:r>
              <a:rPr lang="en-US" sz="1700" spc="-80" dirty="0">
                <a:solidFill>
                  <a:srgbClr val="0D0D0D"/>
                </a:solidFill>
                <a:latin typeface="Arial"/>
                <a:cs typeface="Arial"/>
              </a:rPr>
              <a:t> </a:t>
            </a:r>
            <a:r>
              <a:rPr lang="en-US" sz="1700" spc="-85" dirty="0">
                <a:solidFill>
                  <a:srgbClr val="0D0D0D"/>
                </a:solidFill>
                <a:latin typeface="Arial"/>
                <a:cs typeface="Arial"/>
              </a:rPr>
              <a:t>Tin,</a:t>
            </a:r>
            <a:r>
              <a:rPr lang="en-US" sz="1700" spc="-75" dirty="0">
                <a:solidFill>
                  <a:srgbClr val="0D0D0D"/>
                </a:solidFill>
                <a:latin typeface="Arial"/>
                <a:cs typeface="Arial"/>
              </a:rPr>
              <a:t> </a:t>
            </a:r>
            <a:r>
              <a:rPr lang="en-US" sz="1700" spc="-80" dirty="0">
                <a:solidFill>
                  <a:srgbClr val="0D0D0D"/>
                </a:solidFill>
                <a:latin typeface="Arial"/>
                <a:cs typeface="Arial"/>
              </a:rPr>
              <a:t>being</a:t>
            </a:r>
            <a:r>
              <a:rPr lang="en-US" sz="1700" spc="-65" dirty="0">
                <a:solidFill>
                  <a:srgbClr val="0D0D0D"/>
                </a:solidFill>
                <a:latin typeface="Arial"/>
                <a:cs typeface="Arial"/>
              </a:rPr>
              <a:t> </a:t>
            </a:r>
            <a:r>
              <a:rPr lang="en-US" sz="1700" spc="-95" dirty="0">
                <a:solidFill>
                  <a:srgbClr val="0D0D0D"/>
                </a:solidFill>
                <a:latin typeface="Arial"/>
                <a:cs typeface="Arial"/>
              </a:rPr>
              <a:t>easier</a:t>
            </a:r>
            <a:r>
              <a:rPr lang="en-US" sz="1700" spc="-80" dirty="0">
                <a:solidFill>
                  <a:srgbClr val="0D0D0D"/>
                </a:solidFill>
                <a:latin typeface="Arial"/>
                <a:cs typeface="Arial"/>
              </a:rPr>
              <a:t> </a:t>
            </a:r>
            <a:r>
              <a:rPr lang="en-US" sz="1700" dirty="0">
                <a:solidFill>
                  <a:srgbClr val="0D0D0D"/>
                </a:solidFill>
                <a:latin typeface="Arial"/>
                <a:cs typeface="Arial"/>
              </a:rPr>
              <a:t>to</a:t>
            </a:r>
            <a:r>
              <a:rPr lang="en-US" sz="1700" spc="-70" dirty="0">
                <a:solidFill>
                  <a:srgbClr val="0D0D0D"/>
                </a:solidFill>
                <a:latin typeface="Arial"/>
                <a:cs typeface="Arial"/>
              </a:rPr>
              <a:t> </a:t>
            </a:r>
            <a:r>
              <a:rPr lang="en-US" sz="1700" spc="-10" dirty="0">
                <a:solidFill>
                  <a:srgbClr val="0D0D0D"/>
                </a:solidFill>
                <a:latin typeface="Arial"/>
                <a:cs typeface="Arial"/>
              </a:rPr>
              <a:t>recycle, </a:t>
            </a:r>
            <a:r>
              <a:rPr lang="en-US" sz="1700" spc="-100" dirty="0">
                <a:solidFill>
                  <a:srgbClr val="0D0D0D"/>
                </a:solidFill>
                <a:latin typeface="Arial"/>
                <a:cs typeface="Arial"/>
              </a:rPr>
              <a:t>avoids</a:t>
            </a:r>
            <a:r>
              <a:rPr lang="en-US" sz="1700" spc="-90" dirty="0">
                <a:solidFill>
                  <a:srgbClr val="0D0D0D"/>
                </a:solidFill>
                <a:latin typeface="Arial"/>
                <a:cs typeface="Arial"/>
              </a:rPr>
              <a:t> </a:t>
            </a:r>
            <a:r>
              <a:rPr lang="en-US" sz="1700" spc="-20" dirty="0">
                <a:solidFill>
                  <a:srgbClr val="0D0D0D"/>
                </a:solidFill>
                <a:latin typeface="Arial"/>
                <a:cs typeface="Arial"/>
              </a:rPr>
              <a:t>the</a:t>
            </a:r>
            <a:r>
              <a:rPr lang="en-US" sz="1700" spc="-70" dirty="0">
                <a:solidFill>
                  <a:srgbClr val="0D0D0D"/>
                </a:solidFill>
                <a:latin typeface="Arial"/>
                <a:cs typeface="Arial"/>
              </a:rPr>
              <a:t> </a:t>
            </a:r>
            <a:r>
              <a:rPr lang="en-US" sz="1700" spc="-130" dirty="0">
                <a:solidFill>
                  <a:srgbClr val="0D0D0D"/>
                </a:solidFill>
                <a:latin typeface="Arial"/>
                <a:cs typeface="Arial"/>
              </a:rPr>
              <a:t>issues</a:t>
            </a:r>
            <a:r>
              <a:rPr lang="en-US" sz="1700" spc="-90" dirty="0">
                <a:solidFill>
                  <a:srgbClr val="0D0D0D"/>
                </a:solidFill>
                <a:latin typeface="Arial"/>
                <a:cs typeface="Arial"/>
              </a:rPr>
              <a:t> </a:t>
            </a:r>
            <a:r>
              <a:rPr lang="en-US" sz="1700" spc="-105" dirty="0">
                <a:solidFill>
                  <a:srgbClr val="0D0D0D"/>
                </a:solidFill>
                <a:latin typeface="Arial"/>
                <a:cs typeface="Arial"/>
              </a:rPr>
              <a:t>associated</a:t>
            </a:r>
            <a:r>
              <a:rPr lang="en-US" sz="1700" spc="-80" dirty="0">
                <a:solidFill>
                  <a:srgbClr val="0D0D0D"/>
                </a:solidFill>
                <a:latin typeface="Arial"/>
                <a:cs typeface="Arial"/>
              </a:rPr>
              <a:t> </a:t>
            </a:r>
            <a:r>
              <a:rPr lang="en-US" sz="1700" dirty="0">
                <a:solidFill>
                  <a:srgbClr val="0D0D0D"/>
                </a:solidFill>
                <a:latin typeface="Arial"/>
                <a:cs typeface="Arial"/>
              </a:rPr>
              <a:t>with</a:t>
            </a:r>
            <a:r>
              <a:rPr lang="en-US" sz="1700" spc="-70" dirty="0">
                <a:solidFill>
                  <a:srgbClr val="0D0D0D"/>
                </a:solidFill>
                <a:latin typeface="Arial"/>
                <a:cs typeface="Arial"/>
              </a:rPr>
              <a:t> mixing</a:t>
            </a:r>
            <a:r>
              <a:rPr lang="en-US" sz="1700" spc="-80" dirty="0">
                <a:solidFill>
                  <a:srgbClr val="0D0D0D"/>
                </a:solidFill>
                <a:latin typeface="Arial"/>
                <a:cs typeface="Arial"/>
              </a:rPr>
              <a:t> various</a:t>
            </a:r>
            <a:r>
              <a:rPr lang="en-US" sz="1700" spc="-55" dirty="0">
                <a:solidFill>
                  <a:srgbClr val="0D0D0D"/>
                </a:solidFill>
                <a:latin typeface="Arial"/>
                <a:cs typeface="Arial"/>
              </a:rPr>
              <a:t> </a:t>
            </a:r>
            <a:r>
              <a:rPr lang="en-US" sz="1700" spc="-65" dirty="0">
                <a:solidFill>
                  <a:srgbClr val="0D0D0D"/>
                </a:solidFill>
                <a:latin typeface="Arial"/>
                <a:cs typeface="Arial"/>
              </a:rPr>
              <a:t>colored</a:t>
            </a:r>
            <a:r>
              <a:rPr lang="en-US" sz="1700" spc="-55" dirty="0">
                <a:solidFill>
                  <a:srgbClr val="0D0D0D"/>
                </a:solidFill>
                <a:latin typeface="Arial"/>
                <a:cs typeface="Arial"/>
              </a:rPr>
              <a:t> </a:t>
            </a:r>
            <a:r>
              <a:rPr lang="en-US" sz="1700" spc="-135" dirty="0">
                <a:solidFill>
                  <a:srgbClr val="0D0D0D"/>
                </a:solidFill>
                <a:latin typeface="Arial"/>
                <a:cs typeface="Arial"/>
              </a:rPr>
              <a:t>glasses,</a:t>
            </a:r>
            <a:r>
              <a:rPr lang="en-US" sz="1700" spc="-95" dirty="0">
                <a:solidFill>
                  <a:srgbClr val="0D0D0D"/>
                </a:solidFill>
                <a:latin typeface="Arial"/>
                <a:cs typeface="Arial"/>
              </a:rPr>
              <a:t> </a:t>
            </a:r>
            <a:r>
              <a:rPr lang="en-US" sz="1700" spc="-70" dirty="0">
                <a:solidFill>
                  <a:srgbClr val="0D0D0D"/>
                </a:solidFill>
                <a:latin typeface="Arial"/>
                <a:cs typeface="Arial"/>
              </a:rPr>
              <a:t>which</a:t>
            </a:r>
            <a:r>
              <a:rPr lang="en-US" sz="1700" spc="-60" dirty="0">
                <a:solidFill>
                  <a:srgbClr val="0D0D0D"/>
                </a:solidFill>
                <a:latin typeface="Arial"/>
                <a:cs typeface="Arial"/>
              </a:rPr>
              <a:t> </a:t>
            </a:r>
            <a:r>
              <a:rPr lang="en-US" sz="1700" spc="-20" dirty="0">
                <a:solidFill>
                  <a:srgbClr val="0D0D0D"/>
                </a:solidFill>
                <a:latin typeface="Arial"/>
                <a:cs typeface="Arial"/>
              </a:rPr>
              <a:t>often</a:t>
            </a:r>
            <a:r>
              <a:rPr lang="en-US" sz="1700" spc="-65" dirty="0">
                <a:solidFill>
                  <a:srgbClr val="0D0D0D"/>
                </a:solidFill>
                <a:latin typeface="Arial"/>
                <a:cs typeface="Arial"/>
              </a:rPr>
              <a:t> </a:t>
            </a:r>
            <a:r>
              <a:rPr lang="en-US" sz="1700" spc="-75" dirty="0">
                <a:solidFill>
                  <a:srgbClr val="0D0D0D"/>
                </a:solidFill>
                <a:latin typeface="Arial"/>
                <a:cs typeface="Arial"/>
              </a:rPr>
              <a:t>end</a:t>
            </a:r>
            <a:r>
              <a:rPr lang="en-US" sz="1700" spc="-85" dirty="0">
                <a:solidFill>
                  <a:srgbClr val="0D0D0D"/>
                </a:solidFill>
                <a:latin typeface="Arial"/>
                <a:cs typeface="Arial"/>
              </a:rPr>
              <a:t> </a:t>
            </a:r>
            <a:r>
              <a:rPr lang="en-US" sz="1700" spc="-65" dirty="0">
                <a:solidFill>
                  <a:srgbClr val="0D0D0D"/>
                </a:solidFill>
                <a:latin typeface="Arial"/>
                <a:cs typeface="Arial"/>
              </a:rPr>
              <a:t>up </a:t>
            </a:r>
            <a:r>
              <a:rPr lang="en-US" sz="1700" spc="-10" dirty="0">
                <a:solidFill>
                  <a:srgbClr val="0D0D0D"/>
                </a:solidFill>
                <a:latin typeface="Arial"/>
                <a:cs typeface="Arial"/>
              </a:rPr>
              <a:t>in</a:t>
            </a:r>
            <a:r>
              <a:rPr lang="en-US" sz="1700" spc="-70" dirty="0">
                <a:solidFill>
                  <a:srgbClr val="0D0D0D"/>
                </a:solidFill>
                <a:latin typeface="Arial"/>
                <a:cs typeface="Arial"/>
              </a:rPr>
              <a:t> </a:t>
            </a:r>
            <a:r>
              <a:rPr lang="en-US" sz="1700" spc="-85" dirty="0">
                <a:solidFill>
                  <a:srgbClr val="0D0D0D"/>
                </a:solidFill>
                <a:latin typeface="Arial"/>
                <a:cs typeface="Arial"/>
              </a:rPr>
              <a:t>general</a:t>
            </a:r>
            <a:r>
              <a:rPr lang="en-US" sz="1700" spc="-80" dirty="0">
                <a:solidFill>
                  <a:srgbClr val="0D0D0D"/>
                </a:solidFill>
                <a:latin typeface="Arial"/>
                <a:cs typeface="Arial"/>
              </a:rPr>
              <a:t> </a:t>
            </a:r>
            <a:r>
              <a:rPr lang="en-US" sz="1700" spc="-100" dirty="0">
                <a:solidFill>
                  <a:srgbClr val="0D0D0D"/>
                </a:solidFill>
                <a:latin typeface="Arial"/>
                <a:cs typeface="Arial"/>
              </a:rPr>
              <a:t>waste</a:t>
            </a:r>
            <a:r>
              <a:rPr lang="en-US" sz="1700" spc="-70" dirty="0">
                <a:solidFill>
                  <a:srgbClr val="0D0D0D"/>
                </a:solidFill>
                <a:latin typeface="Arial"/>
                <a:cs typeface="Arial"/>
              </a:rPr>
              <a:t> </a:t>
            </a:r>
            <a:r>
              <a:rPr lang="en-US" sz="1700" spc="-10" dirty="0">
                <a:solidFill>
                  <a:srgbClr val="0D0D0D"/>
                </a:solidFill>
                <a:latin typeface="Arial"/>
                <a:cs typeface="Arial"/>
              </a:rPr>
              <a:t>streams.</a:t>
            </a:r>
            <a:endParaRPr lang="en-US" sz="1700" dirty="0">
              <a:latin typeface="Arial"/>
              <a:cs typeface="Arial"/>
            </a:endParaRPr>
          </a:p>
        </p:txBody>
      </p:sp>
    </p:spTree>
    <p:extLst>
      <p:ext uri="{BB962C8B-B14F-4D97-AF65-F5344CB8AC3E}">
        <p14:creationId xmlns:p14="http://schemas.microsoft.com/office/powerpoint/2010/main" val="90229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716DDC7-260B-5AEA-CDCC-993827F75789}"/>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7743648-CB23-FF57-55AF-C1C2E1D08650}"/>
              </a:ext>
            </a:extLst>
          </p:cNvPr>
          <p:cNvPicPr/>
          <p:nvPr/>
        </p:nvPicPr>
        <p:blipFill>
          <a:blip r:embed="rId2" cstate="print"/>
          <a:stretch>
            <a:fillRect/>
          </a:stretch>
        </p:blipFill>
        <p:spPr>
          <a:xfrm>
            <a:off x="10891901" y="6272276"/>
            <a:ext cx="679107" cy="433527"/>
          </a:xfrm>
          <a:prstGeom prst="rect">
            <a:avLst/>
          </a:prstGeom>
        </p:spPr>
      </p:pic>
      <p:sp>
        <p:nvSpPr>
          <p:cNvPr id="3" name="object 3">
            <a:extLst>
              <a:ext uri="{FF2B5EF4-FFF2-40B4-BE49-F238E27FC236}">
                <a16:creationId xmlns:a16="http://schemas.microsoft.com/office/drawing/2014/main" id="{0C3EAEBB-BE5A-D3CD-7BFA-B9615A0F6BD7}"/>
              </a:ext>
            </a:extLst>
          </p:cNvPr>
          <p:cNvSpPr txBox="1"/>
          <p:nvPr/>
        </p:nvSpPr>
        <p:spPr>
          <a:xfrm>
            <a:off x="623011" y="6363385"/>
            <a:ext cx="2588260" cy="123825"/>
          </a:xfrm>
          <a:prstGeom prst="rect">
            <a:avLst/>
          </a:prstGeom>
        </p:spPr>
        <p:txBody>
          <a:bodyPr vert="horz" wrap="square" lIns="0" tIns="0" rIns="0" bIns="0" rtlCol="0">
            <a:spAutoFit/>
          </a:bodyPr>
          <a:lstStyle/>
          <a:p>
            <a:pPr>
              <a:lnSpc>
                <a:spcPts val="919"/>
              </a:lnSpc>
            </a:pPr>
            <a:r>
              <a:rPr sz="950" b="1" spc="-110" dirty="0">
                <a:latin typeface="Arial"/>
                <a:cs typeface="Arial"/>
              </a:rPr>
              <a:t>BRAND</a:t>
            </a:r>
            <a:r>
              <a:rPr sz="950" b="1" spc="-30" dirty="0">
                <a:latin typeface="Arial"/>
                <a:cs typeface="Arial"/>
              </a:rPr>
              <a:t> </a:t>
            </a:r>
            <a:r>
              <a:rPr sz="950" b="1" dirty="0">
                <a:latin typeface="Arial"/>
                <a:cs typeface="Arial"/>
              </a:rPr>
              <a:t>&amp; </a:t>
            </a:r>
            <a:r>
              <a:rPr sz="950" b="1" spc="-95" dirty="0">
                <a:latin typeface="Arial"/>
                <a:cs typeface="Arial"/>
              </a:rPr>
              <a:t>MARKETING</a:t>
            </a:r>
            <a:r>
              <a:rPr sz="950" b="1" spc="-50" dirty="0">
                <a:latin typeface="Arial"/>
                <a:cs typeface="Arial"/>
              </a:rPr>
              <a:t> </a:t>
            </a:r>
            <a:r>
              <a:rPr sz="950" b="1" spc="-105" dirty="0">
                <a:latin typeface="Arial"/>
                <a:cs typeface="Arial"/>
              </a:rPr>
              <a:t>MATERIALS</a:t>
            </a:r>
            <a:r>
              <a:rPr sz="950" b="1" spc="-30" dirty="0">
                <a:latin typeface="Arial"/>
                <a:cs typeface="Arial"/>
              </a:rPr>
              <a:t> </a:t>
            </a:r>
            <a:r>
              <a:rPr sz="950" b="1" spc="195" dirty="0">
                <a:latin typeface="Arial"/>
                <a:cs typeface="Arial"/>
              </a:rPr>
              <a:t>|</a:t>
            </a:r>
            <a:r>
              <a:rPr sz="950" b="1" spc="-10" dirty="0">
                <a:latin typeface="Arial"/>
                <a:cs typeface="Arial"/>
              </a:rPr>
              <a:t> </a:t>
            </a:r>
            <a:r>
              <a:rPr sz="950" b="1" spc="-110" dirty="0">
                <a:solidFill>
                  <a:srgbClr val="7E7E7E"/>
                </a:solidFill>
                <a:latin typeface="Arial"/>
                <a:cs typeface="Arial"/>
              </a:rPr>
              <a:t>BRAND</a:t>
            </a:r>
            <a:r>
              <a:rPr sz="950" b="1" spc="-15" dirty="0">
                <a:solidFill>
                  <a:srgbClr val="7E7E7E"/>
                </a:solidFill>
                <a:latin typeface="Arial"/>
                <a:cs typeface="Arial"/>
              </a:rPr>
              <a:t> </a:t>
            </a:r>
            <a:r>
              <a:rPr sz="950" b="1" spc="-100" dirty="0">
                <a:solidFill>
                  <a:srgbClr val="7E7E7E"/>
                </a:solidFill>
                <a:latin typeface="Arial"/>
                <a:cs typeface="Arial"/>
              </a:rPr>
              <a:t>BOOK</a:t>
            </a:r>
            <a:endParaRPr sz="950">
              <a:latin typeface="Arial"/>
              <a:cs typeface="Arial"/>
            </a:endParaRPr>
          </a:p>
        </p:txBody>
      </p:sp>
      <p:pic>
        <p:nvPicPr>
          <p:cNvPr id="5" name="object 5">
            <a:extLst>
              <a:ext uri="{FF2B5EF4-FFF2-40B4-BE49-F238E27FC236}">
                <a16:creationId xmlns:a16="http://schemas.microsoft.com/office/drawing/2014/main" id="{F2289F9D-94D1-5A34-B59C-3E7AAE364E6C}"/>
              </a:ext>
            </a:extLst>
          </p:cNvPr>
          <p:cNvPicPr/>
          <p:nvPr/>
        </p:nvPicPr>
        <p:blipFill>
          <a:blip r:embed="rId3" cstate="print"/>
          <a:stretch>
            <a:fillRect/>
          </a:stretch>
        </p:blipFill>
        <p:spPr>
          <a:xfrm>
            <a:off x="0" y="0"/>
            <a:ext cx="12191110" cy="6857745"/>
          </a:xfrm>
          <a:prstGeom prst="rect">
            <a:avLst/>
          </a:prstGeom>
        </p:spPr>
      </p:pic>
      <p:pic>
        <p:nvPicPr>
          <p:cNvPr id="17" name="object 8">
            <a:extLst>
              <a:ext uri="{FF2B5EF4-FFF2-40B4-BE49-F238E27FC236}">
                <a16:creationId xmlns:a16="http://schemas.microsoft.com/office/drawing/2014/main" id="{2A2B71BF-B94B-972D-B102-271C58F584E8}"/>
              </a:ext>
            </a:extLst>
          </p:cNvPr>
          <p:cNvPicPr/>
          <p:nvPr/>
        </p:nvPicPr>
        <p:blipFill>
          <a:blip r:embed="rId4" cstate="print"/>
          <a:stretch>
            <a:fillRect/>
          </a:stretch>
        </p:blipFill>
        <p:spPr>
          <a:xfrm>
            <a:off x="736282" y="473684"/>
            <a:ext cx="1096111" cy="646328"/>
          </a:xfrm>
          <a:prstGeom prst="rect">
            <a:avLst/>
          </a:prstGeom>
        </p:spPr>
      </p:pic>
      <p:sp>
        <p:nvSpPr>
          <p:cNvPr id="18" name="object 19">
            <a:extLst>
              <a:ext uri="{FF2B5EF4-FFF2-40B4-BE49-F238E27FC236}">
                <a16:creationId xmlns:a16="http://schemas.microsoft.com/office/drawing/2014/main" id="{BCEEADD5-F38E-ED8B-9A0E-86923E7E3C94}"/>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E21748A4-423D-DDAD-1544-9ABB8FF66E57}"/>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HEADLINES &amp; SUB-HEADS</a:t>
            </a:r>
            <a:endParaRPr dirty="0"/>
          </a:p>
        </p:txBody>
      </p:sp>
      <p:sp>
        <p:nvSpPr>
          <p:cNvPr id="6" name="TextBox 5">
            <a:extLst>
              <a:ext uri="{FF2B5EF4-FFF2-40B4-BE49-F238E27FC236}">
                <a16:creationId xmlns:a16="http://schemas.microsoft.com/office/drawing/2014/main" id="{23DE4676-3823-9415-9202-3F92B59425EE}"/>
              </a:ext>
            </a:extLst>
          </p:cNvPr>
          <p:cNvSpPr txBox="1"/>
          <p:nvPr/>
        </p:nvSpPr>
        <p:spPr>
          <a:xfrm>
            <a:off x="2135235" y="1334571"/>
            <a:ext cx="7921530" cy="4524315"/>
          </a:xfrm>
          <a:prstGeom prst="rect">
            <a:avLst/>
          </a:prstGeom>
          <a:noFill/>
        </p:spPr>
        <p:txBody>
          <a:bodyPr wrap="square">
            <a:spAutoFit/>
          </a:bodyPr>
          <a:lstStyle/>
          <a:p>
            <a:pPr marL="342900" indent="-342900">
              <a:buFont typeface="Wingdings" pitchFamily="2" charset="2"/>
              <a:buChar char="Ø"/>
            </a:pPr>
            <a:r>
              <a:rPr lang="en-US" sz="1800" b="1" dirty="0"/>
              <a:t>Sip the Clear, Clean, Crisp. </a:t>
            </a:r>
            <a:endParaRPr lang="en-US" sz="1800" dirty="0"/>
          </a:p>
          <a:p>
            <a:r>
              <a:rPr lang="en-US" sz="1800" dirty="0"/>
              <a:t>	Ancient grains of rye. Alpine water filtered for centuries. </a:t>
            </a:r>
          </a:p>
          <a:p>
            <a:r>
              <a:rPr lang="en-US" sz="1800" dirty="0"/>
              <a:t>	(Alt.): Enjoyed neat, on the rocks, or in your favorite cocktail. </a:t>
            </a:r>
          </a:p>
          <a:p>
            <a:r>
              <a:rPr lang="en-US" sz="1800" dirty="0"/>
              <a:t> </a:t>
            </a:r>
          </a:p>
          <a:p>
            <a:pPr marL="285750" indent="-285750">
              <a:buFont typeface="Wingdings" pitchFamily="2" charset="2"/>
              <a:buChar char="Ø"/>
            </a:pPr>
            <a:r>
              <a:rPr lang="en-US" sz="1800" b="1" dirty="0"/>
              <a:t>Two Ingredients. Nothing Else. </a:t>
            </a:r>
            <a:endParaRPr lang="en-US" sz="1800" dirty="0"/>
          </a:p>
          <a:p>
            <a:r>
              <a:rPr lang="en-US" sz="1800" dirty="0"/>
              <a:t>	Ancient grains of rye. Alpine water filtered for centuries. </a:t>
            </a:r>
          </a:p>
          <a:p>
            <a:r>
              <a:rPr lang="en-US" sz="1800" dirty="0"/>
              <a:t> </a:t>
            </a:r>
          </a:p>
          <a:p>
            <a:pPr marL="285750" indent="-285750">
              <a:buFont typeface="Wingdings" pitchFamily="2" charset="2"/>
              <a:buChar char="Ø"/>
            </a:pPr>
            <a:r>
              <a:rPr lang="en-US" sz="1800" b="1" dirty="0"/>
              <a:t>Vodka with Altitude.</a:t>
            </a:r>
            <a:endParaRPr lang="en-US" sz="1800" dirty="0"/>
          </a:p>
          <a:p>
            <a:r>
              <a:rPr lang="en-US" sz="1800" dirty="0"/>
              <a:t>	Mountain spring Alpine water. Ancient grains of rye. </a:t>
            </a:r>
          </a:p>
          <a:p>
            <a:r>
              <a:rPr lang="en-US" sz="1800" dirty="0"/>
              <a:t>	(Alt. or with the above sub-head) For a taste like no other. </a:t>
            </a:r>
          </a:p>
          <a:p>
            <a:r>
              <a:rPr lang="en-US" sz="1800" dirty="0"/>
              <a:t> </a:t>
            </a:r>
          </a:p>
          <a:p>
            <a:pPr marL="285750" indent="-285750">
              <a:buFont typeface="Wingdings" pitchFamily="2" charset="2"/>
              <a:buChar char="Ø"/>
            </a:pPr>
            <a:r>
              <a:rPr lang="en-US" sz="1800" b="1" dirty="0"/>
              <a:t>The Barrel – Unbreakable. The Taste – Unmistakable. </a:t>
            </a:r>
            <a:endParaRPr lang="en-US" sz="1800" dirty="0"/>
          </a:p>
          <a:p>
            <a:r>
              <a:rPr lang="en-US" sz="1800" dirty="0"/>
              <a:t>	NEFT ultra ultra vodka. </a:t>
            </a:r>
          </a:p>
          <a:p>
            <a:r>
              <a:rPr lang="en-US" sz="1800" dirty="0"/>
              <a:t> </a:t>
            </a:r>
          </a:p>
          <a:p>
            <a:pPr marL="285750" indent="-285750">
              <a:buFont typeface="Wingdings" pitchFamily="2" charset="2"/>
              <a:buChar char="Ø"/>
            </a:pPr>
            <a:r>
              <a:rPr lang="en-US" sz="1800" b="1" dirty="0"/>
              <a:t>The Barrel Starts Conversations. The Taste Leaves You Speechless. </a:t>
            </a:r>
            <a:endParaRPr lang="en-US" sz="1800" dirty="0"/>
          </a:p>
          <a:p>
            <a:r>
              <a:rPr lang="en-US" sz="1800" dirty="0"/>
              <a:t>	Ancient grains of rye. Alpine spring water filtered for centuries. </a:t>
            </a:r>
          </a:p>
        </p:txBody>
      </p:sp>
    </p:spTree>
    <p:extLst>
      <p:ext uri="{BB962C8B-B14F-4D97-AF65-F5344CB8AC3E}">
        <p14:creationId xmlns:p14="http://schemas.microsoft.com/office/powerpoint/2010/main" val="1940580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F5220DC-28EF-EBD7-D0F5-EA942B9159F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8ADAF85-CB40-2191-008F-7A3FFE09502C}"/>
              </a:ext>
            </a:extLst>
          </p:cNvPr>
          <p:cNvPicPr/>
          <p:nvPr/>
        </p:nvPicPr>
        <p:blipFill>
          <a:blip r:embed="rId2" cstate="print"/>
          <a:stretch>
            <a:fillRect/>
          </a:stretch>
        </p:blipFill>
        <p:spPr>
          <a:xfrm>
            <a:off x="10891901" y="6272276"/>
            <a:ext cx="679107" cy="433527"/>
          </a:xfrm>
          <a:prstGeom prst="rect">
            <a:avLst/>
          </a:prstGeom>
        </p:spPr>
      </p:pic>
      <p:sp>
        <p:nvSpPr>
          <p:cNvPr id="3" name="object 3">
            <a:extLst>
              <a:ext uri="{FF2B5EF4-FFF2-40B4-BE49-F238E27FC236}">
                <a16:creationId xmlns:a16="http://schemas.microsoft.com/office/drawing/2014/main" id="{1CA21C8E-A362-0F84-7A86-40A21393C74E}"/>
              </a:ext>
            </a:extLst>
          </p:cNvPr>
          <p:cNvSpPr txBox="1"/>
          <p:nvPr/>
        </p:nvSpPr>
        <p:spPr>
          <a:xfrm>
            <a:off x="623011" y="6363385"/>
            <a:ext cx="2588260" cy="123825"/>
          </a:xfrm>
          <a:prstGeom prst="rect">
            <a:avLst/>
          </a:prstGeom>
        </p:spPr>
        <p:txBody>
          <a:bodyPr vert="horz" wrap="square" lIns="0" tIns="0" rIns="0" bIns="0" rtlCol="0">
            <a:spAutoFit/>
          </a:bodyPr>
          <a:lstStyle/>
          <a:p>
            <a:pPr>
              <a:lnSpc>
                <a:spcPts val="919"/>
              </a:lnSpc>
            </a:pPr>
            <a:r>
              <a:rPr sz="950" b="1" spc="-110" dirty="0">
                <a:latin typeface="Arial"/>
                <a:cs typeface="Arial"/>
              </a:rPr>
              <a:t>BRAND</a:t>
            </a:r>
            <a:r>
              <a:rPr sz="950" b="1" spc="-30" dirty="0">
                <a:latin typeface="Arial"/>
                <a:cs typeface="Arial"/>
              </a:rPr>
              <a:t> </a:t>
            </a:r>
            <a:r>
              <a:rPr sz="950" b="1" dirty="0">
                <a:latin typeface="Arial"/>
                <a:cs typeface="Arial"/>
              </a:rPr>
              <a:t>&amp; </a:t>
            </a:r>
            <a:r>
              <a:rPr sz="950" b="1" spc="-95" dirty="0">
                <a:latin typeface="Arial"/>
                <a:cs typeface="Arial"/>
              </a:rPr>
              <a:t>MARKETING</a:t>
            </a:r>
            <a:r>
              <a:rPr sz="950" b="1" spc="-50" dirty="0">
                <a:latin typeface="Arial"/>
                <a:cs typeface="Arial"/>
              </a:rPr>
              <a:t> </a:t>
            </a:r>
            <a:r>
              <a:rPr sz="950" b="1" spc="-105" dirty="0">
                <a:latin typeface="Arial"/>
                <a:cs typeface="Arial"/>
              </a:rPr>
              <a:t>MATERIALS</a:t>
            </a:r>
            <a:r>
              <a:rPr sz="950" b="1" spc="-30" dirty="0">
                <a:latin typeface="Arial"/>
                <a:cs typeface="Arial"/>
              </a:rPr>
              <a:t> </a:t>
            </a:r>
            <a:r>
              <a:rPr sz="950" b="1" spc="195" dirty="0">
                <a:latin typeface="Arial"/>
                <a:cs typeface="Arial"/>
              </a:rPr>
              <a:t>|</a:t>
            </a:r>
            <a:r>
              <a:rPr sz="950" b="1" spc="-10" dirty="0">
                <a:latin typeface="Arial"/>
                <a:cs typeface="Arial"/>
              </a:rPr>
              <a:t> </a:t>
            </a:r>
            <a:r>
              <a:rPr sz="950" b="1" spc="-110" dirty="0">
                <a:solidFill>
                  <a:srgbClr val="7E7E7E"/>
                </a:solidFill>
                <a:latin typeface="Arial"/>
                <a:cs typeface="Arial"/>
              </a:rPr>
              <a:t>BRAND</a:t>
            </a:r>
            <a:r>
              <a:rPr sz="950" b="1" spc="-15" dirty="0">
                <a:solidFill>
                  <a:srgbClr val="7E7E7E"/>
                </a:solidFill>
                <a:latin typeface="Arial"/>
                <a:cs typeface="Arial"/>
              </a:rPr>
              <a:t> </a:t>
            </a:r>
            <a:r>
              <a:rPr sz="950" b="1" spc="-100" dirty="0">
                <a:solidFill>
                  <a:srgbClr val="7E7E7E"/>
                </a:solidFill>
                <a:latin typeface="Arial"/>
                <a:cs typeface="Arial"/>
              </a:rPr>
              <a:t>BOOK</a:t>
            </a:r>
            <a:endParaRPr sz="950">
              <a:latin typeface="Arial"/>
              <a:cs typeface="Arial"/>
            </a:endParaRPr>
          </a:p>
        </p:txBody>
      </p:sp>
      <p:pic>
        <p:nvPicPr>
          <p:cNvPr id="5" name="object 5">
            <a:extLst>
              <a:ext uri="{FF2B5EF4-FFF2-40B4-BE49-F238E27FC236}">
                <a16:creationId xmlns:a16="http://schemas.microsoft.com/office/drawing/2014/main" id="{A99E7314-5846-2F67-A24A-F0ADD50A381D}"/>
              </a:ext>
            </a:extLst>
          </p:cNvPr>
          <p:cNvPicPr/>
          <p:nvPr/>
        </p:nvPicPr>
        <p:blipFill>
          <a:blip r:embed="rId3" cstate="print"/>
          <a:stretch>
            <a:fillRect/>
          </a:stretch>
        </p:blipFill>
        <p:spPr>
          <a:xfrm>
            <a:off x="0" y="0"/>
            <a:ext cx="12191110" cy="6857745"/>
          </a:xfrm>
          <a:prstGeom prst="rect">
            <a:avLst/>
          </a:prstGeom>
        </p:spPr>
      </p:pic>
      <p:pic>
        <p:nvPicPr>
          <p:cNvPr id="17" name="object 8">
            <a:extLst>
              <a:ext uri="{FF2B5EF4-FFF2-40B4-BE49-F238E27FC236}">
                <a16:creationId xmlns:a16="http://schemas.microsoft.com/office/drawing/2014/main" id="{2A6060BD-2EC2-CCBA-9A7C-3B841ACAAFDF}"/>
              </a:ext>
            </a:extLst>
          </p:cNvPr>
          <p:cNvPicPr/>
          <p:nvPr/>
        </p:nvPicPr>
        <p:blipFill>
          <a:blip r:embed="rId4" cstate="print"/>
          <a:stretch>
            <a:fillRect/>
          </a:stretch>
        </p:blipFill>
        <p:spPr>
          <a:xfrm>
            <a:off x="736282" y="473684"/>
            <a:ext cx="1096111" cy="646328"/>
          </a:xfrm>
          <a:prstGeom prst="rect">
            <a:avLst/>
          </a:prstGeom>
        </p:spPr>
      </p:pic>
      <p:sp>
        <p:nvSpPr>
          <p:cNvPr id="18" name="object 19">
            <a:extLst>
              <a:ext uri="{FF2B5EF4-FFF2-40B4-BE49-F238E27FC236}">
                <a16:creationId xmlns:a16="http://schemas.microsoft.com/office/drawing/2014/main" id="{6DB06F7F-5F3A-3C65-DEF6-C2E840916F6B}"/>
              </a:ext>
            </a:extLst>
          </p:cNvPr>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41FAE5EA-F982-E0EC-D33B-4EA0E13B7BF8}"/>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PUBLIC RELATIONS BOILER PLATE</a:t>
            </a:r>
            <a:endParaRPr dirty="0"/>
          </a:p>
        </p:txBody>
      </p:sp>
      <p:sp>
        <p:nvSpPr>
          <p:cNvPr id="6" name="TextBox 5">
            <a:extLst>
              <a:ext uri="{FF2B5EF4-FFF2-40B4-BE49-F238E27FC236}">
                <a16:creationId xmlns:a16="http://schemas.microsoft.com/office/drawing/2014/main" id="{5D23B027-6C4D-A554-CE0C-ECC68A2DFD37}"/>
              </a:ext>
            </a:extLst>
          </p:cNvPr>
          <p:cNvSpPr txBox="1"/>
          <p:nvPr/>
        </p:nvSpPr>
        <p:spPr>
          <a:xfrm>
            <a:off x="2134790" y="1534695"/>
            <a:ext cx="7921530" cy="4524315"/>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NEFT was conceived in 2011 to shatter expectations about vodka in a category with a complete lack of premium options made with absolutely clean ingredients. NEFT is made from mineral-rich mountain spring water filtered centuries deep beneath the Austrian Alps and ancient grains of rye. Nothing else. No sugar, no additives. Hence, a vodka with a refined and sophisticated taste so delicious that it can be enjoyed neat, on the rocks, or in a cocktail was created. </a:t>
            </a:r>
          </a:p>
          <a:p>
            <a:r>
              <a:rPr lang="en-US" sz="1600" dirty="0">
                <a:latin typeface="Arial" panose="020B0604020202020204" pitchFamily="34" charset="0"/>
                <a:cs typeface="Arial" panose="020B0604020202020204" pitchFamily="34" charset="0"/>
              </a:rPr>
              <a:t> </a:t>
            </a:r>
          </a:p>
          <a:p>
            <a:r>
              <a:rPr lang="en-US" sz="1600" dirty="0">
                <a:latin typeface="Arial" panose="020B0604020202020204" pitchFamily="34" charset="0"/>
                <a:cs typeface="Arial" panose="020B0604020202020204" pitchFamily="34" charset="0"/>
              </a:rPr>
              <a:t>Beyond its smooth taste, NEFT is a sustainability beacon, showcased in an eco-friendly, unbreakable, easily recyclable, lightweight metal barrel. The versatile container keeps the liquid cold for hours. Dedicated to reshaping the spirits landscape, we prioritize responsible drinking, environmental impact reduction, and giving back to our communities. </a:t>
            </a:r>
          </a:p>
          <a:p>
            <a:r>
              <a:rPr lang="en-US" sz="1600" dirty="0">
                <a:latin typeface="Arial" panose="020B0604020202020204" pitchFamily="34" charset="0"/>
                <a:cs typeface="Arial" panose="020B0604020202020204" pitchFamily="34" charset="0"/>
              </a:rPr>
              <a:t> </a:t>
            </a:r>
          </a:p>
          <a:p>
            <a:r>
              <a:rPr lang="en-US" sz="1600" dirty="0">
                <a:latin typeface="Arial" panose="020B0604020202020204" pitchFamily="34" charset="0"/>
                <a:cs typeface="Arial" panose="020B0604020202020204" pitchFamily="34" charset="0"/>
              </a:rPr>
              <a:t>NEFT has received multiple accolades and awards including a 98-point rating from </a:t>
            </a:r>
            <a:r>
              <a:rPr lang="en-US" sz="1600" i="1" dirty="0">
                <a:latin typeface="Arial" panose="020B0604020202020204" pitchFamily="34" charset="0"/>
                <a:cs typeface="Arial" panose="020B0604020202020204" pitchFamily="34" charset="0"/>
              </a:rPr>
              <a:t>The Tasting Panel</a:t>
            </a:r>
            <a:r>
              <a:rPr lang="en-US" sz="1600" dirty="0">
                <a:latin typeface="Arial" panose="020B0604020202020204" pitchFamily="34" charset="0"/>
                <a:cs typeface="Arial" panose="020B0604020202020204" pitchFamily="34" charset="0"/>
              </a:rPr>
              <a:t>; Double Gold medals at the </a:t>
            </a:r>
            <a:r>
              <a:rPr lang="en-US" sz="1600" i="1" dirty="0">
                <a:latin typeface="Arial" panose="020B0604020202020204" pitchFamily="34" charset="0"/>
                <a:cs typeface="Arial" panose="020B0604020202020204" pitchFamily="34" charset="0"/>
              </a:rPr>
              <a:t>prestigious San Francisco World Spirits Competition</a:t>
            </a:r>
            <a:r>
              <a:rPr lang="en-US" sz="1600" dirty="0">
                <a:latin typeface="Arial" panose="020B0604020202020204" pitchFamily="34" charset="0"/>
                <a:cs typeface="Arial" panose="020B0604020202020204" pitchFamily="34" charset="0"/>
              </a:rPr>
              <a:t>, becoming one of only two vodkas to win that recognition consecutively for the past two years; and significantly, in the same competition, won “Best Vodka" and more. To learn more visit </a:t>
            </a:r>
            <a:r>
              <a:rPr lang="en-US" sz="1600" u="sng" dirty="0">
                <a:latin typeface="Arial" panose="020B0604020202020204" pitchFamily="34" charset="0"/>
                <a:cs typeface="Arial" panose="020B0604020202020204" pitchFamily="34" charset="0"/>
                <a:hlinkClick r:id="rId5" tooltip="http://www.neftvodka.com"/>
              </a:rPr>
              <a:t>www.neftvodka.com</a:t>
            </a:r>
            <a:r>
              <a:rPr lang="en-US"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62163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383E8-D4FC-5F4D-BFCC-A992B361664A}"/>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F450CC23-57BB-FEA1-9C7D-232B742B19E2}"/>
              </a:ext>
            </a:extLst>
          </p:cNvPr>
          <p:cNvSpPr txBox="1">
            <a:spLocks noGrp="1"/>
          </p:cNvSpPr>
          <p:nvPr>
            <p:ph type="title"/>
          </p:nvPr>
        </p:nvSpPr>
        <p:spPr>
          <a:xfrm>
            <a:off x="-457200" y="266333"/>
            <a:ext cx="12115800" cy="620888"/>
          </a:xfrm>
          <a:prstGeom prst="rect">
            <a:avLst/>
          </a:prstGeom>
        </p:spPr>
        <p:txBody>
          <a:bodyPr vert="horz" wrap="square" lIns="0" tIns="127203" rIns="0" bIns="0" rtlCol="0">
            <a:spAutoFit/>
          </a:bodyPr>
          <a:lstStyle/>
          <a:p>
            <a:pPr marL="902969" algn="ctr">
              <a:lnSpc>
                <a:spcPct val="100000"/>
              </a:lnSpc>
              <a:spcBef>
                <a:spcPts val="95"/>
              </a:spcBef>
            </a:pPr>
            <a:r>
              <a:rPr lang="en-US" sz="3200" dirty="0"/>
              <a:t>VISA CASH APP RACING BULLS FORMULA ONE™ TEAM </a:t>
            </a:r>
            <a:endParaRPr sz="3200" dirty="0"/>
          </a:p>
        </p:txBody>
      </p:sp>
      <p:sp>
        <p:nvSpPr>
          <p:cNvPr id="10" name="object 10">
            <a:extLst>
              <a:ext uri="{FF2B5EF4-FFF2-40B4-BE49-F238E27FC236}">
                <a16:creationId xmlns:a16="http://schemas.microsoft.com/office/drawing/2014/main" id="{30D2CEC1-D987-DCEF-5EB2-ACA46A05EB9E}"/>
              </a:ext>
            </a:extLst>
          </p:cNvPr>
          <p:cNvSpPr/>
          <p:nvPr/>
        </p:nvSpPr>
        <p:spPr>
          <a:xfrm>
            <a:off x="5498972" y="1046861"/>
            <a:ext cx="1106805" cy="0"/>
          </a:xfrm>
          <a:custGeom>
            <a:avLst/>
            <a:gdLst/>
            <a:ahLst/>
            <a:cxnLst/>
            <a:rect l="l" t="t" r="r" b="b"/>
            <a:pathLst>
              <a:path w="1106804">
                <a:moveTo>
                  <a:pt x="1106804" y="0"/>
                </a:moveTo>
                <a:lnTo>
                  <a:pt x="0" y="0"/>
                </a:lnTo>
              </a:path>
            </a:pathLst>
          </a:custGeom>
          <a:ln w="28575">
            <a:solidFill>
              <a:srgbClr val="CC0000"/>
            </a:solidFill>
          </a:ln>
        </p:spPr>
        <p:txBody>
          <a:bodyPr wrap="square" lIns="0" tIns="0" rIns="0" bIns="0" rtlCol="0"/>
          <a:lstStyle/>
          <a:p>
            <a:endParaRPr/>
          </a:p>
        </p:txBody>
      </p:sp>
      <p:sp>
        <p:nvSpPr>
          <p:cNvPr id="3" name="TextBox 2">
            <a:extLst>
              <a:ext uri="{FF2B5EF4-FFF2-40B4-BE49-F238E27FC236}">
                <a16:creationId xmlns:a16="http://schemas.microsoft.com/office/drawing/2014/main" id="{B348206B-4CDA-B534-4E24-6C281EB0D696}"/>
              </a:ext>
            </a:extLst>
          </p:cNvPr>
          <p:cNvSpPr txBox="1"/>
          <p:nvPr/>
        </p:nvSpPr>
        <p:spPr>
          <a:xfrm>
            <a:off x="2193893" y="1169631"/>
            <a:ext cx="7804214" cy="3539430"/>
          </a:xfrm>
          <a:prstGeom prst="rect">
            <a:avLst/>
          </a:prstGeom>
          <a:noFill/>
        </p:spPr>
        <p:txBody>
          <a:bodyPr wrap="square">
            <a:spAutoFit/>
          </a:bodyPr>
          <a:lstStyle/>
          <a:p>
            <a:pPr marL="285750" indent="-285750">
              <a:buFont typeface="Wingdings" pitchFamily="2" charset="2"/>
              <a:buChar char="Ø"/>
            </a:pPr>
            <a:r>
              <a:rPr lang="en-US" sz="1600" b="1" i="1" u="sng" dirty="0">
                <a:latin typeface="Arial" panose="020B0604020202020204" pitchFamily="34" charset="0"/>
                <a:cs typeface="Arial" panose="020B0604020202020204" pitchFamily="34" charset="0"/>
              </a:rPr>
              <a:t>Team Name</a:t>
            </a:r>
            <a:endParaRPr lang="en-US" sz="1600" i="1" u="sng"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When referencing </a:t>
            </a:r>
            <a:r>
              <a:rPr lang="en-GB" sz="1600" i="1" dirty="0">
                <a:latin typeface="Arial" panose="020B0604020202020204" pitchFamily="34" charset="0"/>
                <a:cs typeface="Arial" panose="020B0604020202020204" pitchFamily="34" charset="0"/>
              </a:rPr>
              <a:t>the team </a:t>
            </a:r>
            <a:r>
              <a:rPr lang="en-US" sz="1600" dirty="0">
                <a:latin typeface="Arial" panose="020B0604020202020204" pitchFamily="34" charset="0"/>
                <a:cs typeface="Arial" panose="020B0604020202020204" pitchFamily="34" charset="0"/>
              </a:rPr>
              <a:t>always use the full name including the trademark OR the acronym if second usage:</a:t>
            </a:r>
          </a:p>
          <a:p>
            <a:r>
              <a:rPr lang="en-US" sz="1600" dirty="0">
                <a:latin typeface="Arial" panose="020B0604020202020204" pitchFamily="34" charset="0"/>
                <a:cs typeface="Arial" panose="020B0604020202020204" pitchFamily="34" charset="0"/>
              </a:rPr>
              <a:t> </a:t>
            </a:r>
          </a:p>
          <a:p>
            <a:r>
              <a:rPr lang="en-GB" sz="1600" b="1" dirty="0">
                <a:latin typeface="Arial" panose="020B0604020202020204" pitchFamily="34" charset="0"/>
                <a:cs typeface="Arial" panose="020B0604020202020204" pitchFamily="34" charset="0"/>
              </a:rPr>
              <a:t>Visa Cash App Racing Bulls Formula One™ Team (VCARB)</a:t>
            </a:r>
            <a:endParaRPr lang="en-US" sz="1600" b="1"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1600" b="1" i="1" u="sng" dirty="0">
                <a:latin typeface="Arial" panose="020B0604020202020204" pitchFamily="34" charset="0"/>
                <a:cs typeface="Arial" panose="020B0604020202020204" pitchFamily="34" charset="0"/>
              </a:rPr>
              <a:t>F1® or Formula One™</a:t>
            </a:r>
          </a:p>
          <a:p>
            <a:r>
              <a:rPr lang="en-US" sz="1600" dirty="0">
                <a:latin typeface="Arial" panose="020B0604020202020204" pitchFamily="34" charset="0"/>
                <a:cs typeface="Arial" panose="020B0604020202020204" pitchFamily="34" charset="0"/>
              </a:rPr>
              <a:t> </a:t>
            </a:r>
          </a:p>
          <a:p>
            <a:r>
              <a:rPr lang="en-US" sz="1600" dirty="0">
                <a:latin typeface="Arial" panose="020B0604020202020204" pitchFamily="34" charset="0"/>
                <a:cs typeface="Arial" panose="020B0604020202020204" pitchFamily="34" charset="0"/>
              </a:rPr>
              <a:t>When referencing F1® or Formula One™ use a registered trademark or trademark as shown.</a:t>
            </a:r>
          </a:p>
          <a:p>
            <a:r>
              <a:rPr lang="en-US" sz="1600" i="1" dirty="0">
                <a:solidFill>
                  <a:srgbClr val="FF0000"/>
                </a:solidFill>
                <a:latin typeface="Arial" panose="020B0604020202020204" pitchFamily="34" charset="0"/>
                <a:cs typeface="Arial" panose="020B0604020202020204" pitchFamily="34" charset="0"/>
              </a:rPr>
              <a:t> </a:t>
            </a:r>
            <a:endParaRPr lang="en-US" sz="1600" dirty="0">
              <a:solidFill>
                <a:srgbClr val="FF0000"/>
              </a:solidFill>
              <a:latin typeface="Arial" panose="020B0604020202020204" pitchFamily="34" charset="0"/>
              <a:cs typeface="Arial" panose="020B0604020202020204" pitchFamily="34" charset="0"/>
            </a:endParaRPr>
          </a:p>
          <a:p>
            <a:r>
              <a:rPr lang="en-US" sz="1600" i="1" dirty="0">
                <a:solidFill>
                  <a:srgbClr val="FF0000"/>
                </a:solidFill>
                <a:latin typeface="Arial" panose="020B0604020202020204" pitchFamily="34" charset="0"/>
                <a:cs typeface="Arial" panose="020B0604020202020204" pitchFamily="34" charset="0"/>
              </a:rPr>
              <a:t>All materials mentioning </a:t>
            </a:r>
            <a:r>
              <a:rPr lang="en-GB" sz="1600" i="1" dirty="0">
                <a:solidFill>
                  <a:srgbClr val="FF0000"/>
                </a:solidFill>
                <a:latin typeface="Arial" panose="020B0604020202020204" pitchFamily="34" charset="0"/>
                <a:cs typeface="Arial" panose="020B0604020202020204" pitchFamily="34" charset="0"/>
              </a:rPr>
              <a:t>Visa Cash App Racing Bulls Formula One™ Team AND/OR Formula One™ </a:t>
            </a:r>
            <a:r>
              <a:rPr lang="en-US" sz="1600" i="1" dirty="0">
                <a:solidFill>
                  <a:srgbClr val="FF0000"/>
                </a:solidFill>
                <a:latin typeface="Arial" panose="020B0604020202020204" pitchFamily="34" charset="0"/>
                <a:cs typeface="Arial" panose="020B0604020202020204" pitchFamily="34" charset="0"/>
              </a:rPr>
              <a:t>must be approved by Hal Bame.</a:t>
            </a:r>
            <a:endParaRPr lang="en-US"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49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2">
            <a:extLst>
              <a:ext uri="{FF2B5EF4-FFF2-40B4-BE49-F238E27FC236}">
                <a16:creationId xmlns:a16="http://schemas.microsoft.com/office/drawing/2014/main" id="{34419559-1A89-BF46-5686-F88855691E50}"/>
              </a:ext>
            </a:extLst>
          </p:cNvPr>
          <p:cNvGrpSpPr/>
          <p:nvPr/>
        </p:nvGrpSpPr>
        <p:grpSpPr>
          <a:xfrm>
            <a:off x="-1" y="0"/>
            <a:ext cx="12192000" cy="6858000"/>
            <a:chOff x="0" y="0"/>
            <a:chExt cx="12192000" cy="6858000"/>
          </a:xfrm>
          <a:solidFill>
            <a:schemeClr val="bg1"/>
          </a:solidFill>
        </p:grpSpPr>
        <p:pic>
          <p:nvPicPr>
            <p:cNvPr id="4" name="object 3">
              <a:extLst>
                <a:ext uri="{FF2B5EF4-FFF2-40B4-BE49-F238E27FC236}">
                  <a16:creationId xmlns:a16="http://schemas.microsoft.com/office/drawing/2014/main" id="{C338795F-D714-7EB2-B781-75FCFD499D82}"/>
                </a:ext>
              </a:extLst>
            </p:cNvPr>
            <p:cNvPicPr/>
            <p:nvPr/>
          </p:nvPicPr>
          <p:blipFill>
            <a:blip r:embed="rId3" cstate="print"/>
            <a:stretch>
              <a:fillRect/>
            </a:stretch>
          </p:blipFill>
          <p:spPr>
            <a:xfrm>
              <a:off x="11344275" y="6267450"/>
              <a:ext cx="685800" cy="438150"/>
            </a:xfrm>
            <a:prstGeom prst="rect">
              <a:avLst/>
            </a:prstGeom>
            <a:grpFill/>
          </p:spPr>
        </p:pic>
        <p:pic>
          <p:nvPicPr>
            <p:cNvPr id="9" name="object 4">
              <a:extLst>
                <a:ext uri="{FF2B5EF4-FFF2-40B4-BE49-F238E27FC236}">
                  <a16:creationId xmlns:a16="http://schemas.microsoft.com/office/drawing/2014/main" id="{9077E9E2-F711-8EB3-84B6-3D2DB09B9AC2}"/>
                </a:ext>
              </a:extLst>
            </p:cNvPr>
            <p:cNvPicPr/>
            <p:nvPr/>
          </p:nvPicPr>
          <p:blipFill>
            <a:blip r:embed="rId4" cstate="print"/>
            <a:stretch>
              <a:fillRect/>
            </a:stretch>
          </p:blipFill>
          <p:spPr>
            <a:xfrm>
              <a:off x="0" y="0"/>
              <a:ext cx="12192000" cy="6857999"/>
            </a:xfrm>
            <a:prstGeom prst="rect">
              <a:avLst/>
            </a:prstGeom>
            <a:gradFill>
              <a:gsLst>
                <a:gs pos="68004">
                  <a:srgbClr val="B0C6E1"/>
                </a:gs>
                <a:gs pos="49020">
                  <a:srgbClr val="BDCFE6"/>
                </a:gs>
                <a:gs pos="0">
                  <a:schemeClr val="accent1">
                    <a:lumMod val="5000"/>
                    <a:lumOff val="95000"/>
                  </a:schemeClr>
                </a:gs>
                <a:gs pos="6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22" name="object 5">
              <a:extLst>
                <a:ext uri="{FF2B5EF4-FFF2-40B4-BE49-F238E27FC236}">
                  <a16:creationId xmlns:a16="http://schemas.microsoft.com/office/drawing/2014/main" id="{829EFA2B-169A-C860-3AE2-CDC6D2EC7763}"/>
                </a:ext>
              </a:extLst>
            </p:cNvPr>
            <p:cNvPicPr/>
            <p:nvPr/>
          </p:nvPicPr>
          <p:blipFill>
            <a:blip r:embed="rId5" cstate="print"/>
            <a:stretch>
              <a:fillRect/>
            </a:stretch>
          </p:blipFill>
          <p:spPr>
            <a:xfrm>
              <a:off x="1190625" y="466725"/>
              <a:ext cx="1095375" cy="647700"/>
            </a:xfrm>
            <a:prstGeom prst="rect">
              <a:avLst/>
            </a:prstGeom>
            <a:grpFill/>
          </p:spPr>
        </p:pic>
      </p:grpSp>
      <p:pic>
        <p:nvPicPr>
          <p:cNvPr id="2" name="object 2"/>
          <p:cNvPicPr/>
          <p:nvPr/>
        </p:nvPicPr>
        <p:blipFill>
          <a:blip r:embed="rId6" cstate="print"/>
          <a:stretch>
            <a:fillRect/>
          </a:stretch>
        </p:blipFill>
        <p:spPr>
          <a:xfrm>
            <a:off x="1" y="7146"/>
            <a:ext cx="12191999" cy="2758186"/>
          </a:xfrm>
          <a:prstGeom prst="rect">
            <a:avLst/>
          </a:prstGeom>
        </p:spPr>
      </p:pic>
      <p:sp>
        <p:nvSpPr>
          <p:cNvPr id="7" name="object 7"/>
          <p:cNvSpPr/>
          <p:nvPr/>
        </p:nvSpPr>
        <p:spPr>
          <a:xfrm>
            <a:off x="2164588" y="473709"/>
            <a:ext cx="0" cy="561340"/>
          </a:xfrm>
          <a:custGeom>
            <a:avLst/>
            <a:gdLst/>
            <a:ahLst/>
            <a:cxnLst/>
            <a:rect l="l" t="t" r="r" b="b"/>
            <a:pathLst>
              <a:path h="561340">
                <a:moveTo>
                  <a:pt x="0" y="0"/>
                </a:moveTo>
                <a:lnTo>
                  <a:pt x="0" y="561086"/>
                </a:lnTo>
              </a:path>
            </a:pathLst>
          </a:custGeom>
          <a:ln w="28575">
            <a:solidFill>
              <a:srgbClr val="CC0000"/>
            </a:solidFill>
          </a:ln>
        </p:spPr>
        <p:txBody>
          <a:bodyPr wrap="square" lIns="0" tIns="0" rIns="0" bIns="0" rtlCol="0"/>
          <a:lstStyle/>
          <a:p>
            <a:endParaRPr/>
          </a:p>
        </p:txBody>
      </p:sp>
      <p:pic>
        <p:nvPicPr>
          <p:cNvPr id="8" name="object 8"/>
          <p:cNvPicPr/>
          <p:nvPr/>
        </p:nvPicPr>
        <p:blipFill>
          <a:blip r:embed="rId7" cstate="print"/>
          <a:stretch>
            <a:fillRect/>
          </a:stretch>
        </p:blipFill>
        <p:spPr>
          <a:xfrm>
            <a:off x="736282" y="473684"/>
            <a:ext cx="1096111" cy="646328"/>
          </a:xfrm>
          <a:prstGeom prst="rect">
            <a:avLst/>
          </a:prstGeom>
        </p:spPr>
      </p:pic>
      <p:sp>
        <p:nvSpPr>
          <p:cNvPr id="15" name="object 18">
            <a:extLst>
              <a:ext uri="{FF2B5EF4-FFF2-40B4-BE49-F238E27FC236}">
                <a16:creationId xmlns:a16="http://schemas.microsoft.com/office/drawing/2014/main" id="{EC131CBF-2EBF-21EE-0C70-446B9ACE80F1}"/>
              </a:ext>
            </a:extLst>
          </p:cNvPr>
          <p:cNvSpPr txBox="1">
            <a:spLocks noGrp="1"/>
          </p:cNvSpPr>
          <p:nvPr>
            <p:ph type="title"/>
          </p:nvPr>
        </p:nvSpPr>
        <p:spPr>
          <a:xfrm>
            <a:off x="2438400" y="499646"/>
            <a:ext cx="8673825" cy="535403"/>
          </a:xfrm>
          <a:prstGeom prst="rect">
            <a:avLst/>
          </a:prstGeom>
        </p:spPr>
        <p:txBody>
          <a:bodyPr vert="horz" wrap="square" lIns="0" tIns="12065" rIns="0" bIns="0" rtlCol="0">
            <a:spAutoFit/>
          </a:bodyPr>
          <a:lstStyle/>
          <a:p>
            <a:pPr marL="12700">
              <a:lnSpc>
                <a:spcPct val="100000"/>
              </a:lnSpc>
              <a:spcBef>
                <a:spcPts val="95"/>
              </a:spcBef>
            </a:pPr>
            <a:r>
              <a:rPr lang="en-US" dirty="0"/>
              <a:t>TRADEMARKING</a:t>
            </a:r>
            <a:endParaRPr dirty="0"/>
          </a:p>
        </p:txBody>
      </p:sp>
      <p:sp>
        <p:nvSpPr>
          <p:cNvPr id="10" name="TextBox 9">
            <a:extLst>
              <a:ext uri="{FF2B5EF4-FFF2-40B4-BE49-F238E27FC236}">
                <a16:creationId xmlns:a16="http://schemas.microsoft.com/office/drawing/2014/main" id="{7A8ADABE-E8EA-276F-87CA-7FB4A8F320DD}"/>
              </a:ext>
            </a:extLst>
          </p:cNvPr>
          <p:cNvSpPr txBox="1"/>
          <p:nvPr/>
        </p:nvSpPr>
        <p:spPr>
          <a:xfrm>
            <a:off x="451864" y="3070205"/>
            <a:ext cx="11288269" cy="3416320"/>
          </a:xfrm>
          <a:prstGeom prst="rect">
            <a:avLst/>
          </a:prstGeom>
          <a:noFill/>
        </p:spPr>
        <p:txBody>
          <a:bodyPr wrap="square">
            <a:spAutoFit/>
          </a:bodyPr>
          <a:lstStyle/>
          <a:p>
            <a:pPr marL="0" marR="0">
              <a:buNone/>
            </a:pPr>
            <a:r>
              <a:rPr lang="en-US" sz="1800" dirty="0">
                <a:solidFill>
                  <a:srgbClr val="001D35"/>
                </a:solidFill>
                <a:effectLst/>
                <a:latin typeface="Arial" panose="020B0604020202020204" pitchFamily="34" charset="0"/>
                <a:ea typeface="MS Mincho" panose="02020609040205080304" pitchFamily="49" charset="-128"/>
                <a:cs typeface="Times New Roman" panose="02020603050405020304" pitchFamily="18" charset="0"/>
              </a:rPr>
              <a:t>Trademarking protects </a:t>
            </a:r>
            <a:r>
              <a:rPr lang="en-US" dirty="0">
                <a:solidFill>
                  <a:srgbClr val="001D35"/>
                </a:solidFill>
                <a:latin typeface="Arial" panose="020B0604020202020204" pitchFamily="34" charset="0"/>
                <a:ea typeface="MS Mincho" panose="02020609040205080304" pitchFamily="49" charset="-128"/>
                <a:cs typeface="Times New Roman" panose="02020603050405020304" pitchFamily="18" charset="0"/>
              </a:rPr>
              <a:t>NEFT Vodka</a:t>
            </a:r>
            <a:r>
              <a:rPr lang="en-US" sz="1800" dirty="0">
                <a:solidFill>
                  <a:srgbClr val="001D35"/>
                </a:solidFill>
                <a:effectLst/>
                <a:latin typeface="Arial" panose="020B0604020202020204" pitchFamily="34" charset="0"/>
                <a:ea typeface="MS Mincho" panose="02020609040205080304" pitchFamily="49" charset="-128"/>
                <a:cs typeface="Times New Roman" panose="02020603050405020304" pitchFamily="18" charset="0"/>
              </a:rPr>
              <a:t>’s™ identity and prevents others from using similar names. It allows </a:t>
            </a:r>
            <a:r>
              <a:rPr lang="en-US" dirty="0">
                <a:solidFill>
                  <a:srgbClr val="001D35"/>
                </a:solidFill>
                <a:latin typeface="Arial" panose="020B0604020202020204" pitchFamily="34" charset="0"/>
                <a:ea typeface="MS Mincho" panose="02020609040205080304" pitchFamily="49" charset="-128"/>
                <a:cs typeface="Times New Roman" panose="02020603050405020304" pitchFamily="18" charset="0"/>
              </a:rPr>
              <a:t>the brand</a:t>
            </a:r>
            <a:r>
              <a:rPr lang="en-US" sz="1800" dirty="0">
                <a:solidFill>
                  <a:srgbClr val="001D35"/>
                </a:solidFill>
                <a:effectLst/>
                <a:latin typeface="Arial" panose="020B0604020202020204" pitchFamily="34" charset="0"/>
                <a:ea typeface="MS Mincho" panose="02020609040205080304" pitchFamily="49" charset="-128"/>
                <a:cs typeface="Times New Roman" panose="02020603050405020304" pitchFamily="18" charset="0"/>
              </a:rPr>
              <a:t> to take legal action against potential trademark infringement, if necessary. Essentially, it gives NEFT the legal right to claim the brand on communication platforms.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b="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b="1" i="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&gt; </a:t>
            </a:r>
            <a:r>
              <a:rPr lang="en-US" sz="1800" b="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Trademarking/Marketing Materials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Always add a TM to the first use of NEFT Vodka™ in a headline AND in the first use of NEFT Vodka™ in body copy. It is not needed beyond first usages.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b="1"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&gt; Trademarking/Social Media</a:t>
            </a:r>
            <a:endParaRPr lang="en-US" sz="1200" dirty="0">
              <a:effectLst/>
              <a:latin typeface="Univers LT Std 45 Light"/>
              <a:ea typeface="MS Mincho" panose="02020609040205080304" pitchFamily="49" charset="-128"/>
              <a:cs typeface="Times New Roman" panose="02020603050405020304" pitchFamily="18" charset="0"/>
            </a:endParaRPr>
          </a:p>
          <a:p>
            <a:pPr marL="0" marR="0">
              <a:buNone/>
            </a:pPr>
            <a:r>
              <a:rPr lang="en-US" sz="180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Univers LT Std 45 Light"/>
              <a:ea typeface="MS Mincho" panose="02020609040205080304" pitchFamily="49" charset="-128"/>
              <a:cs typeface="Times New Roman" panose="02020603050405020304" pitchFamily="18" charset="0"/>
            </a:endParaRPr>
          </a:p>
          <a:p>
            <a:pPr marL="0" marR="0"/>
            <a:r>
              <a:rPr lang="en-US" sz="180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When possible, add a TM to the first use of NEFT Vodka™ in a headline. </a:t>
            </a:r>
            <a:endParaRPr lang="en-US" sz="1200" dirty="0">
              <a:effectLst/>
              <a:latin typeface="Univers LT Std 45 Light"/>
              <a:ea typeface="MS Mincho" panose="02020609040205080304" pitchFamily="49"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6894</TotalTime>
  <Words>1365</Words>
  <Application>Microsoft Macintosh PowerPoint</Application>
  <PresentationFormat>Widescreen</PresentationFormat>
  <Paragraphs>140</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Univers LT Std 45 Light</vt:lpstr>
      <vt:lpstr>Wingdings</vt:lpstr>
      <vt:lpstr>Office Theme</vt:lpstr>
      <vt:lpstr>LOREM IPSUM</vt:lpstr>
      <vt:lpstr>WHAT’S WITHIN</vt:lpstr>
      <vt:lpstr>OBJECTIVES</vt:lpstr>
      <vt:lpstr>OUR COMPANY</vt:lpstr>
      <vt:lpstr>OUR TAGLINES</vt:lpstr>
      <vt:lpstr>OUR INGREDIENTS</vt:lpstr>
      <vt:lpstr>OUR SPIRIT</vt:lpstr>
      <vt:lpstr>OUR PACKAGING &amp; SUSTAINABILITY</vt:lpstr>
      <vt:lpstr>HEADLINES &amp; SUB-HEADS</vt:lpstr>
      <vt:lpstr>PUBLIC RELATIONS BOILER PLATE</vt:lpstr>
      <vt:lpstr>VISA CASH APP RACING BULLS FORMULA ONE™ TEAM </vt:lpstr>
      <vt:lpstr>TRADEMARKING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NEFT VODKA</dc:title>
  <dc:creator>Amanda.McLeod@neftbrands.com</dc:creator>
  <cp:lastModifiedBy>Joel Raznick</cp:lastModifiedBy>
  <cp:revision>77</cp:revision>
  <dcterms:created xsi:type="dcterms:W3CDTF">2025-04-03T18:58:39Z</dcterms:created>
  <dcterms:modified xsi:type="dcterms:W3CDTF">2025-07-02T21:29:43Z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2025-03-25T00:00:00Z</vt:filetime>
  </property>
  <property fmtid="{D5CDD505-2E9C-101B-9397-08002B2CF9AE}" pid="3" name="Creator">
    <vt:lpwstr>Microsoft® PowerPoint® for Microsoft 365</vt:lpwstr>
  </property>
  <property fmtid="{D5CDD505-2E9C-101B-9397-08002B2CF9AE}" pid="4" name="LastSaved">
    <vt:filetime>2025-04-03T00:00:00Z</vt:filetime>
  </property>
  <property fmtid="{D5CDD505-2E9C-101B-9397-08002B2CF9AE}" pid="5" name="Producer">
    <vt:lpwstr>Microsoft® PowerPoint® for Microsoft 365</vt:lpwstr>
  </property>
</Properties>
</file>