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7" r:id="rId10"/>
    <p:sldId id="268" r:id="rId11"/>
    <p:sldId id="269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4" d="100"/>
          <a:sy n="114" d="100"/>
        </p:scale>
        <p:origin x="3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935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udy-report-preview-ligh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udy-report-preview-dark"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877824"/>
            <a:ext cx="11064240" cy="9144"/>
          </a:xfrm>
          <a:prstGeom prst="rect">
            <a:avLst/>
          </a:prstGeom>
          <a:solidFill>
            <a:srgbClr val="2B2B2B"/>
          </a:solidFill>
          <a:ln w="12700">
            <a:solidFill>
              <a:srgbClr val="2B2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10789920" y="475488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D4D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[01]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2743200"/>
            <a:ext cx="21031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Research Report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71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621792" y="3127248"/>
            <a:ext cx="521208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Packaging Expectations for Health-Conscious Adults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621792" y="5394960"/>
            <a:ext cx="5120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BEBEB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Explore and document the expectations, preferences, and trade-offs that consumers aged 25-45 in Germany associate with sustainable food packaging.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955280" y="4261104"/>
            <a:ext cx="3566160" cy="384048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119872" y="4370832"/>
            <a:ext cx="1711757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TEILNEHMENDE</a:t>
            </a:r>
            <a:endParaRPr lang="en-US" sz="820" dirty="0"/>
          </a:p>
        </p:txBody>
      </p:sp>
      <p:sp>
        <p:nvSpPr>
          <p:cNvPr id="10" name="Text 8"/>
          <p:cNvSpPr/>
          <p:nvPr/>
        </p:nvSpPr>
        <p:spPr>
          <a:xfrm>
            <a:off x="9667037" y="4370832"/>
            <a:ext cx="1497787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7955280" y="4736592"/>
            <a:ext cx="3566160" cy="384048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119872" y="4846320"/>
            <a:ext cx="1711757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ABSCHLUSS</a:t>
            </a:r>
            <a:endParaRPr lang="en-US" sz="820" dirty="0"/>
          </a:p>
        </p:txBody>
      </p:sp>
      <p:sp>
        <p:nvSpPr>
          <p:cNvPr id="13" name="Text 11"/>
          <p:cNvSpPr/>
          <p:nvPr/>
        </p:nvSpPr>
        <p:spPr>
          <a:xfrm>
            <a:off x="9667037" y="4846320"/>
            <a:ext cx="1497787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7955280" y="5212080"/>
            <a:ext cx="3566160" cy="384048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119872" y="5321808"/>
            <a:ext cx="1711757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FRAGEN</a:t>
            </a:r>
            <a:endParaRPr lang="en-US" sz="820" dirty="0"/>
          </a:p>
        </p:txBody>
      </p:sp>
      <p:sp>
        <p:nvSpPr>
          <p:cNvPr id="16" name="Text 14"/>
          <p:cNvSpPr/>
          <p:nvPr/>
        </p:nvSpPr>
        <p:spPr>
          <a:xfrm>
            <a:off x="9667037" y="5321808"/>
            <a:ext cx="1497787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955280" y="5687568"/>
            <a:ext cx="3566160" cy="384048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119872" y="5797296"/>
            <a:ext cx="1711757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FELDPHASE BEENDET</a:t>
            </a:r>
            <a:endParaRPr lang="en-US" sz="820" dirty="0"/>
          </a:p>
        </p:txBody>
      </p:sp>
      <p:sp>
        <p:nvSpPr>
          <p:cNvPr id="19" name="Text 17"/>
          <p:cNvSpPr/>
          <p:nvPr/>
        </p:nvSpPr>
        <p:spPr>
          <a:xfrm>
            <a:off x="9667037" y="5797296"/>
            <a:ext cx="1497787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2026-05-19</a:t>
            </a:r>
            <a:endParaRPr lang="en-US" sz="880" dirty="0"/>
          </a:p>
        </p:txBody>
      </p:sp>
      <p:pic>
        <p:nvPicPr>
          <p:cNvPr id="2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30352" y="475488"/>
            <a:ext cx="1417320" cy="310896"/>
          </a:xfrm>
          <a:prstGeom prst="rect">
            <a:avLst/>
          </a:prstGeom>
        </p:spPr>
      </p:pic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6928" y="6345936"/>
            <a:ext cx="150876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RECHTLICHE HINWEISE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HAFTUNGSAUSSCHLUSS &amp; RECHTLICHE HINWEISE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[13]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676656" y="1609344"/>
            <a:ext cx="5102352" cy="115214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41248" y="1755648"/>
            <a:ext cx="4773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HAFTUNGSAUSSCHLUSS ZU DATEN UND METHODIK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41248" y="2029968"/>
            <a:ext cx="477316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in diesem Bericht dargestellten Ergebnisse basieren auf dem bereitgestellten Studienaufbau, der Stichprobendefinition und den Antwortdaten (menschlich oder synthetisch). Die Erkenntnisse koennen bei anderen Stichproben oder Forschungsdesigns variieren.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76656" y="3035808"/>
            <a:ext cx="5102352" cy="115214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41248" y="3182112"/>
            <a:ext cx="4773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HAFTUNGSAUSSCHLUSS ZUR INTERPRETATION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841248" y="3456432"/>
            <a:ext cx="477316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Erkenntnisse und Empfehlungen spiegeln Muster wider, die aus den erhobenen Daten abgeleitet wurden, und sollten im Kontext der Studie interpretiert werden. Sie sind nicht als eindeutige Vorhersagen kuenftigen Marktverhaltens gedacht.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76656" y="4462272"/>
            <a:ext cx="5102352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41248" y="4608576"/>
            <a:ext cx="4773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AUSSCHLUSS DER HAFTUNG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841248" y="4882896"/>
            <a:ext cx="4773168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 Anbieter uebernimmt keine Haftung fuer Geschaeftsentscheidungen, die auf Grundlage dieses Berichts getroffen werden, noch fuer unvollstaendige, ungenaue oder fehlinterpretierte Daten.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364224" y="1609344"/>
            <a:ext cx="5102352" cy="142646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528816" y="1755648"/>
            <a:ext cx="4773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VERTRAULICHKEIT UND NUTZUNGSRECHTE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528816" y="2029968"/>
            <a:ext cx="47731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Dieser Bericht wird ausschliesslich der auftraggebenden Partei zur Verfuegung gestellt. Alle Inhalte sind urheberrechtlich geschuetzt, sofern nicht anders angegeben.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364224" y="3694176"/>
            <a:ext cx="5102352" cy="142646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28816" y="3840480"/>
            <a:ext cx="4773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HINWEIS ZUR AUTOMATISIERTEN ANALYSE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528816" y="4114800"/>
            <a:ext cx="47731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Bestimmte Teile der Analyse wurden mithilfe von KI und automatisierten Systemen erstellt. Obwohl Qualitaetspruefungen durchgefuehrt werden, koennen Ungenauigkeiten auftreten.</a:t>
            </a:r>
            <a:endParaRPr lang="en-US" sz="1000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877824"/>
            <a:ext cx="11064240" cy="9144"/>
          </a:xfrm>
          <a:prstGeom prst="rect">
            <a:avLst/>
          </a:prstGeom>
          <a:solidFill>
            <a:srgbClr val="2B2B2B"/>
          </a:solidFill>
          <a:ln w="12700">
            <a:solidFill>
              <a:srgbClr val="2B2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10789920" y="475488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D4D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[14]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2743200"/>
            <a:ext cx="21031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BERICHT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71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621792" y="3127248"/>
            <a:ext cx="4389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Vielen Dank.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621792" y="6016752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8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FUER WEITERE INFORMATIONEN KONTAKTIEREN: INFO@EXPERIAL.AI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7863840" y="3621024"/>
            <a:ext cx="3657600" cy="384048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028432" y="3730752"/>
            <a:ext cx="1755648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BERICHT ERSTELLT AM</a:t>
            </a:r>
            <a:endParaRPr lang="en-US" sz="820" dirty="0"/>
          </a:p>
        </p:txBody>
      </p:sp>
      <p:sp>
        <p:nvSpPr>
          <p:cNvPr id="10" name="Text 8"/>
          <p:cNvSpPr/>
          <p:nvPr/>
        </p:nvSpPr>
        <p:spPr>
          <a:xfrm>
            <a:off x="9619488" y="3730752"/>
            <a:ext cx="1536192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2026-05-19</a:t>
            </a:r>
            <a:endParaRPr lang="en-US" sz="88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30352" y="475488"/>
            <a:ext cx="1417320" cy="310896"/>
          </a:xfrm>
          <a:prstGeom prst="rect">
            <a:avLst/>
          </a:prstGeom>
        </p:spPr>
      </p:pic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6928" y="6345936"/>
            <a:ext cx="150876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ZUSAMMENFASSUNG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MANAGEMENT-ZUSAMMENFASSUNG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[02]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49808" y="1371600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Erster automatisch erstellter Bericht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76656" y="1572768"/>
            <a:ext cx="26060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59536" y="1700784"/>
            <a:ext cx="22402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9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TEILNEHMENDE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859536" y="1956816"/>
            <a:ext cx="2240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456432" y="1572768"/>
            <a:ext cx="26060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39312" y="1700784"/>
            <a:ext cx="22402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9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ABSCHLUSS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639312" y="1956816"/>
            <a:ext cx="2240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236208" y="1572768"/>
            <a:ext cx="26060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19088" y="1700784"/>
            <a:ext cx="22402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9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GESCHLOSSENE FRAGEN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6419088" y="1956816"/>
            <a:ext cx="2240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9015984" y="1572768"/>
            <a:ext cx="26060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198864" y="1700784"/>
            <a:ext cx="22402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9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OFFENE FRAGEN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9198864" y="1956816"/>
            <a:ext cx="2240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676656" y="2926080"/>
            <a:ext cx="10936224" cy="2907792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41248" y="3072384"/>
            <a:ext cx="10607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ZENTRALE ERKENNTNISSE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41248" y="3346704"/>
            <a:ext cx="10607040" cy="2395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32688" y="3346704"/>
            <a:ext cx="1036929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3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100 Antworten wurden über 9 Umfragefragen gesammelt.</a:t>
            </a:r>
            <a:endParaRPr lang="en-US" sz="1130" dirty="0"/>
          </a:p>
        </p:txBody>
      </p:sp>
      <p:sp>
        <p:nvSpPr>
          <p:cNvPr id="24" name="Text 22"/>
          <p:cNvSpPr/>
          <p:nvPr/>
        </p:nvSpPr>
        <p:spPr>
          <a:xfrm>
            <a:off x="932688" y="3675888"/>
            <a:ext cx="1036929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3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Bei "Welche Eigenschaften sind Ihnen bei nachhaltigen Lebensmittelverpackung…" war "Wiederverwertbarkeit/Recyclingfähigkeit" die führende Antwort (16.8%).</a:t>
            </a:r>
            <a:endParaRPr lang="en-US" sz="1130" dirty="0"/>
          </a:p>
        </p:txBody>
      </p:sp>
      <p:sp>
        <p:nvSpPr>
          <p:cNvPr id="25" name="Text 23"/>
          <p:cNvSpPr/>
          <p:nvPr/>
        </p:nvSpPr>
        <p:spPr>
          <a:xfrm>
            <a:off x="932688" y="4114800"/>
            <a:ext cx="1036929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3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0 menschliche Antworten und 100 synthetische Antworten flossen in den abgeschlossenen Datensatz ein.</a:t>
            </a:r>
            <a:endParaRPr lang="en-US" sz="1130" dirty="0"/>
          </a:p>
        </p:txBody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METHODIK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METHODIK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[03]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1627632" y="1444752"/>
            <a:ext cx="8924544" cy="4480560"/>
          </a:xfrm>
          <a:prstGeom prst="rect">
            <a:avLst/>
          </a:prstGeom>
          <a:solidFill>
            <a:srgbClr val="FCFCFC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139696" y="2066544"/>
            <a:ext cx="7900416" cy="420624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304288" y="2176272"/>
            <a:ext cx="37922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METHODE</a:t>
            </a:r>
            <a:endParaRPr lang="en-US" sz="820" dirty="0"/>
          </a:p>
        </p:txBody>
      </p:sp>
      <p:sp>
        <p:nvSpPr>
          <p:cNvPr id="10" name="Text 8"/>
          <p:cNvSpPr/>
          <p:nvPr/>
        </p:nvSpPr>
        <p:spPr>
          <a:xfrm>
            <a:off x="5931896" y="2176272"/>
            <a:ext cx="3318175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UMFRAGE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2139696" y="2596896"/>
            <a:ext cx="7900416" cy="420624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304288" y="2706624"/>
            <a:ext cx="37922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TEILNEHMENDE</a:t>
            </a:r>
            <a:endParaRPr lang="en-US" sz="820" dirty="0"/>
          </a:p>
        </p:txBody>
      </p:sp>
      <p:sp>
        <p:nvSpPr>
          <p:cNvPr id="13" name="Text 11"/>
          <p:cNvSpPr/>
          <p:nvPr/>
        </p:nvSpPr>
        <p:spPr>
          <a:xfrm>
            <a:off x="5931896" y="2706624"/>
            <a:ext cx="3318175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2139696" y="3127248"/>
            <a:ext cx="7900416" cy="420624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304288" y="3236976"/>
            <a:ext cx="37922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STICHPROBENAUFTEILUNG</a:t>
            </a:r>
            <a:endParaRPr lang="en-US" sz="820" dirty="0"/>
          </a:p>
        </p:txBody>
      </p:sp>
      <p:sp>
        <p:nvSpPr>
          <p:cNvPr id="16" name="Text 14"/>
          <p:cNvSpPr/>
          <p:nvPr/>
        </p:nvSpPr>
        <p:spPr>
          <a:xfrm>
            <a:off x="5931896" y="3236976"/>
            <a:ext cx="3318175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MENSCHLICH / 100 SYNTHETISCH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2139696" y="3657600"/>
            <a:ext cx="7900416" cy="420624"/>
          </a:xfrm>
          <a:prstGeom prst="rect">
            <a:avLst/>
          </a:prstGeom>
          <a:solidFill>
            <a:srgbClr val="242424"/>
          </a:solidFill>
          <a:ln w="12700">
            <a:solidFill>
              <a:srgbClr val="2424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304288" y="3767328"/>
            <a:ext cx="37922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20" kern="0" spc="100" dirty="0">
                <a:solidFill>
                  <a:srgbClr val="C9C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ANALYSIERTE FRAGEN</a:t>
            </a:r>
            <a:endParaRPr lang="en-US" sz="820" dirty="0"/>
          </a:p>
        </p:txBody>
      </p:sp>
      <p:sp>
        <p:nvSpPr>
          <p:cNvPr id="19" name="Text 17"/>
          <p:cNvSpPr/>
          <p:nvPr/>
        </p:nvSpPr>
        <p:spPr>
          <a:xfrm>
            <a:off x="5931896" y="3767328"/>
            <a:ext cx="3318175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b="1" kern="0" spc="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80" dirty="0"/>
          </a:p>
        </p:txBody>
      </p:sp>
      <p:sp>
        <p:nvSpPr>
          <p:cNvPr id="20" name="Text 18"/>
          <p:cNvSpPr/>
          <p:nvPr/>
        </p:nvSpPr>
        <p:spPr>
          <a:xfrm>
            <a:off x="2139696" y="5193792"/>
            <a:ext cx="790041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Region: Germany | Age Range: 25-45</a:t>
            </a:r>
            <a:endParaRPr lang="en-US" sz="950" dirty="0"/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VERTEILUNG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VERTEILUNG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[04]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676656" y="1572768"/>
            <a:ext cx="3877056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41248" y="1719072"/>
            <a:ext cx="35478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WELCHE EIGENSCHAFTEN SIND IHNEN BEI NACHHALTIGEN LEBENSMITTELVERPACKUNGEN BESONDERS WICHTIG?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41248" y="1993392"/>
            <a:ext cx="3547872" cy="22311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"Wiederverwertbarkeit/Recyclingfähigkeit" führte mit 16.8% von 333 erfassten Antworten.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91456" y="1572768"/>
            <a:ext cx="6821424" cy="426110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92624" y="1737360"/>
            <a:ext cx="182880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333 ANTWORTEN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304434" y="2432304"/>
            <a:ext cx="373075" cy="2542032"/>
          </a:xfrm>
          <a:prstGeom prst="rect">
            <a:avLst/>
          </a:prstGeom>
          <a:solidFill>
            <a:srgbClr val="6C5CE7"/>
          </a:solidFill>
          <a:ln w="12700">
            <a:solidFill>
              <a:srgbClr val="6C5C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212994" y="2212848"/>
            <a:ext cx="574243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C5C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16.8%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084978" y="5193792"/>
            <a:ext cx="811987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WIEDERVERWERTBARKEIT/RECYCLINGFÄHIGKEIT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6081674" y="2659271"/>
            <a:ext cx="373075" cy="2315065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90234" y="2439815"/>
            <a:ext cx="574243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15.3%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862218" y="5193792"/>
            <a:ext cx="811987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PRAKTISCHE HANDHABUNG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6858914" y="2795451"/>
            <a:ext cx="373075" cy="2178885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767474" y="2575995"/>
            <a:ext cx="574243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14.4%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639458" y="5193792"/>
            <a:ext cx="811987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SCHUTZ DES PRODUKTS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7636154" y="2977025"/>
            <a:ext cx="373075" cy="1997311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544714" y="2757569"/>
            <a:ext cx="574243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13.2%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416698" y="5193792"/>
            <a:ext cx="811987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UMWELTFREUNDLICHE MATERIALIEN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8413394" y="3158599"/>
            <a:ext cx="373075" cy="1815737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8321954" y="2939143"/>
            <a:ext cx="574243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12.0%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8193938" y="5193792"/>
            <a:ext cx="811987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TRANSPARENTE KENNZEICHNUNG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9190634" y="3249386"/>
            <a:ext cx="373075" cy="1724950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9099194" y="3029930"/>
            <a:ext cx="574243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11.4%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8971178" y="5193792"/>
            <a:ext cx="811987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PREIS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9967874" y="3657927"/>
            <a:ext cx="373075" cy="1316409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9876434" y="3438471"/>
            <a:ext cx="574243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8.7%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748418" y="5193792"/>
            <a:ext cx="811987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EINFACHE ENTSORGUNG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0745114" y="4157254"/>
            <a:ext cx="373075" cy="817082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10653674" y="3937798"/>
            <a:ext cx="574243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5.4%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10525658" y="5193792"/>
            <a:ext cx="811987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DESIGN/OPTIK</a:t>
            </a:r>
            <a:endParaRPr lang="en-US" sz="750" dirty="0"/>
          </a:p>
        </p:txBody>
      </p:sp>
      <p:pic>
        <p:nvPicPr>
          <p:cNvPr id="3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THEMENANALYSE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THEMENANALYSE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[05]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676656" y="1572768"/>
            <a:ext cx="3749040" cy="188366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41248" y="1719072"/>
            <a:ext cx="34198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ERWARTUNGEN AN NACHHALTIGE LEBENSMITTELVERPACKUNGEN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41248" y="1993392"/>
            <a:ext cx="3419856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Befragten erwarten hauptsächlich biologische Abbaubarkeit und Kompostierbarkeit, ohne dass die Frische der Lebensmittel beeinträchtigt wird.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36592" y="1572768"/>
            <a:ext cx="3273552" cy="188366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01184" y="1719072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BIOLOGISCHE ABBAUBARKEIT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901184" y="1993392"/>
            <a:ext cx="29443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Verpackungen sollten sich in der Natur oder im Kompost rückstandslos zersetzen.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8174736" y="1572768"/>
            <a:ext cx="3273552" cy="188366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339328" y="1719072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SCHUTZ UND FRISCHE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8339328" y="1993392"/>
            <a:ext cx="29443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Trotz Nachhaltigkeit muss die Haltbarkeit und Qualität der Lebensmittel gewährleistet bleiben.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76656" y="3767328"/>
            <a:ext cx="3749040" cy="188366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1248" y="3913632"/>
            <a:ext cx="29443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WENIGER PLASTIK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41248" y="4187952"/>
            <a:ext cx="29443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 genereller Verzicht auf Einwegplastik und Mikroplastik wird stark gefordert.</a:t>
            </a:r>
            <a:endParaRPr lang="en-US" sz="1000" dirty="0"/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ZITATE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ORIGINALZITATE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[07]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76656" y="1316736"/>
            <a:ext cx="5669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Wie sähe für Sie eine ideale nachhaltige Lebensmittelverpackung aus?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58368" y="1700784"/>
            <a:ext cx="3529584" cy="170078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04672" y="1792224"/>
            <a:ext cx="3474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D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859536" y="2084832"/>
            <a:ext cx="3127248" cy="10424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Sie sollte aus einem Material bestehen, das man einfach auf den heimischen Kompost werfen kann.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370832" y="1700784"/>
            <a:ext cx="3529584" cy="170078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17136" y="1792224"/>
            <a:ext cx="3474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D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572000" y="2084832"/>
            <a:ext cx="3127248" cy="10424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 Glas- oder Mehrwegsystem, das man im Supermarkt einfach wieder abgeben kann, wie bei Getränken.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083296" y="1700784"/>
            <a:ext cx="3529584" cy="170078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229600" y="1792224"/>
            <a:ext cx="3474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D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84464" y="2084832"/>
            <a:ext cx="3127248" cy="10424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 besten gar keine Verpackung oder essbare Hüllen für Obst und Gemüse.</a:t>
            </a:r>
            <a:endParaRPr lang="en-US" sz="1050" dirty="0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VERTEILUNG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VERTEILUNG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[06]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676656" y="1572768"/>
            <a:ext cx="3877056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41248" y="1719072"/>
            <a:ext cx="35478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WICHTIGE EIGENSCHAFTEN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41248" y="1993392"/>
            <a:ext cx="3547872" cy="22311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Recycelbarkeit und der Verzicht auf schädliche Chemikalien stehen im Vordergrund.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91456" y="1572768"/>
            <a:ext cx="6821424" cy="426110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92624" y="1737360"/>
            <a:ext cx="182880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STATISTIKEN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425684" y="2432304"/>
            <a:ext cx="384048" cy="2542032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334244" y="221284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206228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RECYCELBAR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6669268" y="2641648"/>
            <a:ext cx="384048" cy="2332688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77828" y="2422192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449812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FREI VON SCHADSTOFFEN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7912852" y="3030429"/>
            <a:ext cx="384048" cy="1943907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821412" y="2810973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7693396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AUS NACHWACHSENDEN ROHSTOFFEN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9156436" y="3479023"/>
            <a:ext cx="384048" cy="1495313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064996" y="3259567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936980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WIEDERVERWENDBAR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10400020" y="4077148"/>
            <a:ext cx="384048" cy="897188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0308580" y="3857692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0180564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GEWICHTSREDUZIERT</a:t>
            </a:r>
            <a:endParaRPr lang="en-US" sz="750" dirty="0"/>
          </a:p>
        </p:txBody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VERTEILUNG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VERTEILUNG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[09]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676656" y="1572768"/>
            <a:ext cx="3877056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41248" y="1719072"/>
            <a:ext cx="35478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EINFLUSS DES PREISES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41248" y="1993392"/>
            <a:ext cx="3547872" cy="22311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 Preis spielt weiterhin eine entscheidende Rolle, auch wenn eine grundsätzliche Zahlungsbereitschaft für Nachhaltigkeit besteht.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91456" y="1572768"/>
            <a:ext cx="6821424" cy="4261104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92624" y="1737360"/>
            <a:ext cx="182880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STATISTIKEN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425684" y="4611189"/>
            <a:ext cx="384048" cy="363147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334244" y="4391733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206228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1 - SEHR GERINGER EINFLUSS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6669268" y="3884894"/>
            <a:ext cx="384048" cy="1089442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77828" y="366543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449812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2 - GERINGER EINFLUSS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7912852" y="2795451"/>
            <a:ext cx="384048" cy="2178885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821412" y="2575995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7693396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3 - MITTLERER EINFLUSS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9156436" y="2432304"/>
            <a:ext cx="384048" cy="2542032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064996" y="221284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936980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4 - HOHER EINFLUSS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10400020" y="3884894"/>
            <a:ext cx="384048" cy="1089442"/>
          </a:xfrm>
          <a:prstGeom prst="rect">
            <a:avLst/>
          </a:prstGeom>
          <a:solidFill>
            <a:srgbClr val="7B7B88"/>
          </a:solidFill>
          <a:ln w="12700">
            <a:solidFill>
              <a:srgbClr val="7B7B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0308580" y="3665438"/>
            <a:ext cx="58521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0180564" y="5193792"/>
            <a:ext cx="8229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5 - SEHR HOHER EINFLUSS</a:t>
            </a:r>
            <a:endParaRPr lang="en-US" sz="750" dirty="0"/>
          </a:p>
        </p:txBody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02336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STICHPROBENSTRUKTUR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603504" y="603504"/>
            <a:ext cx="11064240" cy="9144"/>
          </a:xfrm>
          <a:prstGeom prst="rect">
            <a:avLst/>
          </a:prstGeom>
          <a:solidFill>
            <a:srgbClr val="E9E9E9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76656" y="786384"/>
            <a:ext cx="74980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STICHPROBENSTRUKTUR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789920" y="402336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kern="0" spc="11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[12]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652760" y="6400800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kern="0" spc="8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[EXPERIAL.AI]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676656" y="1609344"/>
            <a:ext cx="5102352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41248" y="1755648"/>
            <a:ext cx="4773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GESCHLECHT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41248" y="2029968"/>
            <a:ext cx="4773168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Weiblich: 52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Männlich: 46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Divers: 2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144768" y="1609344"/>
            <a:ext cx="5102352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E9E9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309360" y="1755648"/>
            <a:ext cx="4773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309360" y="2029968"/>
            <a:ext cx="4773168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18-24 Jahre: 15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25-34 Jahre: 28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35-44 Jahre: 25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7272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45-54 Jahre: 18</a:t>
            </a:r>
            <a:endParaRPr lang="en-US" sz="100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3504" y="6345936"/>
            <a:ext cx="1371600" cy="2560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718</Words>
  <Application>Microsoft Macintosh PowerPoint</Application>
  <PresentationFormat>Breitbild</PresentationFormat>
  <Paragraphs>168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Tobias Klinke</cp:lastModifiedBy>
  <cp:revision>2</cp:revision>
  <dcterms:created xsi:type="dcterms:W3CDTF">2026-05-19T17:58:26Z</dcterms:created>
  <dcterms:modified xsi:type="dcterms:W3CDTF">2026-05-19T18:01:56Z</dcterms:modified>
</cp:coreProperties>
</file>