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931920" y="0"/>
            <a:ext cx="228600" cy="5143500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548640"/>
            <a:ext cx="1645920" cy="1645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0040" y="23774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</a:t>
            </a:r>
            <a:pPr indent="0" marL="0">
              <a:buNone/>
            </a:pPr>
            <a:r>
              <a:rPr lang="en-US" sz="2000" dirty="0">
                <a:solidFill>
                  <a:srgbClr val="BFDB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Digital Health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320040" y="29718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Digital Health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Platform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20040" y="3840480"/>
            <a:ext cx="1097280" cy="36576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397764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 ·  2025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4480560" y="1005840"/>
            <a:ext cx="4297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Modernising healthcare systems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scalable, interoperable,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offline-capable digital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4480560" y="3474720"/>
            <a:ext cx="1325880" cy="502920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80560" y="34747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943600" y="3474720"/>
            <a:ext cx="1325880" cy="502920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0" y="34747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Interoperable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406640" y="3474720"/>
            <a:ext cx="1325880" cy="502920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06640" y="34747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Offline-First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 of Healthcare Systems Today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limitations affecting care delivery across regions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26517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Paper-Based Records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1965960"/>
            <a:ext cx="2432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documentation remains widespread, creating risk of loss, delay, and inaccuracy.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54680" y="1143000"/>
            <a:ext cx="26517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272" y="1307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26440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Siloed Systems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264408" y="1965960"/>
            <a:ext cx="2432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systems operate in isolation with no data sharing between facilities.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989320" y="1143000"/>
            <a:ext cx="26517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2" y="130759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Gaps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099048" y="1965960"/>
            <a:ext cx="2432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and remote facilities lack reliable internet connectivity for digital tools.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320040" y="2788920"/>
            <a:ext cx="26517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295351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9768" y="331927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Patient Data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29768" y="3611880"/>
            <a:ext cx="2432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records are scattered across locations with no unified view.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3154680" y="2788920"/>
            <a:ext cx="26517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2953512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264408" y="331927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Visibility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3264408" y="3611880"/>
            <a:ext cx="2432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Governments lack real-time, system-wide health data for decision-making.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Systemic Challenges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inefficiencies stemming from fragmented infrastructure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36576" cy="475488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097280"/>
            <a:ext cx="8046720" cy="475488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1115568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access to patient information slows clinical decision-making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1801368"/>
            <a:ext cx="36576" cy="475488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1801368"/>
            <a:ext cx="8046720" cy="475488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1819656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diagnostics and treatment duplication increase costs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505456"/>
            <a:ext cx="36576" cy="475488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2505456"/>
            <a:ext cx="8046720" cy="475488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2523744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coordination between facilities disrupts continuity of care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3209544"/>
            <a:ext cx="36576" cy="475488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209544"/>
            <a:ext cx="8046720" cy="475488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227832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Inefficient resource allocation leads to under- and over-utilisation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913632"/>
            <a:ext cx="36576" cy="475488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3913632"/>
            <a:ext cx="8046720" cy="475488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9319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 national health data undermines policy and planning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Impact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 is not a lack of care — but a lack of infrastructure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566928"/>
          </a:xfrm>
          <a:prstGeom prst="rect">
            <a:avLst/>
          </a:prstGeom>
          <a:solidFill>
            <a:srgbClr val="FFFBF5"/>
          </a:solidFill>
          <a:ln w="12700">
            <a:solidFill>
              <a:srgbClr val="FED7AA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143000"/>
            <a:ext cx="320040" cy="3200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51560" y="1115568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burden on healthcare workers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1801368"/>
            <a:ext cx="8229600" cy="566928"/>
          </a:xfrm>
          <a:prstGeom prst="rect">
            <a:avLst/>
          </a:prstGeom>
          <a:solidFill>
            <a:srgbClr val="FFFBF5"/>
          </a:solidFill>
          <a:ln w="12700">
            <a:solidFill>
              <a:srgbClr val="FED7AA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847088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51560" y="1819656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continuity of care across facilities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57200" y="2505456"/>
            <a:ext cx="8229600" cy="566928"/>
          </a:xfrm>
          <a:prstGeom prst="rect">
            <a:avLst/>
          </a:prstGeom>
          <a:solidFill>
            <a:srgbClr val="FFFBF5"/>
          </a:solidFill>
          <a:ln w="12700">
            <a:solidFill>
              <a:srgbClr val="FED7AA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551176"/>
            <a:ext cx="320040" cy="3200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51560" y="2523744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operational costs from duplication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57200" y="3209544"/>
            <a:ext cx="8229600" cy="566928"/>
          </a:xfrm>
          <a:prstGeom prst="rect">
            <a:avLst/>
          </a:prstGeom>
          <a:solidFill>
            <a:srgbClr val="FFFBF5"/>
          </a:solidFill>
          <a:ln w="12700">
            <a:solidFill>
              <a:srgbClr val="FED7AA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3255264"/>
            <a:ext cx="320040" cy="32004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51560" y="3227832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capacity for national health planning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57200" y="3913632"/>
            <a:ext cx="8229600" cy="566928"/>
          </a:xfrm>
          <a:prstGeom prst="rect">
            <a:avLst/>
          </a:prstGeom>
          <a:solidFill>
            <a:srgbClr val="FFFBF5"/>
          </a:solidFill>
          <a:ln w="12700">
            <a:solidFill>
              <a:srgbClr val="FED7AA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959352"/>
            <a:ext cx="320040" cy="32004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51560" y="393192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Slower response to public health challenges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"/>
            <a:ext cx="3474720" cy="5088636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57200"/>
            <a:ext cx="1645920" cy="1645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22860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</a:t>
            </a:r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Health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3840480" y="36576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Introducing Moana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Health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840480" y="14173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Digital Health Infrastructure Platform designed to support clinics, hospitals, laboratories, pharmacies, and national health systems — built to operate across low-connectivity environments.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0" y="2423160"/>
            <a:ext cx="201168" cy="20116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160520" y="240487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Clinics &amp; Community Health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0" y="2862072"/>
            <a:ext cx="201168" cy="2011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160520" y="284378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 &amp; Specialists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3300984"/>
            <a:ext cx="201168" cy="2011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160520" y="3282696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Laboratories &amp; Diagnostics</a:t>
            </a:r>
            <a:endParaRPr lang="en-US" sz="11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0" y="3739896"/>
            <a:ext cx="201168" cy="20116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160520" y="372160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Pharmacies &amp; Dispensaries</a:t>
            </a:r>
            <a:endParaRPr lang="en-US" sz="11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0" y="4178808"/>
            <a:ext cx="201168" cy="20116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4160520" y="416052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Health Ministries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1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Overview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integrated system for multi-facility, multi-region, and national deployment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5331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Medical Records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patient records, history, and clinical documentation.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3533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1888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Health Records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1888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health records enabling continuity across facilities.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004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09067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976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Workflow Management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976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workflow automation from admission to discharge.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470916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309067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81888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Health Data Infrastructure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81888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Aggregated analytics and reporting for system-wide visibility.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System Capabilities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Patient-centric records and clinical management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Management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Centralised patient registration, demographics, and record management across all facilities.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5468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272" y="1307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26440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Inpatient &amp; Outpatient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26440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support for both inpatient admissions and outpatient clinic workflows.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98932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2" y="130759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&amp; Triage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09904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triage, priority queuing, and emergency department management.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32004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04495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976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Documentation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2976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clinical notes, assessments, and procedure documentation.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315468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3044952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26440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Plans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326440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condition tracking, chronic disease management, and follow-up workflows.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598932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912" y="3044952"/>
            <a:ext cx="329184" cy="32918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609904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Search</a:t>
            </a:r>
            <a:endParaRPr lang="en-US" sz="1100" dirty="0"/>
          </a:p>
        </p:txBody>
      </p:sp>
      <p:sp>
        <p:nvSpPr>
          <p:cNvPr id="31" name="Text 23"/>
          <p:cNvSpPr/>
          <p:nvPr/>
        </p:nvSpPr>
        <p:spPr>
          <a:xfrm>
            <a:off x="609904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lookup by name, ID, or biometrics across all connected facilities.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Operations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clinical workflows supporting every stage of care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Admissions &amp; Discharge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Streamlined admission, transfer, and discharge workflows across care settings.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5468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272" y="1307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26440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Tasking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26440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assignment, care coordination, and clinical handover management.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98932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2" y="130759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Ordering (MAR)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09904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medication ordering, administration records, and reconciliation.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32004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04495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976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Procedures &amp; Documentation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2976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 ordering, consent management, and structured clinical notes.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315468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3044952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26440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 Dashboards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326440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patient lists, task overviews, and clinical alerts per provider.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&amp; Diagnostics (LIS)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laboratory system — enterprise-grade, fully integrated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918972" y="1143000"/>
            <a:ext cx="402336" cy="402336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8972" y="1143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1645920"/>
            <a:ext cx="1417320" cy="109728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6916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1938528"/>
            <a:ext cx="13258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lab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ordering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847088" y="2194560"/>
            <a:ext cx="219456" cy="0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2583180" y="1143000"/>
            <a:ext cx="402336" cy="402336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83180" y="1143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075688" y="1645920"/>
            <a:ext cx="1417320" cy="109728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21408" y="16916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121408" y="1938528"/>
            <a:ext cx="13258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&amp;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accessioning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511296" y="2194560"/>
            <a:ext cx="219456" cy="0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4247388" y="1143000"/>
            <a:ext cx="402336" cy="402336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47388" y="1143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739896" y="1645920"/>
            <a:ext cx="1417320" cy="109728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85616" y="16916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785616" y="1938528"/>
            <a:ext cx="13258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5175504" y="2194560"/>
            <a:ext cx="219456" cy="0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5911596" y="1143000"/>
            <a:ext cx="402336" cy="402336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11596" y="1143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04104" y="1645920"/>
            <a:ext cx="1417320" cy="109728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9824" y="16916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449824" y="1938528"/>
            <a:ext cx="13258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6839712" y="2194560"/>
            <a:ext cx="219456" cy="0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7575804" y="1143000"/>
            <a:ext cx="402336" cy="402336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75804" y="1143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7068312" y="1645920"/>
            <a:ext cx="1417320" cy="109728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14032" y="16916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114032" y="1938528"/>
            <a:ext cx="13258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57200" y="3108960"/>
            <a:ext cx="2651760" cy="7315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" y="3127248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Compatible with diagnostic devices and lab instruments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291840" y="3108960"/>
            <a:ext cx="2651760" cy="7315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429000" y="3127248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value alerts sent automatically to clinicians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126480" y="3108960"/>
            <a:ext cx="2651760" cy="7315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263640" y="3127248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test panels and reference ranges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Pharmacy &amp; Medication Management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dispensing and inventory management system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ePrescriptions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prescriptions and medication orders linked directly to clinical records.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5468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272" y="1307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26440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Dispensing Workflows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26440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dispensing with real-time stock tracking and verification.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989320" y="114300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2" y="130759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&amp; Expiry Management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099048" y="196596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batch tracking with automated expiry alerts and stock rotation.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32004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04495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976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Interaction Alerts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2976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screening for drug-drug and drug-allergy interactions.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315468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3044952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264408" y="34107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Records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3264408" y="3703320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medication administration records (MAR) linked to inpatient care.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Health Programs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Enabling population-level health visibility and reporting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5331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Immunisation Registry (EIR)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immunisation records, dose scheduling, and coverage reporting.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3533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1888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NCD Screening &amp; Tracking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1888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screening programs for non-communicable diseases.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004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09067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976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Registries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976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registries for TB, maternal health, HIV, and national health programs.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470916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309067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81888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Clinic Support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81888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Outreach programs for rural and remote facilities with offline capability.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Scheduling, Resources &amp; Facilities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Optimising appointments, beds, and care coordination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5331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 Scheduling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calendars, patient booking, reminder notifications, and wait-list management.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3533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1888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 Queue Management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1888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department triage queuing and real-time capacity monitoring.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004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09067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976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 &amp; Facility Management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976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bed availability, ward allocation, and facility capacity tracking.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470916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309067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81888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 Management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81888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referral workflows between providers, facilities, and specialists.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Modular, scalable — from single clinic to national infrastructure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91440" y="10515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1440" y="18745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Platform Modules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1440" y="27432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Integration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1440" y="36118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Systems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234440" y="1051560"/>
            <a:ext cx="1371600" cy="384048"/>
          </a:xfrm>
          <a:prstGeom prst="rect">
            <a:avLst/>
          </a:prstGeom>
          <a:solidFill>
            <a:srgbClr val="EFF6FF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34440" y="1051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743200" y="1051560"/>
            <a:ext cx="1371600" cy="384048"/>
          </a:xfrm>
          <a:prstGeom prst="rect">
            <a:avLst/>
          </a:prstGeom>
          <a:solidFill>
            <a:srgbClr val="EFF6FF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0" y="1051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251960" y="1051560"/>
            <a:ext cx="1371600" cy="384048"/>
          </a:xfrm>
          <a:prstGeom prst="rect">
            <a:avLst/>
          </a:prstGeom>
          <a:solidFill>
            <a:srgbClr val="EFF6FF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51960" y="1051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Tech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760720" y="1051560"/>
            <a:ext cx="1371600" cy="384048"/>
          </a:xfrm>
          <a:prstGeom prst="rect">
            <a:avLst/>
          </a:prstGeom>
          <a:solidFill>
            <a:srgbClr val="EFF6FF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60720" y="1051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Pharmacist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269480" y="1051560"/>
            <a:ext cx="1371600" cy="384048"/>
          </a:xfrm>
          <a:prstGeom prst="rect">
            <a:avLst/>
          </a:prstGeom>
          <a:solidFill>
            <a:srgbClr val="EFF6FF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269480" y="1051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572000" y="1463040"/>
            <a:ext cx="0" cy="365760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1234440" y="187452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234440" y="18745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Mgmt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3108960" y="187452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108960" y="18745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Care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4983480" y="187452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83480" y="18745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6858000" y="187452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0" y="18745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Pharmacy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1234440" y="228600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234440" y="22860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3108960" y="228600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108960" y="22860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Billing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4983480" y="228600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83480" y="22860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6858000" y="2286000"/>
            <a:ext cx="1737360" cy="347472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58000" y="22860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4572000" y="2724912"/>
            <a:ext cx="0" cy="347472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1234440" y="2743200"/>
            <a:ext cx="1828800" cy="384048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34440" y="27432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Data Store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3200400" y="2743200"/>
            <a:ext cx="1828800" cy="384048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00400" y="27432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Data Store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5166360" y="2743200"/>
            <a:ext cx="1828800" cy="384048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66360" y="27432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&amp; HL7/FHIR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7132320" y="2743200"/>
            <a:ext cx="1828800" cy="384048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132320" y="27432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Engine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4572000" y="3154680"/>
            <a:ext cx="0" cy="347472"/>
          </a:xfrm>
          <a:prstGeom prst="line">
            <a:avLst/>
          </a:prstGeom>
          <a:noFill/>
          <a:ln w="1905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49" name="Shape 47"/>
          <p:cNvSpPr/>
          <p:nvPr/>
        </p:nvSpPr>
        <p:spPr>
          <a:xfrm>
            <a:off x="1234440" y="3611880"/>
            <a:ext cx="1828800" cy="384048"/>
          </a:xfrm>
          <a:prstGeom prst="rect">
            <a:avLst/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234440" y="36118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Systems</a:t>
            </a:r>
            <a:endParaRPr lang="en-US" sz="850" dirty="0"/>
          </a:p>
        </p:txBody>
      </p:sp>
      <p:sp>
        <p:nvSpPr>
          <p:cNvPr id="51" name="Shape 49"/>
          <p:cNvSpPr/>
          <p:nvPr/>
        </p:nvSpPr>
        <p:spPr>
          <a:xfrm>
            <a:off x="3200400" y="3611880"/>
            <a:ext cx="1828800" cy="384048"/>
          </a:xfrm>
          <a:prstGeom prst="rect">
            <a:avLst/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200400" y="36118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Platforms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5166360" y="3611880"/>
            <a:ext cx="1828800" cy="384048"/>
          </a:xfrm>
          <a:prstGeom prst="rect">
            <a:avLst/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166360" y="36118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Labs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7132320" y="3611880"/>
            <a:ext cx="1828800" cy="384048"/>
          </a:xfrm>
          <a:prstGeom prst="rect">
            <a:avLst/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132320" y="36118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Devices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Interoperability &amp; Standards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global healthcare standards with API-first architecture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143000"/>
            <a:ext cx="411480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EA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143000"/>
            <a:ext cx="4114800" cy="73152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FHIR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80" y="1673352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Healthcare Interoperability Resources — modern data exchange standard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800600" y="1143000"/>
            <a:ext cx="411480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800600" y="1143000"/>
            <a:ext cx="4114800" cy="7315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983480" y="1673352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v2/v3 messaging for legacy system integration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57200" y="2514600"/>
            <a:ext cx="411480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6B6D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2514600"/>
            <a:ext cx="4114800" cy="73152"/>
          </a:xfrm>
          <a:prstGeom prst="rect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26517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0080" y="3044952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imaging integration for radiology and diagnostics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800600" y="2514600"/>
            <a:ext cx="411480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00600" y="2514600"/>
            <a:ext cx="4114800" cy="73152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83480" y="26517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983480" y="3044952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API architecture for custom integrations and third-party systems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Seamlessly integrates with government health systems, insurance platforms, external laboratories, and medical devices.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Offline-First Infrastructure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3474720" cy="320040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914400"/>
            <a:ext cx="3474720" cy="5486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005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CLINIC</a:t>
            </a:r>
            <a:endParaRPr lang="en-US" sz="11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4480" y="1417320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057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internet connection</a:t>
            </a:r>
            <a:endParaRPr lang="en-US" sz="10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423160"/>
            <a:ext cx="201168" cy="201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240487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clinical operations</a:t>
            </a:r>
            <a:endParaRPr lang="en-US" sz="10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807208"/>
            <a:ext cx="201168" cy="20116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278892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orders &amp; results</a:t>
            </a:r>
            <a:endParaRPr lang="en-US" sz="10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191256"/>
            <a:ext cx="201168" cy="20116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2960" y="317296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dispensing</a:t>
            </a:r>
            <a:endParaRPr lang="en-US" sz="10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575304"/>
            <a:ext cx="201168" cy="20116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22960" y="355701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records access</a:t>
            </a:r>
            <a:endParaRPr lang="en-US" sz="1000" dirty="0"/>
          </a:p>
        </p:txBody>
      </p:sp>
      <p:sp>
        <p:nvSpPr>
          <p:cNvPr id="17" name="Shape 10"/>
          <p:cNvSpPr/>
          <p:nvPr/>
        </p:nvSpPr>
        <p:spPr>
          <a:xfrm>
            <a:off x="3931920" y="2377440"/>
            <a:ext cx="1188720" cy="0"/>
          </a:xfrm>
          <a:prstGeom prst="line">
            <a:avLst/>
          </a:prstGeom>
          <a:noFill/>
          <a:ln w="25400">
            <a:solidFill>
              <a:srgbClr val="4599F6"/>
            </a:solidFill>
            <a:prstDash val="solid"/>
            <a:tailEnd type="triangle"/>
          </a:ln>
        </p:spPr>
      </p:sp>
      <p:sp>
        <p:nvSpPr>
          <p:cNvPr id="18" name="Shape 11"/>
          <p:cNvSpPr/>
          <p:nvPr/>
        </p:nvSpPr>
        <p:spPr>
          <a:xfrm>
            <a:off x="3931920" y="2651760"/>
            <a:ext cx="1188720" cy="0"/>
          </a:xfrm>
          <a:prstGeom prst="line">
            <a:avLst/>
          </a:prstGeom>
          <a:noFill/>
          <a:ln w="25400">
            <a:solidFill>
              <a:srgbClr val="4599F6"/>
            </a:solidFill>
            <a:prstDash val="solid"/>
            <a:headEnd type="triangle"/>
          </a:ln>
        </p:spPr>
      </p:sp>
      <p:sp>
        <p:nvSpPr>
          <p:cNvPr id="19" name="Text 12"/>
          <p:cNvSpPr/>
          <p:nvPr/>
        </p:nvSpPr>
        <p:spPr>
          <a:xfrm>
            <a:off x="3749040" y="24231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 when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459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</a:t>
            </a:r>
            <a:endParaRPr lang="en-US" sz="900" dirty="0"/>
          </a:p>
        </p:txBody>
      </p:sp>
      <p:sp>
        <p:nvSpPr>
          <p:cNvPr id="20" name="Shape 13"/>
          <p:cNvSpPr/>
          <p:nvPr/>
        </p:nvSpPr>
        <p:spPr>
          <a:xfrm>
            <a:off x="5303520" y="914400"/>
            <a:ext cx="3474720" cy="3200400"/>
          </a:xfrm>
          <a:prstGeom prst="rect">
            <a:avLst/>
          </a:prstGeom>
          <a:solidFill>
            <a:srgbClr val="F0F9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4"/>
          <p:cNvSpPr/>
          <p:nvPr/>
        </p:nvSpPr>
        <p:spPr>
          <a:xfrm>
            <a:off x="5303520" y="914400"/>
            <a:ext cx="347472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5486400" y="1005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SYSTEM</a:t>
            </a:r>
            <a:endParaRPr lang="en-US" sz="11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80" y="1417320"/>
            <a:ext cx="548640" cy="54864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486400" y="2057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/ national server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2423160"/>
            <a:ext cx="201168" cy="20116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760720" y="240487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national records</a:t>
            </a:r>
            <a:endParaRPr lang="en-US" sz="10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2807208"/>
            <a:ext cx="201168" cy="201168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760720" y="278892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Aggregated analytics</a:t>
            </a:r>
            <a:endParaRPr lang="en-US" sz="100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0" y="3191256"/>
            <a:ext cx="201168" cy="201168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5760720" y="317296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dashboards</a:t>
            </a:r>
            <a:endParaRPr lang="en-US" sz="1000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3575304"/>
            <a:ext cx="201168" cy="201168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5760720" y="355701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Multi-facility reporting</a:t>
            </a:r>
            <a:endParaRPr lang="en-US" sz="1000" dirty="0"/>
          </a:p>
        </p:txBody>
      </p:sp>
      <p:sp>
        <p:nvSpPr>
          <p:cNvPr id="33" name="Shape 21"/>
          <p:cNvSpPr/>
          <p:nvPr/>
        </p:nvSpPr>
        <p:spPr>
          <a:xfrm>
            <a:off x="365760" y="4251960"/>
            <a:ext cx="8412480" cy="548640"/>
          </a:xfrm>
          <a:prstGeom prst="rect">
            <a:avLst/>
          </a:prstGeom>
          <a:solidFill>
            <a:srgbClr val="DBEAFE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4" name="Text 22"/>
          <p:cNvSpPr/>
          <p:nvPr/>
        </p:nvSpPr>
        <p:spPr>
          <a:xfrm>
            <a:off x="457200" y="42519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without internet  ·  Syncs automatically when connected  ·  Ensures continuity of care regardless of network</a:t>
            </a:r>
            <a:endParaRPr lang="en-US" sz="1100" dirty="0"/>
          </a:p>
        </p:txBody>
      </p:sp>
      <p:sp>
        <p:nvSpPr>
          <p:cNvPr id="35" name="Shape 2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Text 24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Governance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security aligned with international healthcare standards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5331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Access Control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Granular permissions per user role, facility, and department.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3533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1888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Authentication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1888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 tokens, biometric options, OTP, and session management.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004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09067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976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Logs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976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audit trail of all data access, modifications, and clinical actions.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470916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309067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81888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Validation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81888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validation, integrity checks, and compliance monitoring layers.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Model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implementation approach — minimal disruption, rapid adoption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1005840" y="2194560"/>
            <a:ext cx="7132320" cy="3657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1560" y="1965960"/>
            <a:ext cx="457200" cy="457200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2560320"/>
            <a:ext cx="1920240" cy="169164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63347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Deployment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5488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Selected facilities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75488" y="33375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Configuration &amp; setup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75488" y="36393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Workflow mapping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75488" y="394106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Initial training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154680" y="1965960"/>
            <a:ext cx="457200" cy="457200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5468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468880" y="2560320"/>
            <a:ext cx="1920240" cy="169164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560320" y="263347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Alignment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578608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Staff onboarding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578608" y="33375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Process optimisation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2578608" y="36393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Data migration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2578608" y="394106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Go-live support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257800" y="1965960"/>
            <a:ext cx="457200" cy="457200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25780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0" y="2560320"/>
            <a:ext cx="1920240" cy="169164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63440" y="263347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Expansion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681728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Multi-facility rollout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4681728" y="33375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Performance monitoring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4681728" y="36393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Feedback integration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4681728" y="394106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Scaled training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7360920" y="1965960"/>
            <a:ext cx="457200" cy="457200"/>
          </a:xfrm>
          <a:prstGeom prst="ellipse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6092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675120" y="2560320"/>
            <a:ext cx="1920240" cy="169164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766560" y="263347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Rollout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784848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Full deployment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6784848" y="33375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National reporting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784848" y="36393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Government integration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6784848" y="394106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Ongoing support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Moana Digital Health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core advantages that define the platform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Offline-First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196596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functionality without internet — built for real-world environments.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5468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272" y="1307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26440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National-Scale Design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264408" y="196596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Architected for government deployment, not clinic-only use.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98932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2" y="130759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167335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&amp; Scalable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099048" y="196596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what's needed today, expand as systems grow.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320040" y="283464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299923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9768" y="336499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Deployment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29768" y="365760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Significantly faster to deploy than legacy enterprise systems.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3154680" y="283464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2999232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264408" y="336499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Cost-Effective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3264408" y="365760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duplication and inefficiency across the health system.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5989320" y="283464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912" y="2999232"/>
            <a:ext cx="329184" cy="32918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6099048" y="336499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Interoperability</a:t>
            </a:r>
            <a:endParaRPr lang="en-US" sz="1100" dirty="0"/>
          </a:p>
        </p:txBody>
      </p:sp>
      <p:sp>
        <p:nvSpPr>
          <p:cNvPr id="31" name="Text 23"/>
          <p:cNvSpPr/>
          <p:nvPr/>
        </p:nvSpPr>
        <p:spPr>
          <a:xfrm>
            <a:off x="6099048" y="3657600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FHIR, HL7, DICOM — integrates with existing systems and devices.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Engagements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discussions and negotiation stages with multiple countries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143000"/>
            <a:ext cx="8229600" cy="1371600"/>
          </a:xfrm>
          <a:prstGeom prst="rect">
            <a:avLst/>
          </a:prstGeom>
          <a:solidFill>
            <a:srgbClr val="DBEAFE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2344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is currently in active discussions and negotiation stages with multiple countries for platform deployment and implementation.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743200"/>
            <a:ext cx="182880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2743200"/>
            <a:ext cx="1828800" cy="320040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31089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Scoping &amp;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606040" y="2743200"/>
            <a:ext cx="182880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606040" y="2743200"/>
            <a:ext cx="1828800" cy="320040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0604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697480" y="31089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63440" y="2743200"/>
            <a:ext cx="182880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663440" y="2743200"/>
            <a:ext cx="1828800" cy="320040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6344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754880" y="31089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720840" y="2743200"/>
            <a:ext cx="182880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4599F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20840" y="2743200"/>
            <a:ext cx="1828800" cy="320040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2084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812280" y="31089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3A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0312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8328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66344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2376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0" y="3200400"/>
            <a:ext cx="914400" cy="2743200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0" y="274320"/>
            <a:ext cx="1463040" cy="14630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19202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400" kern="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24688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backbone of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systems globally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457200" y="3703320"/>
            <a:ext cx="3931920" cy="41148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4360" y="370332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national healthcare systems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57200" y="4206240"/>
            <a:ext cx="3931920" cy="41148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42062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continuity of care across all facilities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0" y="3703320"/>
            <a:ext cx="3931920" cy="41148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09160" y="370332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governments with real-time, actionable health data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572000" y="4206240"/>
            <a:ext cx="3931920" cy="41148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709160" y="42062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long-term, sustainable healthcare transformation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&amp; Decision Support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analytics and clinical intelligence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987552"/>
            <a:ext cx="8229600" cy="13716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8FA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001768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 Digital Health  |  National Digital Health Infrastructure Platform  |  Confidential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32004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53312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976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Reporting Engine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2976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filters, date ranges, and facility-level reporting with drill-down capability.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709160" y="118872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3533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18888" y="171907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Dashboards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18888" y="201168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and operational dashboards for administrators, clinicians, and program managers.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004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09067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976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Decision Support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976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alerts, clinical guidelines, and protocol reminders embedded in workflows.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4709160" y="2926080"/>
            <a:ext cx="41605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309067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818888" y="3456432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Exportable Reports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818888" y="3749040"/>
            <a:ext cx="39410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One-click export to PDF and Excel for government reporting and audit requirements.</a:t>
            </a:r>
            <a:endParaRPr lang="en-US" sz="9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"/>
            <a:ext cx="3840480" cy="5088636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40480" y="54864"/>
            <a:ext cx="182880" cy="5088636"/>
          </a:xfrm>
          <a:prstGeom prst="rect">
            <a:avLst/>
          </a:prstGeom>
          <a:solidFill>
            <a:srgbClr val="4599F6"/>
          </a:solidFill>
          <a:ln w="12700">
            <a:solidFill>
              <a:srgbClr val="4599F6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548640"/>
            <a:ext cx="1645920" cy="1645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2377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</a:t>
            </a:r>
            <a:pPr algn="ctr" indent="0" marL="0">
              <a:buNone/>
            </a:pPr>
            <a:r>
              <a:rPr lang="en-US" sz="17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Digital Health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274320" y="29718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moanadigitalhealth.com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3749040"/>
            <a:ext cx="2926080" cy="36576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74320" y="38862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FDB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for national implementation.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297680" y="73152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deployment —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experimentation.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297680" y="21488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scalable, interoperable, and future-ready platform designed to support healthcare systems at every level.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3017520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17720" y="2999232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from clinic to national level</a:t>
            </a:r>
            <a:endParaRPr lang="en-US" sz="11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447288"/>
            <a:ext cx="201168" cy="201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17720" y="3429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Interoperable with global standards</a:t>
            </a:r>
            <a:endParaRPr lang="en-US" sz="11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3877056"/>
            <a:ext cx="201168" cy="201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617720" y="385876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Offline-capable for real-world environments</a:t>
            </a:r>
            <a:endParaRPr lang="en-US" sz="11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680" y="4306824"/>
            <a:ext cx="201168" cy="201168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617720" y="4288536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Deployable with minimal disruption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Moana Digital Health — National Digital Health Infrastructure Platform</dc:title>
  <dc:subject>PptxGenJS Presentation</dc:subject>
  <dc:creator>PptxGenJS</dc:creator>
  <cp:lastModifiedBy>PptxGenJS</cp:lastModifiedBy>
  <cp:revision>1</cp:revision>
  <dcterms:created xsi:type="dcterms:W3CDTF">2026-02-28T16:59:10Z</dcterms:created>
  <dcterms:modified xsi:type="dcterms:W3CDTF">2026-02-28T16:59:10Z</dcterms:modified>
</cp:coreProperties>
</file>