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67" r:id="rId3"/>
    <p:sldId id="281" r:id="rId4"/>
    <p:sldId id="282" r:id="rId5"/>
    <p:sldId id="302" r:id="rId6"/>
    <p:sldId id="291" r:id="rId7"/>
    <p:sldId id="280" r:id="rId8"/>
    <p:sldId id="292" r:id="rId9"/>
    <p:sldId id="309" r:id="rId10"/>
    <p:sldId id="288" r:id="rId11"/>
    <p:sldId id="303" r:id="rId12"/>
    <p:sldId id="283" r:id="rId13"/>
    <p:sldId id="294" r:id="rId14"/>
    <p:sldId id="298" r:id="rId15"/>
    <p:sldId id="293" r:id="rId16"/>
    <p:sldId id="299" r:id="rId17"/>
    <p:sldId id="296" r:id="rId18"/>
    <p:sldId id="295" r:id="rId19"/>
    <p:sldId id="289" r:id="rId20"/>
    <p:sldId id="308" r:id="rId21"/>
    <p:sldId id="304" r:id="rId22"/>
    <p:sldId id="307" r:id="rId23"/>
    <p:sldId id="268" r:id="rId24"/>
    <p:sldId id="290" r:id="rId25"/>
    <p:sldId id="300" r:id="rId26"/>
    <p:sldId id="301" r:id="rId27"/>
    <p:sldId id="287"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55E1F-20FE-4B3D-92D0-217BDA30671A}" v="624" dt="2024-09-17T11:45:35.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1" autoAdjust="0"/>
    <p:restoredTop sz="94660"/>
  </p:normalViewPr>
  <p:slideViewPr>
    <p:cSldViewPr snapToGrid="0">
      <p:cViewPr varScale="1">
        <p:scale>
          <a:sx n="78" d="100"/>
          <a:sy n="78" d="100"/>
        </p:scale>
        <p:origin x="739"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25B19-2E5E-4BEE-823B-8F5638D0A09A}" type="doc">
      <dgm:prSet loTypeId="urn:microsoft.com/office/officeart/2005/8/layout/chevron2" loCatId="process" qsTypeId="urn:microsoft.com/office/officeart/2005/8/quickstyle/simple4" qsCatId="simple" csTypeId="urn:microsoft.com/office/officeart/2005/8/colors/accent1_1" csCatId="accent1" phldr="1"/>
      <dgm:spPr/>
      <dgm:t>
        <a:bodyPr/>
        <a:lstStyle/>
        <a:p>
          <a:endParaRPr lang="en-US"/>
        </a:p>
      </dgm:t>
    </dgm:pt>
    <dgm:pt modelId="{46404D55-4AF4-47B8-821B-6AA8098468CE}">
      <dgm:prSet/>
      <dgm:spPr/>
      <dgm:t>
        <a:bodyPr/>
        <a:lstStyle/>
        <a:p>
          <a:r>
            <a:rPr lang="en-US"/>
            <a:t>Part 4.2</a:t>
          </a:r>
        </a:p>
      </dgm:t>
    </dgm:pt>
    <dgm:pt modelId="{2F089FE3-29F6-4825-8C78-2ACB8FD13010}" type="parTrans" cxnId="{82367499-7262-4D2B-B3A4-859744AE8CBD}">
      <dgm:prSet/>
      <dgm:spPr/>
      <dgm:t>
        <a:bodyPr/>
        <a:lstStyle/>
        <a:p>
          <a:endParaRPr lang="en-US"/>
        </a:p>
      </dgm:t>
    </dgm:pt>
    <dgm:pt modelId="{C3BD44D7-8551-4183-883D-3C4B883E7E4E}" type="sibTrans" cxnId="{82367499-7262-4D2B-B3A4-859744AE8CBD}">
      <dgm:prSet phldrT="01" phldr="0"/>
      <dgm:spPr/>
    </dgm:pt>
    <dgm:pt modelId="{AE67C08A-939D-4A97-B291-84904D00E861}">
      <dgm:prSet/>
      <dgm:spPr/>
      <dgm:t>
        <a:bodyPr/>
        <a:lstStyle/>
        <a:p>
          <a:r>
            <a:rPr lang="en-US"/>
            <a:t>Filing Hearing </a:t>
          </a:r>
        </a:p>
      </dgm:t>
    </dgm:pt>
    <dgm:pt modelId="{4D3DDB80-60B2-4654-933A-3E5E0AF091A5}" type="parTrans" cxnId="{0CBDAFB7-148D-49EB-9F89-2A2340CB9B73}">
      <dgm:prSet/>
      <dgm:spPr/>
      <dgm:t>
        <a:bodyPr/>
        <a:lstStyle/>
        <a:p>
          <a:endParaRPr lang="en-US"/>
        </a:p>
      </dgm:t>
    </dgm:pt>
    <dgm:pt modelId="{F0A3E1E6-1C60-4A08-A242-0033503976DD}" type="sibTrans" cxnId="{0CBDAFB7-148D-49EB-9F89-2A2340CB9B73}">
      <dgm:prSet/>
      <dgm:spPr/>
      <dgm:t>
        <a:bodyPr/>
        <a:lstStyle/>
        <a:p>
          <a:endParaRPr lang="en-US"/>
        </a:p>
      </dgm:t>
    </dgm:pt>
    <dgm:pt modelId="{BA547C16-9D8E-4A3F-B7FC-AF06D47142EC}">
      <dgm:prSet/>
      <dgm:spPr/>
      <dgm:t>
        <a:bodyPr/>
        <a:lstStyle/>
        <a:p>
          <a:r>
            <a:rPr lang="en-US"/>
            <a:t>Part 4.4</a:t>
          </a:r>
        </a:p>
      </dgm:t>
    </dgm:pt>
    <dgm:pt modelId="{B96D833C-D927-4A0C-AEA7-04A590A21945}" type="parTrans" cxnId="{4F3E2676-0263-4ADE-A46C-15479FEA079D}">
      <dgm:prSet/>
      <dgm:spPr/>
      <dgm:t>
        <a:bodyPr/>
        <a:lstStyle/>
        <a:p>
          <a:endParaRPr lang="en-US"/>
        </a:p>
      </dgm:t>
    </dgm:pt>
    <dgm:pt modelId="{A560EF74-78FE-487A-BA0E-9FA4C014F00A}" type="sibTrans" cxnId="{4F3E2676-0263-4ADE-A46C-15479FEA079D}">
      <dgm:prSet phldrT="02" phldr="0"/>
      <dgm:spPr/>
    </dgm:pt>
    <dgm:pt modelId="{6F30CF61-279F-4C6A-BFC2-0DA1E9FC1C1B}">
      <dgm:prSet/>
      <dgm:spPr/>
      <dgm:t>
        <a:bodyPr/>
        <a:lstStyle/>
        <a:p>
          <a:r>
            <a:rPr lang="en-US"/>
            <a:t>HUB Service </a:t>
          </a:r>
        </a:p>
      </dgm:t>
    </dgm:pt>
    <dgm:pt modelId="{DCD7FADA-16BB-4FF7-BCDE-D00657821590}" type="parTrans" cxnId="{EA76B7E9-C5E1-41FF-BB99-94E3E716E454}">
      <dgm:prSet/>
      <dgm:spPr/>
      <dgm:t>
        <a:bodyPr/>
        <a:lstStyle/>
        <a:p>
          <a:endParaRPr lang="en-US"/>
        </a:p>
      </dgm:t>
    </dgm:pt>
    <dgm:pt modelId="{E7F98963-0B76-482B-8D7E-5DC73ED2FA77}" type="sibTrans" cxnId="{EA76B7E9-C5E1-41FF-BB99-94E3E716E454}">
      <dgm:prSet/>
      <dgm:spPr/>
      <dgm:t>
        <a:bodyPr/>
        <a:lstStyle/>
        <a:p>
          <a:endParaRPr lang="en-US"/>
        </a:p>
      </dgm:t>
    </dgm:pt>
    <dgm:pt modelId="{8E696E27-A784-4046-95E9-0B14DE552774}">
      <dgm:prSet/>
      <dgm:spPr/>
      <dgm:t>
        <a:bodyPr/>
        <a:lstStyle/>
        <a:p>
          <a:r>
            <a:rPr lang="en-US"/>
            <a:t>Part 4.5</a:t>
          </a:r>
        </a:p>
      </dgm:t>
    </dgm:pt>
    <dgm:pt modelId="{0C72280C-BB78-46DF-B219-5092E9472206}" type="parTrans" cxnId="{8212FE58-BE24-4E3B-BAD3-D52D723B31AA}">
      <dgm:prSet/>
      <dgm:spPr/>
      <dgm:t>
        <a:bodyPr/>
        <a:lstStyle/>
        <a:p>
          <a:endParaRPr lang="en-US"/>
        </a:p>
      </dgm:t>
    </dgm:pt>
    <dgm:pt modelId="{017811C2-68BE-402D-BAB3-69F980C34B00}" type="sibTrans" cxnId="{8212FE58-BE24-4E3B-BAD3-D52D723B31AA}">
      <dgm:prSet phldrT="03" phldr="0"/>
      <dgm:spPr/>
    </dgm:pt>
    <dgm:pt modelId="{21D62A95-D8FA-48A5-8C39-1DF69DDF7CD1}">
      <dgm:prSet/>
      <dgm:spPr/>
      <dgm:t>
        <a:bodyPr/>
        <a:lstStyle/>
        <a:p>
          <a:r>
            <a:rPr lang="en-US"/>
            <a:t>Case Direction Notice </a:t>
          </a:r>
        </a:p>
      </dgm:t>
    </dgm:pt>
    <dgm:pt modelId="{13ADC0E7-CC37-4E6A-B7FC-445881555182}" type="parTrans" cxnId="{786B5BF3-0296-40F7-A58B-C17582442E74}">
      <dgm:prSet/>
      <dgm:spPr/>
      <dgm:t>
        <a:bodyPr/>
        <a:lstStyle/>
        <a:p>
          <a:endParaRPr lang="en-US"/>
        </a:p>
      </dgm:t>
    </dgm:pt>
    <dgm:pt modelId="{A4F8913D-836A-4838-A19A-A95146DF67C5}" type="sibTrans" cxnId="{786B5BF3-0296-40F7-A58B-C17582442E74}">
      <dgm:prSet/>
      <dgm:spPr/>
      <dgm:t>
        <a:bodyPr/>
        <a:lstStyle/>
        <a:p>
          <a:endParaRPr lang="en-US"/>
        </a:p>
      </dgm:t>
    </dgm:pt>
    <dgm:pt modelId="{8AE68572-FBDD-4C33-A818-380A74A3F817}">
      <dgm:prSet/>
      <dgm:spPr/>
      <dgm:t>
        <a:bodyPr/>
        <a:lstStyle/>
        <a:p>
          <a:r>
            <a:rPr lang="en-US"/>
            <a:t>Part 4.6</a:t>
          </a:r>
        </a:p>
      </dgm:t>
    </dgm:pt>
    <dgm:pt modelId="{897BC729-5022-40E5-9354-9A146CF1760F}" type="parTrans" cxnId="{561846C8-C436-4FE8-B79F-5CBCC624E95C}">
      <dgm:prSet/>
      <dgm:spPr/>
      <dgm:t>
        <a:bodyPr/>
        <a:lstStyle/>
        <a:p>
          <a:endParaRPr lang="en-US"/>
        </a:p>
      </dgm:t>
    </dgm:pt>
    <dgm:pt modelId="{9034F09E-1FC3-4156-ADC4-F558C3D4C205}" type="sibTrans" cxnId="{561846C8-C436-4FE8-B79F-5CBCC624E95C}">
      <dgm:prSet phldrT="04" phldr="0"/>
      <dgm:spPr/>
    </dgm:pt>
    <dgm:pt modelId="{B1BD46F8-1795-4FB0-854B-A3C3B65E68DF}">
      <dgm:prSet/>
      <dgm:spPr/>
      <dgm:t>
        <a:bodyPr/>
        <a:lstStyle/>
        <a:p>
          <a:r>
            <a:rPr lang="en-US" dirty="0"/>
            <a:t>Committal Mention </a:t>
          </a:r>
        </a:p>
      </dgm:t>
    </dgm:pt>
    <dgm:pt modelId="{91033F90-466A-4340-BDD9-A36EF4C07753}" type="parTrans" cxnId="{1399D107-3325-4F09-A6F1-77763F784E7C}">
      <dgm:prSet/>
      <dgm:spPr/>
      <dgm:t>
        <a:bodyPr/>
        <a:lstStyle/>
        <a:p>
          <a:endParaRPr lang="en-US"/>
        </a:p>
      </dgm:t>
    </dgm:pt>
    <dgm:pt modelId="{7459EB9C-78F2-4BA0-BC46-DF131A53C3AF}" type="sibTrans" cxnId="{1399D107-3325-4F09-A6F1-77763F784E7C}">
      <dgm:prSet/>
      <dgm:spPr/>
      <dgm:t>
        <a:bodyPr/>
        <a:lstStyle/>
        <a:p>
          <a:endParaRPr lang="en-US"/>
        </a:p>
      </dgm:t>
    </dgm:pt>
    <dgm:pt modelId="{5C306A43-B18B-44D2-B8D7-1140A85F663C}">
      <dgm:prSet/>
      <dgm:spPr/>
      <dgm:t>
        <a:bodyPr/>
        <a:lstStyle/>
        <a:p>
          <a:r>
            <a:rPr lang="en-US"/>
            <a:t>Part 4.9</a:t>
          </a:r>
        </a:p>
      </dgm:t>
    </dgm:pt>
    <dgm:pt modelId="{C083A639-E7BB-4500-945E-90141057B2B2}" type="parTrans" cxnId="{2C099A3F-C34A-43F0-ABE2-498850DDA0B9}">
      <dgm:prSet/>
      <dgm:spPr/>
      <dgm:t>
        <a:bodyPr/>
        <a:lstStyle/>
        <a:p>
          <a:endParaRPr lang="en-US"/>
        </a:p>
      </dgm:t>
    </dgm:pt>
    <dgm:pt modelId="{58EC8816-7C20-449F-95E5-6C97C38AECA0}" type="sibTrans" cxnId="{2C099A3F-C34A-43F0-ABE2-498850DDA0B9}">
      <dgm:prSet phldrT="05" phldr="0"/>
      <dgm:spPr/>
    </dgm:pt>
    <dgm:pt modelId="{612B3251-975A-4266-9AD1-B6FC1AED36A0}">
      <dgm:prSet/>
      <dgm:spPr/>
      <dgm:t>
        <a:bodyPr/>
        <a:lstStyle/>
        <a:p>
          <a:r>
            <a:rPr lang="en-US"/>
            <a:t>Determination of Committal Proceeding</a:t>
          </a:r>
        </a:p>
      </dgm:t>
    </dgm:pt>
    <dgm:pt modelId="{AC6CDC0D-199B-45DB-9CA6-D13BBD1503F9}" type="parTrans" cxnId="{77C88446-2519-4836-A097-EF1ADABC33DC}">
      <dgm:prSet/>
      <dgm:spPr/>
      <dgm:t>
        <a:bodyPr/>
        <a:lstStyle/>
        <a:p>
          <a:endParaRPr lang="en-US"/>
        </a:p>
      </dgm:t>
    </dgm:pt>
    <dgm:pt modelId="{F758E624-BD6D-407B-9053-9DD546EE3FE3}" type="sibTrans" cxnId="{77C88446-2519-4836-A097-EF1ADABC33DC}">
      <dgm:prSet/>
      <dgm:spPr/>
      <dgm:t>
        <a:bodyPr/>
        <a:lstStyle/>
        <a:p>
          <a:endParaRPr lang="en-US"/>
        </a:p>
      </dgm:t>
    </dgm:pt>
    <dgm:pt modelId="{54B0ACC2-9568-44A6-AD4B-8D5758E6AB18}" type="pres">
      <dgm:prSet presAssocID="{40A25B19-2E5E-4BEE-823B-8F5638D0A09A}" presName="linearFlow" presStyleCnt="0">
        <dgm:presLayoutVars>
          <dgm:dir/>
          <dgm:animLvl val="lvl"/>
          <dgm:resizeHandles val="exact"/>
        </dgm:presLayoutVars>
      </dgm:prSet>
      <dgm:spPr/>
    </dgm:pt>
    <dgm:pt modelId="{67FDA6E0-9272-4EDC-8AA5-A718AC371C22}" type="pres">
      <dgm:prSet presAssocID="{46404D55-4AF4-47B8-821B-6AA8098468CE}" presName="composite" presStyleCnt="0"/>
      <dgm:spPr/>
    </dgm:pt>
    <dgm:pt modelId="{A94F7ACE-6C3F-4EDC-889F-2A5C774B74C0}" type="pres">
      <dgm:prSet presAssocID="{46404D55-4AF4-47B8-821B-6AA8098468CE}" presName="parentText" presStyleLbl="alignNode1" presStyleIdx="0" presStyleCnt="5">
        <dgm:presLayoutVars>
          <dgm:chMax val="1"/>
          <dgm:bulletEnabled val="1"/>
        </dgm:presLayoutVars>
      </dgm:prSet>
      <dgm:spPr/>
    </dgm:pt>
    <dgm:pt modelId="{5F52F240-EA01-4A3A-9D47-F54AF200A933}" type="pres">
      <dgm:prSet presAssocID="{46404D55-4AF4-47B8-821B-6AA8098468CE}" presName="descendantText" presStyleLbl="alignAcc1" presStyleIdx="0" presStyleCnt="5">
        <dgm:presLayoutVars>
          <dgm:bulletEnabled val="1"/>
        </dgm:presLayoutVars>
      </dgm:prSet>
      <dgm:spPr/>
    </dgm:pt>
    <dgm:pt modelId="{B30BF5A4-8DF9-4D37-AF5D-783D7999018B}" type="pres">
      <dgm:prSet presAssocID="{C3BD44D7-8551-4183-883D-3C4B883E7E4E}" presName="sp" presStyleCnt="0"/>
      <dgm:spPr/>
    </dgm:pt>
    <dgm:pt modelId="{FD8FA713-FFCB-48F8-B771-A42D0BE9A08D}" type="pres">
      <dgm:prSet presAssocID="{BA547C16-9D8E-4A3F-B7FC-AF06D47142EC}" presName="composite" presStyleCnt="0"/>
      <dgm:spPr/>
    </dgm:pt>
    <dgm:pt modelId="{73D9032E-19E0-4F19-8C43-CA6E75E38FCF}" type="pres">
      <dgm:prSet presAssocID="{BA547C16-9D8E-4A3F-B7FC-AF06D47142EC}" presName="parentText" presStyleLbl="alignNode1" presStyleIdx="1" presStyleCnt="5">
        <dgm:presLayoutVars>
          <dgm:chMax val="1"/>
          <dgm:bulletEnabled val="1"/>
        </dgm:presLayoutVars>
      </dgm:prSet>
      <dgm:spPr/>
    </dgm:pt>
    <dgm:pt modelId="{B1FBD16A-D6B5-40E8-9016-2BDDBBEC64C7}" type="pres">
      <dgm:prSet presAssocID="{BA547C16-9D8E-4A3F-B7FC-AF06D47142EC}" presName="descendantText" presStyleLbl="alignAcc1" presStyleIdx="1" presStyleCnt="5">
        <dgm:presLayoutVars>
          <dgm:bulletEnabled val="1"/>
        </dgm:presLayoutVars>
      </dgm:prSet>
      <dgm:spPr/>
    </dgm:pt>
    <dgm:pt modelId="{ADA33FFC-3E08-48C5-8EE1-772F94BD56B8}" type="pres">
      <dgm:prSet presAssocID="{A560EF74-78FE-487A-BA0E-9FA4C014F00A}" presName="sp" presStyleCnt="0"/>
      <dgm:spPr/>
    </dgm:pt>
    <dgm:pt modelId="{88F5729D-7E46-4630-941A-357389BC1255}" type="pres">
      <dgm:prSet presAssocID="{8E696E27-A784-4046-95E9-0B14DE552774}" presName="composite" presStyleCnt="0"/>
      <dgm:spPr/>
    </dgm:pt>
    <dgm:pt modelId="{33C2F803-F239-47BE-82EB-4134217E24BA}" type="pres">
      <dgm:prSet presAssocID="{8E696E27-A784-4046-95E9-0B14DE552774}" presName="parentText" presStyleLbl="alignNode1" presStyleIdx="2" presStyleCnt="5">
        <dgm:presLayoutVars>
          <dgm:chMax val="1"/>
          <dgm:bulletEnabled val="1"/>
        </dgm:presLayoutVars>
      </dgm:prSet>
      <dgm:spPr/>
    </dgm:pt>
    <dgm:pt modelId="{820BE2DE-9672-4C1F-BADB-4CC28CF6B8DE}" type="pres">
      <dgm:prSet presAssocID="{8E696E27-A784-4046-95E9-0B14DE552774}" presName="descendantText" presStyleLbl="alignAcc1" presStyleIdx="2" presStyleCnt="5">
        <dgm:presLayoutVars>
          <dgm:bulletEnabled val="1"/>
        </dgm:presLayoutVars>
      </dgm:prSet>
      <dgm:spPr/>
    </dgm:pt>
    <dgm:pt modelId="{4DF073F7-0FF7-4B54-B7C1-39479EB8A82D}" type="pres">
      <dgm:prSet presAssocID="{017811C2-68BE-402D-BAB3-69F980C34B00}" presName="sp" presStyleCnt="0"/>
      <dgm:spPr/>
    </dgm:pt>
    <dgm:pt modelId="{D31727D4-5B33-475E-B2F4-CE9813B8E072}" type="pres">
      <dgm:prSet presAssocID="{8AE68572-FBDD-4C33-A818-380A74A3F817}" presName="composite" presStyleCnt="0"/>
      <dgm:spPr/>
    </dgm:pt>
    <dgm:pt modelId="{EC5FAC0A-4494-42B8-AA4D-A6D0240C1D8C}" type="pres">
      <dgm:prSet presAssocID="{8AE68572-FBDD-4C33-A818-380A74A3F817}" presName="parentText" presStyleLbl="alignNode1" presStyleIdx="3" presStyleCnt="5">
        <dgm:presLayoutVars>
          <dgm:chMax val="1"/>
          <dgm:bulletEnabled val="1"/>
        </dgm:presLayoutVars>
      </dgm:prSet>
      <dgm:spPr/>
    </dgm:pt>
    <dgm:pt modelId="{66506333-0135-473A-8E92-ACD10EEB402F}" type="pres">
      <dgm:prSet presAssocID="{8AE68572-FBDD-4C33-A818-380A74A3F817}" presName="descendantText" presStyleLbl="alignAcc1" presStyleIdx="3" presStyleCnt="5">
        <dgm:presLayoutVars>
          <dgm:bulletEnabled val="1"/>
        </dgm:presLayoutVars>
      </dgm:prSet>
      <dgm:spPr/>
    </dgm:pt>
    <dgm:pt modelId="{935C7FE9-C22F-4044-A469-34FB65BD9EE4}" type="pres">
      <dgm:prSet presAssocID="{9034F09E-1FC3-4156-ADC4-F558C3D4C205}" presName="sp" presStyleCnt="0"/>
      <dgm:spPr/>
    </dgm:pt>
    <dgm:pt modelId="{D354E84B-E3D1-4D97-9CDD-9AFC19AD3E18}" type="pres">
      <dgm:prSet presAssocID="{5C306A43-B18B-44D2-B8D7-1140A85F663C}" presName="composite" presStyleCnt="0"/>
      <dgm:spPr/>
    </dgm:pt>
    <dgm:pt modelId="{8AA93DFD-AB9D-4060-8FD5-B9341A1E5065}" type="pres">
      <dgm:prSet presAssocID="{5C306A43-B18B-44D2-B8D7-1140A85F663C}" presName="parentText" presStyleLbl="alignNode1" presStyleIdx="4" presStyleCnt="5">
        <dgm:presLayoutVars>
          <dgm:chMax val="1"/>
          <dgm:bulletEnabled val="1"/>
        </dgm:presLayoutVars>
      </dgm:prSet>
      <dgm:spPr/>
    </dgm:pt>
    <dgm:pt modelId="{60D9C196-29E9-433E-8516-1716559C4539}" type="pres">
      <dgm:prSet presAssocID="{5C306A43-B18B-44D2-B8D7-1140A85F663C}" presName="descendantText" presStyleLbl="alignAcc1" presStyleIdx="4" presStyleCnt="5">
        <dgm:presLayoutVars>
          <dgm:bulletEnabled val="1"/>
        </dgm:presLayoutVars>
      </dgm:prSet>
      <dgm:spPr/>
    </dgm:pt>
  </dgm:ptLst>
  <dgm:cxnLst>
    <dgm:cxn modelId="{1399D107-3325-4F09-A6F1-77763F784E7C}" srcId="{8AE68572-FBDD-4C33-A818-380A74A3F817}" destId="{B1BD46F8-1795-4FB0-854B-A3C3B65E68DF}" srcOrd="0" destOrd="0" parTransId="{91033F90-466A-4340-BDD9-A36EF4C07753}" sibTransId="{7459EB9C-78F2-4BA0-BC46-DF131A53C3AF}"/>
    <dgm:cxn modelId="{D628BE11-128F-474C-903C-6D34CE8220BF}" type="presOf" srcId="{40A25B19-2E5E-4BEE-823B-8F5638D0A09A}" destId="{54B0ACC2-9568-44A6-AD4B-8D5758E6AB18}" srcOrd="0" destOrd="0" presId="urn:microsoft.com/office/officeart/2005/8/layout/chevron2"/>
    <dgm:cxn modelId="{3098AC23-23E9-416E-8ABC-6C36150E499D}" type="presOf" srcId="{612B3251-975A-4266-9AD1-B6FC1AED36A0}" destId="{60D9C196-29E9-433E-8516-1716559C4539}" srcOrd="0" destOrd="0" presId="urn:microsoft.com/office/officeart/2005/8/layout/chevron2"/>
    <dgm:cxn modelId="{2C099A3F-C34A-43F0-ABE2-498850DDA0B9}" srcId="{40A25B19-2E5E-4BEE-823B-8F5638D0A09A}" destId="{5C306A43-B18B-44D2-B8D7-1140A85F663C}" srcOrd="4" destOrd="0" parTransId="{C083A639-E7BB-4500-945E-90141057B2B2}" sibTransId="{58EC8816-7C20-449F-95E5-6C97C38AECA0}"/>
    <dgm:cxn modelId="{AC88D15C-D1FD-49ED-90A1-5D5487954D2C}" type="presOf" srcId="{8AE68572-FBDD-4C33-A818-380A74A3F817}" destId="{EC5FAC0A-4494-42B8-AA4D-A6D0240C1D8C}" srcOrd="0" destOrd="0" presId="urn:microsoft.com/office/officeart/2005/8/layout/chevron2"/>
    <dgm:cxn modelId="{18F72541-2D7E-486E-9589-30F589064B73}" type="presOf" srcId="{6F30CF61-279F-4C6A-BFC2-0DA1E9FC1C1B}" destId="{B1FBD16A-D6B5-40E8-9016-2BDDBBEC64C7}" srcOrd="0" destOrd="0" presId="urn:microsoft.com/office/officeart/2005/8/layout/chevron2"/>
    <dgm:cxn modelId="{53D34463-1EEC-48E2-BC83-29E6D9A58B31}" type="presOf" srcId="{8E696E27-A784-4046-95E9-0B14DE552774}" destId="{33C2F803-F239-47BE-82EB-4134217E24BA}" srcOrd="0" destOrd="0" presId="urn:microsoft.com/office/officeart/2005/8/layout/chevron2"/>
    <dgm:cxn modelId="{77C88446-2519-4836-A097-EF1ADABC33DC}" srcId="{5C306A43-B18B-44D2-B8D7-1140A85F663C}" destId="{612B3251-975A-4266-9AD1-B6FC1AED36A0}" srcOrd="0" destOrd="0" parTransId="{AC6CDC0D-199B-45DB-9CA6-D13BBD1503F9}" sibTransId="{F758E624-BD6D-407B-9053-9DD546EE3FE3}"/>
    <dgm:cxn modelId="{76C88148-0B7F-408B-9C4F-C57FF36A32E4}" type="presOf" srcId="{B1BD46F8-1795-4FB0-854B-A3C3B65E68DF}" destId="{66506333-0135-473A-8E92-ACD10EEB402F}" srcOrd="0" destOrd="0" presId="urn:microsoft.com/office/officeart/2005/8/layout/chevron2"/>
    <dgm:cxn modelId="{3C4DD748-0696-4900-B125-CC7C0147CC7C}" type="presOf" srcId="{21D62A95-D8FA-48A5-8C39-1DF69DDF7CD1}" destId="{820BE2DE-9672-4C1F-BADB-4CC28CF6B8DE}" srcOrd="0" destOrd="0" presId="urn:microsoft.com/office/officeart/2005/8/layout/chevron2"/>
    <dgm:cxn modelId="{7D46F251-EA94-406F-94FF-3979B63C80CA}" type="presOf" srcId="{BA547C16-9D8E-4A3F-B7FC-AF06D47142EC}" destId="{73D9032E-19E0-4F19-8C43-CA6E75E38FCF}" srcOrd="0" destOrd="0" presId="urn:microsoft.com/office/officeart/2005/8/layout/chevron2"/>
    <dgm:cxn modelId="{4F3E2676-0263-4ADE-A46C-15479FEA079D}" srcId="{40A25B19-2E5E-4BEE-823B-8F5638D0A09A}" destId="{BA547C16-9D8E-4A3F-B7FC-AF06D47142EC}" srcOrd="1" destOrd="0" parTransId="{B96D833C-D927-4A0C-AEA7-04A590A21945}" sibTransId="{A560EF74-78FE-487A-BA0E-9FA4C014F00A}"/>
    <dgm:cxn modelId="{8212FE58-BE24-4E3B-BAD3-D52D723B31AA}" srcId="{40A25B19-2E5E-4BEE-823B-8F5638D0A09A}" destId="{8E696E27-A784-4046-95E9-0B14DE552774}" srcOrd="2" destOrd="0" parTransId="{0C72280C-BB78-46DF-B219-5092E9472206}" sibTransId="{017811C2-68BE-402D-BAB3-69F980C34B00}"/>
    <dgm:cxn modelId="{AA8FA87F-8C53-4DAF-988E-52BB7E5AB159}" type="presOf" srcId="{5C306A43-B18B-44D2-B8D7-1140A85F663C}" destId="{8AA93DFD-AB9D-4060-8FD5-B9341A1E5065}" srcOrd="0" destOrd="0" presId="urn:microsoft.com/office/officeart/2005/8/layout/chevron2"/>
    <dgm:cxn modelId="{82367499-7262-4D2B-B3A4-859744AE8CBD}" srcId="{40A25B19-2E5E-4BEE-823B-8F5638D0A09A}" destId="{46404D55-4AF4-47B8-821B-6AA8098468CE}" srcOrd="0" destOrd="0" parTransId="{2F089FE3-29F6-4825-8C78-2ACB8FD13010}" sibTransId="{C3BD44D7-8551-4183-883D-3C4B883E7E4E}"/>
    <dgm:cxn modelId="{CDDE61B7-3D33-4620-A8C0-1752FF128A82}" type="presOf" srcId="{AE67C08A-939D-4A97-B291-84904D00E861}" destId="{5F52F240-EA01-4A3A-9D47-F54AF200A933}" srcOrd="0" destOrd="0" presId="urn:microsoft.com/office/officeart/2005/8/layout/chevron2"/>
    <dgm:cxn modelId="{0CBDAFB7-148D-49EB-9F89-2A2340CB9B73}" srcId="{46404D55-4AF4-47B8-821B-6AA8098468CE}" destId="{AE67C08A-939D-4A97-B291-84904D00E861}" srcOrd="0" destOrd="0" parTransId="{4D3DDB80-60B2-4654-933A-3E5E0AF091A5}" sibTransId="{F0A3E1E6-1C60-4A08-A242-0033503976DD}"/>
    <dgm:cxn modelId="{561846C8-C436-4FE8-B79F-5CBCC624E95C}" srcId="{40A25B19-2E5E-4BEE-823B-8F5638D0A09A}" destId="{8AE68572-FBDD-4C33-A818-380A74A3F817}" srcOrd="3" destOrd="0" parTransId="{897BC729-5022-40E5-9354-9A146CF1760F}" sibTransId="{9034F09E-1FC3-4156-ADC4-F558C3D4C205}"/>
    <dgm:cxn modelId="{67BD68E9-693B-4C3B-AB63-1F89DB29AC6B}" type="presOf" srcId="{46404D55-4AF4-47B8-821B-6AA8098468CE}" destId="{A94F7ACE-6C3F-4EDC-889F-2A5C774B74C0}" srcOrd="0" destOrd="0" presId="urn:microsoft.com/office/officeart/2005/8/layout/chevron2"/>
    <dgm:cxn modelId="{EA76B7E9-C5E1-41FF-BB99-94E3E716E454}" srcId="{BA547C16-9D8E-4A3F-B7FC-AF06D47142EC}" destId="{6F30CF61-279F-4C6A-BFC2-0DA1E9FC1C1B}" srcOrd="0" destOrd="0" parTransId="{DCD7FADA-16BB-4FF7-BCDE-D00657821590}" sibTransId="{E7F98963-0B76-482B-8D7E-5DC73ED2FA77}"/>
    <dgm:cxn modelId="{786B5BF3-0296-40F7-A58B-C17582442E74}" srcId="{8E696E27-A784-4046-95E9-0B14DE552774}" destId="{21D62A95-D8FA-48A5-8C39-1DF69DDF7CD1}" srcOrd="0" destOrd="0" parTransId="{13ADC0E7-CC37-4E6A-B7FC-445881555182}" sibTransId="{A4F8913D-836A-4838-A19A-A95146DF67C5}"/>
    <dgm:cxn modelId="{5BDC5418-FCB9-40C8-973F-2C4C93533C74}" type="presParOf" srcId="{54B0ACC2-9568-44A6-AD4B-8D5758E6AB18}" destId="{67FDA6E0-9272-4EDC-8AA5-A718AC371C22}" srcOrd="0" destOrd="0" presId="urn:microsoft.com/office/officeart/2005/8/layout/chevron2"/>
    <dgm:cxn modelId="{DBD3A75E-454D-46D1-8C4D-8FCE2F989ACF}" type="presParOf" srcId="{67FDA6E0-9272-4EDC-8AA5-A718AC371C22}" destId="{A94F7ACE-6C3F-4EDC-889F-2A5C774B74C0}" srcOrd="0" destOrd="0" presId="urn:microsoft.com/office/officeart/2005/8/layout/chevron2"/>
    <dgm:cxn modelId="{97B43829-7D94-418A-8CE2-436EE497A4C1}" type="presParOf" srcId="{67FDA6E0-9272-4EDC-8AA5-A718AC371C22}" destId="{5F52F240-EA01-4A3A-9D47-F54AF200A933}" srcOrd="1" destOrd="0" presId="urn:microsoft.com/office/officeart/2005/8/layout/chevron2"/>
    <dgm:cxn modelId="{9D0C43F2-51B3-4029-84A8-826558E9346C}" type="presParOf" srcId="{54B0ACC2-9568-44A6-AD4B-8D5758E6AB18}" destId="{B30BF5A4-8DF9-4D37-AF5D-783D7999018B}" srcOrd="1" destOrd="0" presId="urn:microsoft.com/office/officeart/2005/8/layout/chevron2"/>
    <dgm:cxn modelId="{3996055C-C188-46C9-9067-936C6C396603}" type="presParOf" srcId="{54B0ACC2-9568-44A6-AD4B-8D5758E6AB18}" destId="{FD8FA713-FFCB-48F8-B771-A42D0BE9A08D}" srcOrd="2" destOrd="0" presId="urn:microsoft.com/office/officeart/2005/8/layout/chevron2"/>
    <dgm:cxn modelId="{D5172E4C-D247-411C-A644-0B594DAB920D}" type="presParOf" srcId="{FD8FA713-FFCB-48F8-B771-A42D0BE9A08D}" destId="{73D9032E-19E0-4F19-8C43-CA6E75E38FCF}" srcOrd="0" destOrd="0" presId="urn:microsoft.com/office/officeart/2005/8/layout/chevron2"/>
    <dgm:cxn modelId="{C5F0BA5D-5B78-4AC4-A30A-D8AD3349D475}" type="presParOf" srcId="{FD8FA713-FFCB-48F8-B771-A42D0BE9A08D}" destId="{B1FBD16A-D6B5-40E8-9016-2BDDBBEC64C7}" srcOrd="1" destOrd="0" presId="urn:microsoft.com/office/officeart/2005/8/layout/chevron2"/>
    <dgm:cxn modelId="{171F1760-E924-4026-8E76-9965EBADF4FE}" type="presParOf" srcId="{54B0ACC2-9568-44A6-AD4B-8D5758E6AB18}" destId="{ADA33FFC-3E08-48C5-8EE1-772F94BD56B8}" srcOrd="3" destOrd="0" presId="urn:microsoft.com/office/officeart/2005/8/layout/chevron2"/>
    <dgm:cxn modelId="{8C69966D-BD55-49B4-9EAB-1DCE39FB0331}" type="presParOf" srcId="{54B0ACC2-9568-44A6-AD4B-8D5758E6AB18}" destId="{88F5729D-7E46-4630-941A-357389BC1255}" srcOrd="4" destOrd="0" presId="urn:microsoft.com/office/officeart/2005/8/layout/chevron2"/>
    <dgm:cxn modelId="{1B3329AE-02D8-4780-8E23-FDDAAC5CB280}" type="presParOf" srcId="{88F5729D-7E46-4630-941A-357389BC1255}" destId="{33C2F803-F239-47BE-82EB-4134217E24BA}" srcOrd="0" destOrd="0" presId="urn:microsoft.com/office/officeart/2005/8/layout/chevron2"/>
    <dgm:cxn modelId="{160BDE41-85B8-4F20-A18D-EE6CEA25DE86}" type="presParOf" srcId="{88F5729D-7E46-4630-941A-357389BC1255}" destId="{820BE2DE-9672-4C1F-BADB-4CC28CF6B8DE}" srcOrd="1" destOrd="0" presId="urn:microsoft.com/office/officeart/2005/8/layout/chevron2"/>
    <dgm:cxn modelId="{82888B78-710F-4712-9771-FEAF5D22861E}" type="presParOf" srcId="{54B0ACC2-9568-44A6-AD4B-8D5758E6AB18}" destId="{4DF073F7-0FF7-4B54-B7C1-39479EB8A82D}" srcOrd="5" destOrd="0" presId="urn:microsoft.com/office/officeart/2005/8/layout/chevron2"/>
    <dgm:cxn modelId="{F8823E49-DED8-40B7-AA1B-A63D305F2807}" type="presParOf" srcId="{54B0ACC2-9568-44A6-AD4B-8D5758E6AB18}" destId="{D31727D4-5B33-475E-B2F4-CE9813B8E072}" srcOrd="6" destOrd="0" presId="urn:microsoft.com/office/officeart/2005/8/layout/chevron2"/>
    <dgm:cxn modelId="{1255CC7A-D000-4203-8558-6892E48A5FEC}" type="presParOf" srcId="{D31727D4-5B33-475E-B2F4-CE9813B8E072}" destId="{EC5FAC0A-4494-42B8-AA4D-A6D0240C1D8C}" srcOrd="0" destOrd="0" presId="urn:microsoft.com/office/officeart/2005/8/layout/chevron2"/>
    <dgm:cxn modelId="{2BC8A190-2B34-4A3B-9A41-3E6B2A8485D9}" type="presParOf" srcId="{D31727D4-5B33-475E-B2F4-CE9813B8E072}" destId="{66506333-0135-473A-8E92-ACD10EEB402F}" srcOrd="1" destOrd="0" presId="urn:microsoft.com/office/officeart/2005/8/layout/chevron2"/>
    <dgm:cxn modelId="{CE9CE664-4A59-42CA-A43A-2C32B6817177}" type="presParOf" srcId="{54B0ACC2-9568-44A6-AD4B-8D5758E6AB18}" destId="{935C7FE9-C22F-4044-A469-34FB65BD9EE4}" srcOrd="7" destOrd="0" presId="urn:microsoft.com/office/officeart/2005/8/layout/chevron2"/>
    <dgm:cxn modelId="{5A3505C9-CDA8-4917-A966-83BA87B95C02}" type="presParOf" srcId="{54B0ACC2-9568-44A6-AD4B-8D5758E6AB18}" destId="{D354E84B-E3D1-4D97-9CDD-9AFC19AD3E18}" srcOrd="8" destOrd="0" presId="urn:microsoft.com/office/officeart/2005/8/layout/chevron2"/>
    <dgm:cxn modelId="{1C535015-C7DC-4763-9A74-2C0A834912C4}" type="presParOf" srcId="{D354E84B-E3D1-4D97-9CDD-9AFC19AD3E18}" destId="{8AA93DFD-AB9D-4060-8FD5-B9341A1E5065}" srcOrd="0" destOrd="0" presId="urn:microsoft.com/office/officeart/2005/8/layout/chevron2"/>
    <dgm:cxn modelId="{741FDC06-3596-4AD6-9902-3BB9ED27223D}" type="presParOf" srcId="{D354E84B-E3D1-4D97-9CDD-9AFC19AD3E18}" destId="{60D9C196-29E9-433E-8516-1716559C45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5F3C0-29C7-4746-A37E-94343CD9610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352B295-1048-1C47-B442-931FB4985FEC}">
      <dgm:prSet phldrT="[Text]"/>
      <dgm:spPr/>
      <dgm:t>
        <a:bodyPr/>
        <a:lstStyle/>
        <a:p>
          <a:r>
            <a:rPr lang="en-US" dirty="0"/>
            <a:t>Committal Mention</a:t>
          </a:r>
        </a:p>
      </dgm:t>
    </dgm:pt>
    <dgm:pt modelId="{9E451F43-410E-074E-A683-69B1EA1F2C18}" type="parTrans" cxnId="{9156EB67-CC66-5449-9844-8C22F9DA67C8}">
      <dgm:prSet/>
      <dgm:spPr/>
      <dgm:t>
        <a:bodyPr/>
        <a:lstStyle/>
        <a:p>
          <a:endParaRPr lang="en-US"/>
        </a:p>
      </dgm:t>
    </dgm:pt>
    <dgm:pt modelId="{ADEBA132-3622-C54F-ACAC-B59EAE0CFE42}" type="sibTrans" cxnId="{9156EB67-CC66-5449-9844-8C22F9DA67C8}">
      <dgm:prSet/>
      <dgm:spPr/>
      <dgm:t>
        <a:bodyPr/>
        <a:lstStyle/>
        <a:p>
          <a:endParaRPr lang="en-US"/>
        </a:p>
      </dgm:t>
    </dgm:pt>
    <dgm:pt modelId="{F808C660-6E91-B64F-888B-E2C24AD12502}">
      <dgm:prSet phldrT="[Text]"/>
      <dgm:spPr/>
      <dgm:t>
        <a:bodyPr/>
        <a:lstStyle/>
        <a:p>
          <a:r>
            <a:rPr lang="en-US" dirty="0"/>
            <a:t>Plea of guilty </a:t>
          </a:r>
        </a:p>
      </dgm:t>
    </dgm:pt>
    <dgm:pt modelId="{38586FFF-1BBE-7C49-A844-BA7387D5A797}" type="parTrans" cxnId="{134F31FE-B655-A24B-8E93-5A8729260452}">
      <dgm:prSet/>
      <dgm:spPr/>
      <dgm:t>
        <a:bodyPr/>
        <a:lstStyle/>
        <a:p>
          <a:endParaRPr lang="en-US"/>
        </a:p>
      </dgm:t>
    </dgm:pt>
    <dgm:pt modelId="{37129482-BBD3-C64C-8256-3A5EEC907642}" type="sibTrans" cxnId="{134F31FE-B655-A24B-8E93-5A8729260452}">
      <dgm:prSet/>
      <dgm:spPr/>
      <dgm:t>
        <a:bodyPr/>
        <a:lstStyle/>
        <a:p>
          <a:endParaRPr lang="en-US"/>
        </a:p>
      </dgm:t>
    </dgm:pt>
    <dgm:pt modelId="{E31679CD-C60C-1D40-BBCE-3D3A12B93DFB}">
      <dgm:prSet phldrT="[Text]"/>
      <dgm:spPr/>
      <dgm:t>
        <a:bodyPr/>
        <a:lstStyle/>
        <a:p>
          <a:r>
            <a:rPr lang="en-US" dirty="0"/>
            <a:t>Committed to either County Court or Supreme Court of Victoria for a plea of guilty </a:t>
          </a:r>
        </a:p>
      </dgm:t>
    </dgm:pt>
    <dgm:pt modelId="{9AE4CF9D-5AC0-3146-9832-28D73395D0A7}" type="parTrans" cxnId="{B697FAA2-BCC0-5043-B3AC-102D54C84686}">
      <dgm:prSet/>
      <dgm:spPr/>
      <dgm:t>
        <a:bodyPr/>
        <a:lstStyle/>
        <a:p>
          <a:endParaRPr lang="en-US"/>
        </a:p>
      </dgm:t>
    </dgm:pt>
    <dgm:pt modelId="{DCCB8C18-BB58-E642-BCCB-170C11CCE05A}" type="sibTrans" cxnId="{B697FAA2-BCC0-5043-B3AC-102D54C84686}">
      <dgm:prSet/>
      <dgm:spPr/>
      <dgm:t>
        <a:bodyPr/>
        <a:lstStyle/>
        <a:p>
          <a:endParaRPr lang="en-US"/>
        </a:p>
      </dgm:t>
    </dgm:pt>
    <dgm:pt modelId="{652C3125-159E-614F-A5A6-6DF2B13ED4B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Summary Jurisdiction Application</a:t>
          </a:r>
        </a:p>
        <a:p>
          <a:pPr marL="0" marR="0" indent="0" defTabSz="914400" eaLnBrk="1" fontAlgn="auto" latinLnBrk="0" hangingPunct="1">
            <a:lnSpc>
              <a:spcPct val="100000"/>
            </a:lnSpc>
            <a:spcBef>
              <a:spcPts val="0"/>
            </a:spcBef>
            <a:spcAft>
              <a:spcPts val="0"/>
            </a:spcAft>
            <a:buClrTx/>
            <a:buSzTx/>
            <a:buFontTx/>
            <a:buNone/>
            <a:tabLst/>
            <a:defRPr/>
          </a:pPr>
          <a:r>
            <a:rPr lang="en-US" dirty="0"/>
            <a:t>If granted, matter remains in Magistrates Court for plea </a:t>
          </a:r>
        </a:p>
      </dgm:t>
    </dgm:pt>
    <dgm:pt modelId="{C62C2A6A-CFE5-BB46-83A6-F5F79F11B3A7}" type="parTrans" cxnId="{19C3DE43-7D39-9D4C-99D5-B9F27BA1E496}">
      <dgm:prSet/>
      <dgm:spPr/>
      <dgm:t>
        <a:bodyPr/>
        <a:lstStyle/>
        <a:p>
          <a:endParaRPr lang="en-US"/>
        </a:p>
      </dgm:t>
    </dgm:pt>
    <dgm:pt modelId="{E6F1F161-F603-6549-B848-141E11404CE5}" type="sibTrans" cxnId="{19C3DE43-7D39-9D4C-99D5-B9F27BA1E496}">
      <dgm:prSet/>
      <dgm:spPr/>
      <dgm:t>
        <a:bodyPr/>
        <a:lstStyle/>
        <a:p>
          <a:endParaRPr lang="en-US"/>
        </a:p>
      </dgm:t>
    </dgm:pt>
    <dgm:pt modelId="{98EA26FC-8BB9-1343-ABC0-E6C036A1CE8F}">
      <dgm:prSet phldrT="[Text]"/>
      <dgm:spPr/>
      <dgm:t>
        <a:bodyPr/>
        <a:lstStyle/>
        <a:p>
          <a:r>
            <a:rPr lang="en-US" dirty="0"/>
            <a:t>Plea of not guilty</a:t>
          </a:r>
        </a:p>
      </dgm:t>
    </dgm:pt>
    <dgm:pt modelId="{7C9AD328-DBD2-1C4F-9639-48C589CA1380}" type="parTrans" cxnId="{5B83CC51-E038-5F43-B2B8-0FDAE2A44523}">
      <dgm:prSet/>
      <dgm:spPr/>
      <dgm:t>
        <a:bodyPr/>
        <a:lstStyle/>
        <a:p>
          <a:endParaRPr lang="en-US"/>
        </a:p>
      </dgm:t>
    </dgm:pt>
    <dgm:pt modelId="{1975C9ED-FF2B-F145-A144-847F40B7B9E5}" type="sibTrans" cxnId="{5B83CC51-E038-5F43-B2B8-0FDAE2A44523}">
      <dgm:prSet/>
      <dgm:spPr/>
      <dgm:t>
        <a:bodyPr/>
        <a:lstStyle/>
        <a:p>
          <a:endParaRPr lang="en-US"/>
        </a:p>
      </dgm:t>
    </dgm:pt>
    <dgm:pt modelId="{2A215571-1D9F-FF4A-8E0B-EEEBF359476E}">
      <dgm:prSet phldrT="[Text]"/>
      <dgm:spPr/>
      <dgm:t>
        <a:bodyPr/>
        <a:lstStyle/>
        <a:p>
          <a:r>
            <a:rPr lang="en-US" dirty="0"/>
            <a:t>Committal Hearing</a:t>
          </a:r>
        </a:p>
        <a:p>
          <a:r>
            <a:rPr lang="en-US" dirty="0"/>
            <a:t>Can involve XXN of witnesses if granted leave</a:t>
          </a:r>
        </a:p>
      </dgm:t>
    </dgm:pt>
    <dgm:pt modelId="{07B94F44-452D-DD46-BE63-6334A67AEF25}" type="parTrans" cxnId="{3CE7AE9A-A89E-834C-BF67-094776EAE9B5}">
      <dgm:prSet/>
      <dgm:spPr/>
      <dgm:t>
        <a:bodyPr/>
        <a:lstStyle/>
        <a:p>
          <a:endParaRPr lang="en-US"/>
        </a:p>
      </dgm:t>
    </dgm:pt>
    <dgm:pt modelId="{ADE1DB10-BBA6-804E-81D5-59916A52A91F}" type="sibTrans" cxnId="{3CE7AE9A-A89E-834C-BF67-094776EAE9B5}">
      <dgm:prSet/>
      <dgm:spPr/>
      <dgm:t>
        <a:bodyPr/>
        <a:lstStyle/>
        <a:p>
          <a:endParaRPr lang="en-US"/>
        </a:p>
      </dgm:t>
    </dgm:pt>
    <dgm:pt modelId="{B1AC3EA6-D7F4-464A-8189-7903829F112F}">
      <dgm:prSet phldrT="[Text]"/>
      <dgm:spPr/>
      <dgm:t>
        <a:bodyPr/>
        <a:lstStyle/>
        <a:p>
          <a:r>
            <a:rPr lang="en-US" dirty="0"/>
            <a:t>Summary Jurisdiction Application</a:t>
          </a:r>
        </a:p>
        <a:p>
          <a:r>
            <a:rPr lang="en-US" dirty="0"/>
            <a:t>If granted, matter remains in the Magistrates Court for a summary contested hearing</a:t>
          </a:r>
        </a:p>
      </dgm:t>
    </dgm:pt>
    <dgm:pt modelId="{8674224E-78B1-F840-9EC4-436DBAEFDE5D}" type="parTrans" cxnId="{A4033653-1E00-B546-9A6E-57B77C54909E}">
      <dgm:prSet/>
      <dgm:spPr/>
      <dgm:t>
        <a:bodyPr/>
        <a:lstStyle/>
        <a:p>
          <a:endParaRPr lang="en-GB"/>
        </a:p>
      </dgm:t>
    </dgm:pt>
    <dgm:pt modelId="{4A5802EA-D291-AD40-BFA1-FCFB3B18E915}" type="sibTrans" cxnId="{A4033653-1E00-B546-9A6E-57B77C54909E}">
      <dgm:prSet/>
      <dgm:spPr/>
      <dgm:t>
        <a:bodyPr/>
        <a:lstStyle/>
        <a:p>
          <a:endParaRPr lang="en-GB"/>
        </a:p>
      </dgm:t>
    </dgm:pt>
    <dgm:pt modelId="{12B7192A-BB25-4F1A-A8D0-5E0B85240149}" type="pres">
      <dgm:prSet presAssocID="{5F75F3C0-29C7-4746-A37E-94343CD96108}" presName="hierChild1" presStyleCnt="0">
        <dgm:presLayoutVars>
          <dgm:chPref val="1"/>
          <dgm:dir/>
          <dgm:animOne val="branch"/>
          <dgm:animLvl val="lvl"/>
          <dgm:resizeHandles/>
        </dgm:presLayoutVars>
      </dgm:prSet>
      <dgm:spPr/>
    </dgm:pt>
    <dgm:pt modelId="{4B064C92-B632-497B-8F1E-CE524EA6CA86}" type="pres">
      <dgm:prSet presAssocID="{B352B295-1048-1C47-B442-931FB4985FEC}" presName="hierRoot1" presStyleCnt="0"/>
      <dgm:spPr/>
    </dgm:pt>
    <dgm:pt modelId="{FD0226B8-9EF2-4C50-B811-DA3B59A91CD0}" type="pres">
      <dgm:prSet presAssocID="{B352B295-1048-1C47-B442-931FB4985FEC}" presName="composite" presStyleCnt="0"/>
      <dgm:spPr/>
    </dgm:pt>
    <dgm:pt modelId="{FE245ED7-D5E7-424B-A324-A1949931617E}" type="pres">
      <dgm:prSet presAssocID="{B352B295-1048-1C47-B442-931FB4985FEC}" presName="background" presStyleLbl="node0" presStyleIdx="0" presStyleCnt="1"/>
      <dgm:spPr/>
    </dgm:pt>
    <dgm:pt modelId="{6E6E34C0-8E57-49AE-8BBB-B4C7D4836BC9}" type="pres">
      <dgm:prSet presAssocID="{B352B295-1048-1C47-B442-931FB4985FEC}" presName="text" presStyleLbl="fgAcc0" presStyleIdx="0" presStyleCnt="1">
        <dgm:presLayoutVars>
          <dgm:chPref val="3"/>
        </dgm:presLayoutVars>
      </dgm:prSet>
      <dgm:spPr/>
    </dgm:pt>
    <dgm:pt modelId="{25CA78C0-A024-4C73-9B7F-7E9D0BECCE75}" type="pres">
      <dgm:prSet presAssocID="{B352B295-1048-1C47-B442-931FB4985FEC}" presName="hierChild2" presStyleCnt="0"/>
      <dgm:spPr/>
    </dgm:pt>
    <dgm:pt modelId="{2344CD2D-42FD-4EE6-92DA-0FB0E1C5C009}" type="pres">
      <dgm:prSet presAssocID="{38586FFF-1BBE-7C49-A844-BA7387D5A797}" presName="Name10" presStyleLbl="parChTrans1D2" presStyleIdx="0" presStyleCnt="2"/>
      <dgm:spPr/>
    </dgm:pt>
    <dgm:pt modelId="{7E2020D1-1D5C-47AA-B7D8-2C77D2D6EBA5}" type="pres">
      <dgm:prSet presAssocID="{F808C660-6E91-B64F-888B-E2C24AD12502}" presName="hierRoot2" presStyleCnt="0"/>
      <dgm:spPr/>
    </dgm:pt>
    <dgm:pt modelId="{66755075-B8C1-4F8B-AAB1-1C869A67E0C0}" type="pres">
      <dgm:prSet presAssocID="{F808C660-6E91-B64F-888B-E2C24AD12502}" presName="composite2" presStyleCnt="0"/>
      <dgm:spPr/>
    </dgm:pt>
    <dgm:pt modelId="{7E750C6A-690B-4E77-8BDE-5BE1E10C384D}" type="pres">
      <dgm:prSet presAssocID="{F808C660-6E91-B64F-888B-E2C24AD12502}" presName="background2" presStyleLbl="node2" presStyleIdx="0" presStyleCnt="2"/>
      <dgm:spPr/>
    </dgm:pt>
    <dgm:pt modelId="{135CDDBF-0C4D-4F31-A772-9161E0EA40C6}" type="pres">
      <dgm:prSet presAssocID="{F808C660-6E91-B64F-888B-E2C24AD12502}" presName="text2" presStyleLbl="fgAcc2" presStyleIdx="0" presStyleCnt="2" custLinFactNeighborX="1070" custLinFactNeighborY="-3371">
        <dgm:presLayoutVars>
          <dgm:chPref val="3"/>
        </dgm:presLayoutVars>
      </dgm:prSet>
      <dgm:spPr/>
    </dgm:pt>
    <dgm:pt modelId="{F5DD7DD1-C777-4F44-8FCA-D597084AC944}" type="pres">
      <dgm:prSet presAssocID="{F808C660-6E91-B64F-888B-E2C24AD12502}" presName="hierChild3" presStyleCnt="0"/>
      <dgm:spPr/>
    </dgm:pt>
    <dgm:pt modelId="{8F575E49-E3D6-403F-9F56-5C10AC6FB81C}" type="pres">
      <dgm:prSet presAssocID="{9AE4CF9D-5AC0-3146-9832-28D73395D0A7}" presName="Name17" presStyleLbl="parChTrans1D3" presStyleIdx="0" presStyleCnt="4"/>
      <dgm:spPr/>
    </dgm:pt>
    <dgm:pt modelId="{FEA65740-2FA6-46F0-BF03-B8585A0851E2}" type="pres">
      <dgm:prSet presAssocID="{E31679CD-C60C-1D40-BBCE-3D3A12B93DFB}" presName="hierRoot3" presStyleCnt="0"/>
      <dgm:spPr/>
    </dgm:pt>
    <dgm:pt modelId="{B4E844A7-5BE4-4B00-AFD9-289A4435DA57}" type="pres">
      <dgm:prSet presAssocID="{E31679CD-C60C-1D40-BBCE-3D3A12B93DFB}" presName="composite3" presStyleCnt="0"/>
      <dgm:spPr/>
    </dgm:pt>
    <dgm:pt modelId="{FD4CDB97-823A-455D-B815-694EABEFF05C}" type="pres">
      <dgm:prSet presAssocID="{E31679CD-C60C-1D40-BBCE-3D3A12B93DFB}" presName="background3" presStyleLbl="node3" presStyleIdx="0" presStyleCnt="4"/>
      <dgm:spPr/>
    </dgm:pt>
    <dgm:pt modelId="{404D9061-F476-4DA9-BAB9-F0C0852D7BBD}" type="pres">
      <dgm:prSet presAssocID="{E31679CD-C60C-1D40-BBCE-3D3A12B93DFB}" presName="text3" presStyleLbl="fgAcc3" presStyleIdx="0" presStyleCnt="4">
        <dgm:presLayoutVars>
          <dgm:chPref val="3"/>
        </dgm:presLayoutVars>
      </dgm:prSet>
      <dgm:spPr/>
    </dgm:pt>
    <dgm:pt modelId="{707A3510-9359-489F-AF7E-F1BBEB838022}" type="pres">
      <dgm:prSet presAssocID="{E31679CD-C60C-1D40-BBCE-3D3A12B93DFB}" presName="hierChild4" presStyleCnt="0"/>
      <dgm:spPr/>
    </dgm:pt>
    <dgm:pt modelId="{17611D17-70E9-4544-A233-DA6A2C9A9BF5}" type="pres">
      <dgm:prSet presAssocID="{C62C2A6A-CFE5-BB46-83A6-F5F79F11B3A7}" presName="Name17" presStyleLbl="parChTrans1D3" presStyleIdx="1" presStyleCnt="4"/>
      <dgm:spPr/>
    </dgm:pt>
    <dgm:pt modelId="{AC33C45A-B11D-48D4-A286-4AEFDCC96C1C}" type="pres">
      <dgm:prSet presAssocID="{652C3125-159E-614F-A5A6-6DF2B13ED4B3}" presName="hierRoot3" presStyleCnt="0"/>
      <dgm:spPr/>
    </dgm:pt>
    <dgm:pt modelId="{2EFE4791-2E9A-4D39-8814-9AB9CE228BA9}" type="pres">
      <dgm:prSet presAssocID="{652C3125-159E-614F-A5A6-6DF2B13ED4B3}" presName="composite3" presStyleCnt="0"/>
      <dgm:spPr/>
    </dgm:pt>
    <dgm:pt modelId="{16EBDBAE-D308-4DED-AFA0-800AE0859A28}" type="pres">
      <dgm:prSet presAssocID="{652C3125-159E-614F-A5A6-6DF2B13ED4B3}" presName="background3" presStyleLbl="node3" presStyleIdx="1" presStyleCnt="4"/>
      <dgm:spPr/>
    </dgm:pt>
    <dgm:pt modelId="{F8C7ACEF-00AF-4C91-BD84-D02A7CDFB89D}" type="pres">
      <dgm:prSet presAssocID="{652C3125-159E-614F-A5A6-6DF2B13ED4B3}" presName="text3" presStyleLbl="fgAcc3" presStyleIdx="1" presStyleCnt="4">
        <dgm:presLayoutVars>
          <dgm:chPref val="3"/>
        </dgm:presLayoutVars>
      </dgm:prSet>
      <dgm:spPr/>
    </dgm:pt>
    <dgm:pt modelId="{682F30DC-BB95-40BA-A198-094BEEFC0534}" type="pres">
      <dgm:prSet presAssocID="{652C3125-159E-614F-A5A6-6DF2B13ED4B3}" presName="hierChild4" presStyleCnt="0"/>
      <dgm:spPr/>
    </dgm:pt>
    <dgm:pt modelId="{7A3025FF-B1EC-4265-9C7F-772FDB0896B2}" type="pres">
      <dgm:prSet presAssocID="{7C9AD328-DBD2-1C4F-9639-48C589CA1380}" presName="Name10" presStyleLbl="parChTrans1D2" presStyleIdx="1" presStyleCnt="2"/>
      <dgm:spPr/>
    </dgm:pt>
    <dgm:pt modelId="{9381EEB1-5DC2-4064-8A34-DF0D21DDC3D8}" type="pres">
      <dgm:prSet presAssocID="{98EA26FC-8BB9-1343-ABC0-E6C036A1CE8F}" presName="hierRoot2" presStyleCnt="0"/>
      <dgm:spPr/>
    </dgm:pt>
    <dgm:pt modelId="{A0648F3B-1468-40D4-89F6-83917247F62F}" type="pres">
      <dgm:prSet presAssocID="{98EA26FC-8BB9-1343-ABC0-E6C036A1CE8F}" presName="composite2" presStyleCnt="0"/>
      <dgm:spPr/>
    </dgm:pt>
    <dgm:pt modelId="{10AB5CF3-D56B-4194-A767-B37FBCF8C894}" type="pres">
      <dgm:prSet presAssocID="{98EA26FC-8BB9-1343-ABC0-E6C036A1CE8F}" presName="background2" presStyleLbl="node2" presStyleIdx="1" presStyleCnt="2"/>
      <dgm:spPr/>
    </dgm:pt>
    <dgm:pt modelId="{3AC19254-BD24-4D77-B39B-84CF4D972738}" type="pres">
      <dgm:prSet presAssocID="{98EA26FC-8BB9-1343-ABC0-E6C036A1CE8F}" presName="text2" presStyleLbl="fgAcc2" presStyleIdx="1" presStyleCnt="2">
        <dgm:presLayoutVars>
          <dgm:chPref val="3"/>
        </dgm:presLayoutVars>
      </dgm:prSet>
      <dgm:spPr/>
    </dgm:pt>
    <dgm:pt modelId="{B7F0FD53-F7B6-4D0A-A5BF-83FEFD811410}" type="pres">
      <dgm:prSet presAssocID="{98EA26FC-8BB9-1343-ABC0-E6C036A1CE8F}" presName="hierChild3" presStyleCnt="0"/>
      <dgm:spPr/>
    </dgm:pt>
    <dgm:pt modelId="{6A4581AE-5D4C-4E3A-B01F-027C30201539}" type="pres">
      <dgm:prSet presAssocID="{07B94F44-452D-DD46-BE63-6334A67AEF25}" presName="Name17" presStyleLbl="parChTrans1D3" presStyleIdx="2" presStyleCnt="4"/>
      <dgm:spPr/>
    </dgm:pt>
    <dgm:pt modelId="{AF289DED-4D9E-4DC0-A387-B39E80B45280}" type="pres">
      <dgm:prSet presAssocID="{2A215571-1D9F-FF4A-8E0B-EEEBF359476E}" presName="hierRoot3" presStyleCnt="0"/>
      <dgm:spPr/>
    </dgm:pt>
    <dgm:pt modelId="{1C1BB751-0ABC-4D5F-875D-48EAEC4F6539}" type="pres">
      <dgm:prSet presAssocID="{2A215571-1D9F-FF4A-8E0B-EEEBF359476E}" presName="composite3" presStyleCnt="0"/>
      <dgm:spPr/>
    </dgm:pt>
    <dgm:pt modelId="{C466C196-3013-4027-A911-331F831B6A4B}" type="pres">
      <dgm:prSet presAssocID="{2A215571-1D9F-FF4A-8E0B-EEEBF359476E}" presName="background3" presStyleLbl="node3" presStyleIdx="2" presStyleCnt="4"/>
      <dgm:spPr/>
    </dgm:pt>
    <dgm:pt modelId="{0F8E9629-92FB-4EBD-9736-BBB91E41131A}" type="pres">
      <dgm:prSet presAssocID="{2A215571-1D9F-FF4A-8E0B-EEEBF359476E}" presName="text3" presStyleLbl="fgAcc3" presStyleIdx="2" presStyleCnt="4" custLinFactNeighborX="3953" custLinFactNeighborY="-1320">
        <dgm:presLayoutVars>
          <dgm:chPref val="3"/>
        </dgm:presLayoutVars>
      </dgm:prSet>
      <dgm:spPr/>
    </dgm:pt>
    <dgm:pt modelId="{59FFEB53-2A66-4740-883C-D34B469E6718}" type="pres">
      <dgm:prSet presAssocID="{2A215571-1D9F-FF4A-8E0B-EEEBF359476E}" presName="hierChild4" presStyleCnt="0"/>
      <dgm:spPr/>
    </dgm:pt>
    <dgm:pt modelId="{96014935-DD6D-426F-8B56-A24EFEAE45BD}" type="pres">
      <dgm:prSet presAssocID="{8674224E-78B1-F840-9EC4-436DBAEFDE5D}" presName="Name17" presStyleLbl="parChTrans1D3" presStyleIdx="3" presStyleCnt="4"/>
      <dgm:spPr/>
    </dgm:pt>
    <dgm:pt modelId="{405C23FD-F878-49C9-8752-638125F0AE7D}" type="pres">
      <dgm:prSet presAssocID="{B1AC3EA6-D7F4-464A-8189-7903829F112F}" presName="hierRoot3" presStyleCnt="0"/>
      <dgm:spPr/>
    </dgm:pt>
    <dgm:pt modelId="{625D5569-8EFF-4CF4-B96E-94F6138C43EF}" type="pres">
      <dgm:prSet presAssocID="{B1AC3EA6-D7F4-464A-8189-7903829F112F}" presName="composite3" presStyleCnt="0"/>
      <dgm:spPr/>
    </dgm:pt>
    <dgm:pt modelId="{65252076-D72A-4ECF-9391-132B473B417F}" type="pres">
      <dgm:prSet presAssocID="{B1AC3EA6-D7F4-464A-8189-7903829F112F}" presName="background3" presStyleLbl="node3" presStyleIdx="3" presStyleCnt="4"/>
      <dgm:spPr/>
    </dgm:pt>
    <dgm:pt modelId="{907F1FF3-F849-437C-9040-1ADA76A878C0}" type="pres">
      <dgm:prSet presAssocID="{B1AC3EA6-D7F4-464A-8189-7903829F112F}" presName="text3" presStyleLbl="fgAcc3" presStyleIdx="3" presStyleCnt="4">
        <dgm:presLayoutVars>
          <dgm:chPref val="3"/>
        </dgm:presLayoutVars>
      </dgm:prSet>
      <dgm:spPr/>
    </dgm:pt>
    <dgm:pt modelId="{2984EA46-97A3-4F48-8E57-D38A7791A41A}" type="pres">
      <dgm:prSet presAssocID="{B1AC3EA6-D7F4-464A-8189-7903829F112F}" presName="hierChild4" presStyleCnt="0"/>
      <dgm:spPr/>
    </dgm:pt>
  </dgm:ptLst>
  <dgm:cxnLst>
    <dgm:cxn modelId="{49802214-4EE3-4D7F-80D6-273980942BF2}" type="presOf" srcId="{2A215571-1D9F-FF4A-8E0B-EEEBF359476E}" destId="{0F8E9629-92FB-4EBD-9736-BBB91E41131A}" srcOrd="0" destOrd="0" presId="urn:microsoft.com/office/officeart/2005/8/layout/hierarchy1"/>
    <dgm:cxn modelId="{316AC414-F3AA-4C6A-945B-15E83CB742ED}" type="presOf" srcId="{5F75F3C0-29C7-4746-A37E-94343CD96108}" destId="{12B7192A-BB25-4F1A-A8D0-5E0B85240149}" srcOrd="0" destOrd="0" presId="urn:microsoft.com/office/officeart/2005/8/layout/hierarchy1"/>
    <dgm:cxn modelId="{E67F6923-8CFF-44F6-9878-003D0EA61E12}" type="presOf" srcId="{B1AC3EA6-D7F4-464A-8189-7903829F112F}" destId="{907F1FF3-F849-437C-9040-1ADA76A878C0}" srcOrd="0" destOrd="0" presId="urn:microsoft.com/office/officeart/2005/8/layout/hierarchy1"/>
    <dgm:cxn modelId="{8B2DFB2E-EC97-40EB-B50D-67BBDB44DC18}" type="presOf" srcId="{07B94F44-452D-DD46-BE63-6334A67AEF25}" destId="{6A4581AE-5D4C-4E3A-B01F-027C30201539}" srcOrd="0" destOrd="0" presId="urn:microsoft.com/office/officeart/2005/8/layout/hierarchy1"/>
    <dgm:cxn modelId="{ACD90A34-AE73-40C0-8AC7-C10183AA1FB8}" type="presOf" srcId="{8674224E-78B1-F840-9EC4-436DBAEFDE5D}" destId="{96014935-DD6D-426F-8B56-A24EFEAE45BD}" srcOrd="0" destOrd="0" presId="urn:microsoft.com/office/officeart/2005/8/layout/hierarchy1"/>
    <dgm:cxn modelId="{CC2A413D-0946-4001-A9D6-5B1B73557F27}" type="presOf" srcId="{E31679CD-C60C-1D40-BBCE-3D3A12B93DFB}" destId="{404D9061-F476-4DA9-BAB9-F0C0852D7BBD}" srcOrd="0" destOrd="0" presId="urn:microsoft.com/office/officeart/2005/8/layout/hierarchy1"/>
    <dgm:cxn modelId="{19C3DE43-7D39-9D4C-99D5-B9F27BA1E496}" srcId="{F808C660-6E91-B64F-888B-E2C24AD12502}" destId="{652C3125-159E-614F-A5A6-6DF2B13ED4B3}" srcOrd="1" destOrd="0" parTransId="{C62C2A6A-CFE5-BB46-83A6-F5F79F11B3A7}" sibTransId="{E6F1F161-F603-6549-B848-141E11404CE5}"/>
    <dgm:cxn modelId="{9156EB67-CC66-5449-9844-8C22F9DA67C8}" srcId="{5F75F3C0-29C7-4746-A37E-94343CD96108}" destId="{B352B295-1048-1C47-B442-931FB4985FEC}" srcOrd="0" destOrd="0" parTransId="{9E451F43-410E-074E-A683-69B1EA1F2C18}" sibTransId="{ADEBA132-3622-C54F-ACAC-B59EAE0CFE42}"/>
    <dgm:cxn modelId="{5B83CC51-E038-5F43-B2B8-0FDAE2A44523}" srcId="{B352B295-1048-1C47-B442-931FB4985FEC}" destId="{98EA26FC-8BB9-1343-ABC0-E6C036A1CE8F}" srcOrd="1" destOrd="0" parTransId="{7C9AD328-DBD2-1C4F-9639-48C589CA1380}" sibTransId="{1975C9ED-FF2B-F145-A144-847F40B7B9E5}"/>
    <dgm:cxn modelId="{A4033653-1E00-B546-9A6E-57B77C54909E}" srcId="{98EA26FC-8BB9-1343-ABC0-E6C036A1CE8F}" destId="{B1AC3EA6-D7F4-464A-8189-7903829F112F}" srcOrd="1" destOrd="0" parTransId="{8674224E-78B1-F840-9EC4-436DBAEFDE5D}" sibTransId="{4A5802EA-D291-AD40-BFA1-FCFB3B18E915}"/>
    <dgm:cxn modelId="{F54E5A74-AAE3-4D68-B1C5-63A514FF67F2}" type="presOf" srcId="{B352B295-1048-1C47-B442-931FB4985FEC}" destId="{6E6E34C0-8E57-49AE-8BBB-B4C7D4836BC9}" srcOrd="0" destOrd="0" presId="urn:microsoft.com/office/officeart/2005/8/layout/hierarchy1"/>
    <dgm:cxn modelId="{493D8274-44E3-48B1-BE2D-090580D52A99}" type="presOf" srcId="{98EA26FC-8BB9-1343-ABC0-E6C036A1CE8F}" destId="{3AC19254-BD24-4D77-B39B-84CF4D972738}" srcOrd="0" destOrd="0" presId="urn:microsoft.com/office/officeart/2005/8/layout/hierarchy1"/>
    <dgm:cxn modelId="{318A8059-155B-4186-AC66-E23C01B90F47}" type="presOf" srcId="{9AE4CF9D-5AC0-3146-9832-28D73395D0A7}" destId="{8F575E49-E3D6-403F-9F56-5C10AC6FB81C}" srcOrd="0" destOrd="0" presId="urn:microsoft.com/office/officeart/2005/8/layout/hierarchy1"/>
    <dgm:cxn modelId="{3CE7AE9A-A89E-834C-BF67-094776EAE9B5}" srcId="{98EA26FC-8BB9-1343-ABC0-E6C036A1CE8F}" destId="{2A215571-1D9F-FF4A-8E0B-EEEBF359476E}" srcOrd="0" destOrd="0" parTransId="{07B94F44-452D-DD46-BE63-6334A67AEF25}" sibTransId="{ADE1DB10-BBA6-804E-81D5-59916A52A91F}"/>
    <dgm:cxn modelId="{B697FAA2-BCC0-5043-B3AC-102D54C84686}" srcId="{F808C660-6E91-B64F-888B-E2C24AD12502}" destId="{E31679CD-C60C-1D40-BBCE-3D3A12B93DFB}" srcOrd="0" destOrd="0" parTransId="{9AE4CF9D-5AC0-3146-9832-28D73395D0A7}" sibTransId="{DCCB8C18-BB58-E642-BCCB-170C11CCE05A}"/>
    <dgm:cxn modelId="{59BBE0BA-1627-4AEF-91F4-7199905B98DA}" type="presOf" srcId="{652C3125-159E-614F-A5A6-6DF2B13ED4B3}" destId="{F8C7ACEF-00AF-4C91-BD84-D02A7CDFB89D}" srcOrd="0" destOrd="0" presId="urn:microsoft.com/office/officeart/2005/8/layout/hierarchy1"/>
    <dgm:cxn modelId="{CA38AAC8-1D48-466D-B6D7-9D62290B890A}" type="presOf" srcId="{F808C660-6E91-B64F-888B-E2C24AD12502}" destId="{135CDDBF-0C4D-4F31-A772-9161E0EA40C6}" srcOrd="0" destOrd="0" presId="urn:microsoft.com/office/officeart/2005/8/layout/hierarchy1"/>
    <dgm:cxn modelId="{E529A3E8-8549-4859-B353-57E5DE4680D9}" type="presOf" srcId="{7C9AD328-DBD2-1C4F-9639-48C589CA1380}" destId="{7A3025FF-B1EC-4265-9C7F-772FDB0896B2}" srcOrd="0" destOrd="0" presId="urn:microsoft.com/office/officeart/2005/8/layout/hierarchy1"/>
    <dgm:cxn modelId="{153738F0-7008-466A-A97D-5F4F52204E19}" type="presOf" srcId="{C62C2A6A-CFE5-BB46-83A6-F5F79F11B3A7}" destId="{17611D17-70E9-4544-A233-DA6A2C9A9BF5}" srcOrd="0" destOrd="0" presId="urn:microsoft.com/office/officeart/2005/8/layout/hierarchy1"/>
    <dgm:cxn modelId="{134F31FE-B655-A24B-8E93-5A8729260452}" srcId="{B352B295-1048-1C47-B442-931FB4985FEC}" destId="{F808C660-6E91-B64F-888B-E2C24AD12502}" srcOrd="0" destOrd="0" parTransId="{38586FFF-1BBE-7C49-A844-BA7387D5A797}" sibTransId="{37129482-BBD3-C64C-8256-3A5EEC907642}"/>
    <dgm:cxn modelId="{F57735FF-6BE8-4B1C-B848-AD37714C49C9}" type="presOf" srcId="{38586FFF-1BBE-7C49-A844-BA7387D5A797}" destId="{2344CD2D-42FD-4EE6-92DA-0FB0E1C5C009}" srcOrd="0" destOrd="0" presId="urn:microsoft.com/office/officeart/2005/8/layout/hierarchy1"/>
    <dgm:cxn modelId="{F5711C5C-7DF5-4EBC-B8C4-E5E0ED03BE7F}" type="presParOf" srcId="{12B7192A-BB25-4F1A-A8D0-5E0B85240149}" destId="{4B064C92-B632-497B-8F1E-CE524EA6CA86}" srcOrd="0" destOrd="0" presId="urn:microsoft.com/office/officeart/2005/8/layout/hierarchy1"/>
    <dgm:cxn modelId="{1C3D4C82-63A8-4550-8573-FF4E37C8055A}" type="presParOf" srcId="{4B064C92-B632-497B-8F1E-CE524EA6CA86}" destId="{FD0226B8-9EF2-4C50-B811-DA3B59A91CD0}" srcOrd="0" destOrd="0" presId="urn:microsoft.com/office/officeart/2005/8/layout/hierarchy1"/>
    <dgm:cxn modelId="{751951D9-7391-45F2-A92C-127D9265333F}" type="presParOf" srcId="{FD0226B8-9EF2-4C50-B811-DA3B59A91CD0}" destId="{FE245ED7-D5E7-424B-A324-A1949931617E}" srcOrd="0" destOrd="0" presId="urn:microsoft.com/office/officeart/2005/8/layout/hierarchy1"/>
    <dgm:cxn modelId="{CEF30093-06A3-4A9C-85E9-7F88FA33F01B}" type="presParOf" srcId="{FD0226B8-9EF2-4C50-B811-DA3B59A91CD0}" destId="{6E6E34C0-8E57-49AE-8BBB-B4C7D4836BC9}" srcOrd="1" destOrd="0" presId="urn:microsoft.com/office/officeart/2005/8/layout/hierarchy1"/>
    <dgm:cxn modelId="{513597B9-7C4A-42D2-AE1C-0C5C9C2E660B}" type="presParOf" srcId="{4B064C92-B632-497B-8F1E-CE524EA6CA86}" destId="{25CA78C0-A024-4C73-9B7F-7E9D0BECCE75}" srcOrd="1" destOrd="0" presId="urn:microsoft.com/office/officeart/2005/8/layout/hierarchy1"/>
    <dgm:cxn modelId="{CA8499B6-FE3A-4E13-AE2C-361126752BFE}" type="presParOf" srcId="{25CA78C0-A024-4C73-9B7F-7E9D0BECCE75}" destId="{2344CD2D-42FD-4EE6-92DA-0FB0E1C5C009}" srcOrd="0" destOrd="0" presId="urn:microsoft.com/office/officeart/2005/8/layout/hierarchy1"/>
    <dgm:cxn modelId="{6BE5A62F-8C5C-43C0-90E0-E8F0FE1415D3}" type="presParOf" srcId="{25CA78C0-A024-4C73-9B7F-7E9D0BECCE75}" destId="{7E2020D1-1D5C-47AA-B7D8-2C77D2D6EBA5}" srcOrd="1" destOrd="0" presId="urn:microsoft.com/office/officeart/2005/8/layout/hierarchy1"/>
    <dgm:cxn modelId="{0483257E-164B-462B-9CD7-7412E1C5F50A}" type="presParOf" srcId="{7E2020D1-1D5C-47AA-B7D8-2C77D2D6EBA5}" destId="{66755075-B8C1-4F8B-AAB1-1C869A67E0C0}" srcOrd="0" destOrd="0" presId="urn:microsoft.com/office/officeart/2005/8/layout/hierarchy1"/>
    <dgm:cxn modelId="{10564C28-DF80-4171-BC7A-7C1E248873F7}" type="presParOf" srcId="{66755075-B8C1-4F8B-AAB1-1C869A67E0C0}" destId="{7E750C6A-690B-4E77-8BDE-5BE1E10C384D}" srcOrd="0" destOrd="0" presId="urn:microsoft.com/office/officeart/2005/8/layout/hierarchy1"/>
    <dgm:cxn modelId="{699E22AC-1221-4FD4-93B7-F1B202732D9C}" type="presParOf" srcId="{66755075-B8C1-4F8B-AAB1-1C869A67E0C0}" destId="{135CDDBF-0C4D-4F31-A772-9161E0EA40C6}" srcOrd="1" destOrd="0" presId="urn:microsoft.com/office/officeart/2005/8/layout/hierarchy1"/>
    <dgm:cxn modelId="{A0868102-92C9-4279-B2A3-591B6E2A9A7E}" type="presParOf" srcId="{7E2020D1-1D5C-47AA-B7D8-2C77D2D6EBA5}" destId="{F5DD7DD1-C777-4F44-8FCA-D597084AC944}" srcOrd="1" destOrd="0" presId="urn:microsoft.com/office/officeart/2005/8/layout/hierarchy1"/>
    <dgm:cxn modelId="{54F8414D-2BE9-4907-B5DA-032CC40A5490}" type="presParOf" srcId="{F5DD7DD1-C777-4F44-8FCA-D597084AC944}" destId="{8F575E49-E3D6-403F-9F56-5C10AC6FB81C}" srcOrd="0" destOrd="0" presId="urn:microsoft.com/office/officeart/2005/8/layout/hierarchy1"/>
    <dgm:cxn modelId="{2C0276D6-BBB0-4398-8097-841E2C5CF892}" type="presParOf" srcId="{F5DD7DD1-C777-4F44-8FCA-D597084AC944}" destId="{FEA65740-2FA6-46F0-BF03-B8585A0851E2}" srcOrd="1" destOrd="0" presId="urn:microsoft.com/office/officeart/2005/8/layout/hierarchy1"/>
    <dgm:cxn modelId="{1F1B3F79-2D19-4F51-BBA4-5C6384D839EE}" type="presParOf" srcId="{FEA65740-2FA6-46F0-BF03-B8585A0851E2}" destId="{B4E844A7-5BE4-4B00-AFD9-289A4435DA57}" srcOrd="0" destOrd="0" presId="urn:microsoft.com/office/officeart/2005/8/layout/hierarchy1"/>
    <dgm:cxn modelId="{644C2EEB-B668-4A6D-9D48-04EAEB31FD16}" type="presParOf" srcId="{B4E844A7-5BE4-4B00-AFD9-289A4435DA57}" destId="{FD4CDB97-823A-455D-B815-694EABEFF05C}" srcOrd="0" destOrd="0" presId="urn:microsoft.com/office/officeart/2005/8/layout/hierarchy1"/>
    <dgm:cxn modelId="{56E9A257-3A99-475E-A652-22810733B3AA}" type="presParOf" srcId="{B4E844A7-5BE4-4B00-AFD9-289A4435DA57}" destId="{404D9061-F476-4DA9-BAB9-F0C0852D7BBD}" srcOrd="1" destOrd="0" presId="urn:microsoft.com/office/officeart/2005/8/layout/hierarchy1"/>
    <dgm:cxn modelId="{DDFF3C06-B41A-407E-B602-097EABE1133A}" type="presParOf" srcId="{FEA65740-2FA6-46F0-BF03-B8585A0851E2}" destId="{707A3510-9359-489F-AF7E-F1BBEB838022}" srcOrd="1" destOrd="0" presId="urn:microsoft.com/office/officeart/2005/8/layout/hierarchy1"/>
    <dgm:cxn modelId="{E483B723-1F03-4CEF-BF5E-83A855532F6E}" type="presParOf" srcId="{F5DD7DD1-C777-4F44-8FCA-D597084AC944}" destId="{17611D17-70E9-4544-A233-DA6A2C9A9BF5}" srcOrd="2" destOrd="0" presId="urn:microsoft.com/office/officeart/2005/8/layout/hierarchy1"/>
    <dgm:cxn modelId="{C7A4A15B-0C96-425C-9886-07402CF6D834}" type="presParOf" srcId="{F5DD7DD1-C777-4F44-8FCA-D597084AC944}" destId="{AC33C45A-B11D-48D4-A286-4AEFDCC96C1C}" srcOrd="3" destOrd="0" presId="urn:microsoft.com/office/officeart/2005/8/layout/hierarchy1"/>
    <dgm:cxn modelId="{385A6B76-B226-4940-A960-F652E6DE249A}" type="presParOf" srcId="{AC33C45A-B11D-48D4-A286-4AEFDCC96C1C}" destId="{2EFE4791-2E9A-4D39-8814-9AB9CE228BA9}" srcOrd="0" destOrd="0" presId="urn:microsoft.com/office/officeart/2005/8/layout/hierarchy1"/>
    <dgm:cxn modelId="{2D55A3D6-2CC1-4AA9-B7B5-443A25A9BB14}" type="presParOf" srcId="{2EFE4791-2E9A-4D39-8814-9AB9CE228BA9}" destId="{16EBDBAE-D308-4DED-AFA0-800AE0859A28}" srcOrd="0" destOrd="0" presId="urn:microsoft.com/office/officeart/2005/8/layout/hierarchy1"/>
    <dgm:cxn modelId="{9D5EDE33-DBE3-40AF-A688-9134991CAF2B}" type="presParOf" srcId="{2EFE4791-2E9A-4D39-8814-9AB9CE228BA9}" destId="{F8C7ACEF-00AF-4C91-BD84-D02A7CDFB89D}" srcOrd="1" destOrd="0" presId="urn:microsoft.com/office/officeart/2005/8/layout/hierarchy1"/>
    <dgm:cxn modelId="{5954CCCB-82B2-418E-8E81-670F0C5EB3DA}" type="presParOf" srcId="{AC33C45A-B11D-48D4-A286-4AEFDCC96C1C}" destId="{682F30DC-BB95-40BA-A198-094BEEFC0534}" srcOrd="1" destOrd="0" presId="urn:microsoft.com/office/officeart/2005/8/layout/hierarchy1"/>
    <dgm:cxn modelId="{6A494964-36FA-4C2C-A7B8-C11C562A68B9}" type="presParOf" srcId="{25CA78C0-A024-4C73-9B7F-7E9D0BECCE75}" destId="{7A3025FF-B1EC-4265-9C7F-772FDB0896B2}" srcOrd="2" destOrd="0" presId="urn:microsoft.com/office/officeart/2005/8/layout/hierarchy1"/>
    <dgm:cxn modelId="{1AC1B579-0D44-425A-9261-AEA161AAA53F}" type="presParOf" srcId="{25CA78C0-A024-4C73-9B7F-7E9D0BECCE75}" destId="{9381EEB1-5DC2-4064-8A34-DF0D21DDC3D8}" srcOrd="3" destOrd="0" presId="urn:microsoft.com/office/officeart/2005/8/layout/hierarchy1"/>
    <dgm:cxn modelId="{92808218-63FA-41B2-A169-D03F4E959097}" type="presParOf" srcId="{9381EEB1-5DC2-4064-8A34-DF0D21DDC3D8}" destId="{A0648F3B-1468-40D4-89F6-83917247F62F}" srcOrd="0" destOrd="0" presId="urn:microsoft.com/office/officeart/2005/8/layout/hierarchy1"/>
    <dgm:cxn modelId="{E8967EE5-0FDE-4B8A-B419-0BEF7C577330}" type="presParOf" srcId="{A0648F3B-1468-40D4-89F6-83917247F62F}" destId="{10AB5CF3-D56B-4194-A767-B37FBCF8C894}" srcOrd="0" destOrd="0" presId="urn:microsoft.com/office/officeart/2005/8/layout/hierarchy1"/>
    <dgm:cxn modelId="{F4E5191C-93A6-4A63-86C5-7F93B16DF17E}" type="presParOf" srcId="{A0648F3B-1468-40D4-89F6-83917247F62F}" destId="{3AC19254-BD24-4D77-B39B-84CF4D972738}" srcOrd="1" destOrd="0" presId="urn:microsoft.com/office/officeart/2005/8/layout/hierarchy1"/>
    <dgm:cxn modelId="{2DF4F380-0359-40FC-BF6F-F3499C8B8CAF}" type="presParOf" srcId="{9381EEB1-5DC2-4064-8A34-DF0D21DDC3D8}" destId="{B7F0FD53-F7B6-4D0A-A5BF-83FEFD811410}" srcOrd="1" destOrd="0" presId="urn:microsoft.com/office/officeart/2005/8/layout/hierarchy1"/>
    <dgm:cxn modelId="{98C1C722-3912-42A3-BF16-3A4F4845F6BD}" type="presParOf" srcId="{B7F0FD53-F7B6-4D0A-A5BF-83FEFD811410}" destId="{6A4581AE-5D4C-4E3A-B01F-027C30201539}" srcOrd="0" destOrd="0" presId="urn:microsoft.com/office/officeart/2005/8/layout/hierarchy1"/>
    <dgm:cxn modelId="{BFE245A6-D86D-45A8-99C2-D01BED062175}" type="presParOf" srcId="{B7F0FD53-F7B6-4D0A-A5BF-83FEFD811410}" destId="{AF289DED-4D9E-4DC0-A387-B39E80B45280}" srcOrd="1" destOrd="0" presId="urn:microsoft.com/office/officeart/2005/8/layout/hierarchy1"/>
    <dgm:cxn modelId="{77C414BD-94CA-41DD-88B7-B4F1A04AF1E2}" type="presParOf" srcId="{AF289DED-4D9E-4DC0-A387-B39E80B45280}" destId="{1C1BB751-0ABC-4D5F-875D-48EAEC4F6539}" srcOrd="0" destOrd="0" presId="urn:microsoft.com/office/officeart/2005/8/layout/hierarchy1"/>
    <dgm:cxn modelId="{D5F577DE-8733-474A-86A1-940ADDEF4658}" type="presParOf" srcId="{1C1BB751-0ABC-4D5F-875D-48EAEC4F6539}" destId="{C466C196-3013-4027-A911-331F831B6A4B}" srcOrd="0" destOrd="0" presId="urn:microsoft.com/office/officeart/2005/8/layout/hierarchy1"/>
    <dgm:cxn modelId="{7AB534E2-C0DD-4156-A117-3519598A6A48}" type="presParOf" srcId="{1C1BB751-0ABC-4D5F-875D-48EAEC4F6539}" destId="{0F8E9629-92FB-4EBD-9736-BBB91E41131A}" srcOrd="1" destOrd="0" presId="urn:microsoft.com/office/officeart/2005/8/layout/hierarchy1"/>
    <dgm:cxn modelId="{05FD1D23-D5ED-4745-8BF4-4C71F1CD84C2}" type="presParOf" srcId="{AF289DED-4D9E-4DC0-A387-B39E80B45280}" destId="{59FFEB53-2A66-4740-883C-D34B469E6718}" srcOrd="1" destOrd="0" presId="urn:microsoft.com/office/officeart/2005/8/layout/hierarchy1"/>
    <dgm:cxn modelId="{453BEB80-F46E-4C39-A81A-3C05420624CF}" type="presParOf" srcId="{B7F0FD53-F7B6-4D0A-A5BF-83FEFD811410}" destId="{96014935-DD6D-426F-8B56-A24EFEAE45BD}" srcOrd="2" destOrd="0" presId="urn:microsoft.com/office/officeart/2005/8/layout/hierarchy1"/>
    <dgm:cxn modelId="{5E2B12EC-0C39-4E6D-A71F-9EDC10D34B5D}" type="presParOf" srcId="{B7F0FD53-F7B6-4D0A-A5BF-83FEFD811410}" destId="{405C23FD-F878-49C9-8752-638125F0AE7D}" srcOrd="3" destOrd="0" presId="urn:microsoft.com/office/officeart/2005/8/layout/hierarchy1"/>
    <dgm:cxn modelId="{E9FDCFC2-BA80-4956-B95F-3B38210DE84A}" type="presParOf" srcId="{405C23FD-F878-49C9-8752-638125F0AE7D}" destId="{625D5569-8EFF-4CF4-B96E-94F6138C43EF}" srcOrd="0" destOrd="0" presId="urn:microsoft.com/office/officeart/2005/8/layout/hierarchy1"/>
    <dgm:cxn modelId="{EF85B674-3AE1-40F0-AFCB-3B559ECEB725}" type="presParOf" srcId="{625D5569-8EFF-4CF4-B96E-94F6138C43EF}" destId="{65252076-D72A-4ECF-9391-132B473B417F}" srcOrd="0" destOrd="0" presId="urn:microsoft.com/office/officeart/2005/8/layout/hierarchy1"/>
    <dgm:cxn modelId="{261E4AEC-FB11-40B1-ACD4-4489536BBCE5}" type="presParOf" srcId="{625D5569-8EFF-4CF4-B96E-94F6138C43EF}" destId="{907F1FF3-F849-437C-9040-1ADA76A878C0}" srcOrd="1" destOrd="0" presId="urn:microsoft.com/office/officeart/2005/8/layout/hierarchy1"/>
    <dgm:cxn modelId="{D4B8CB14-FFEA-42D3-B35E-F845CDE9EC43}" type="presParOf" srcId="{405C23FD-F878-49C9-8752-638125F0AE7D}" destId="{2984EA46-97A3-4F48-8E57-D38A7791A41A}"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F7ACE-6C3F-4EDC-889F-2A5C774B74C0}">
      <dsp:nvSpPr>
        <dsp:cNvPr id="0" name=""/>
        <dsp:cNvSpPr/>
      </dsp:nvSpPr>
      <dsp:spPr>
        <a:xfrm rot="5400000">
          <a:off x="-163392" y="164334"/>
          <a:ext cx="1089283" cy="762498"/>
        </a:xfrm>
        <a:prstGeom prst="chevron">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Part 4.2</a:t>
          </a:r>
        </a:p>
      </dsp:txBody>
      <dsp:txXfrm rot="-5400000">
        <a:off x="1" y="382190"/>
        <a:ext cx="762498" cy="326785"/>
      </dsp:txXfrm>
    </dsp:sp>
    <dsp:sp modelId="{5F52F240-EA01-4A3A-9D47-F54AF200A933}">
      <dsp:nvSpPr>
        <dsp:cNvPr id="0" name=""/>
        <dsp:cNvSpPr/>
      </dsp:nvSpPr>
      <dsp:spPr>
        <a:xfrm rot="5400000">
          <a:off x="3341634" y="-2578193"/>
          <a:ext cx="708034" cy="5866305"/>
        </a:xfrm>
        <a:prstGeom prst="round2Same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Filing Hearing </a:t>
          </a:r>
        </a:p>
      </dsp:txBody>
      <dsp:txXfrm rot="-5400000">
        <a:off x="762499" y="35505"/>
        <a:ext cx="5831742" cy="638908"/>
      </dsp:txXfrm>
    </dsp:sp>
    <dsp:sp modelId="{73D9032E-19E0-4F19-8C43-CA6E75E38FCF}">
      <dsp:nvSpPr>
        <dsp:cNvPr id="0" name=""/>
        <dsp:cNvSpPr/>
      </dsp:nvSpPr>
      <dsp:spPr>
        <a:xfrm rot="5400000">
          <a:off x="-163392" y="1136437"/>
          <a:ext cx="1089283" cy="762498"/>
        </a:xfrm>
        <a:prstGeom prst="chevron">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Part 4.4</a:t>
          </a:r>
        </a:p>
      </dsp:txBody>
      <dsp:txXfrm rot="-5400000">
        <a:off x="1" y="1354293"/>
        <a:ext cx="762498" cy="326785"/>
      </dsp:txXfrm>
    </dsp:sp>
    <dsp:sp modelId="{B1FBD16A-D6B5-40E8-9016-2BDDBBEC64C7}">
      <dsp:nvSpPr>
        <dsp:cNvPr id="0" name=""/>
        <dsp:cNvSpPr/>
      </dsp:nvSpPr>
      <dsp:spPr>
        <a:xfrm rot="5400000">
          <a:off x="3341634" y="-1606090"/>
          <a:ext cx="708034" cy="5866305"/>
        </a:xfrm>
        <a:prstGeom prst="round2Same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HUB Service </a:t>
          </a:r>
        </a:p>
      </dsp:txBody>
      <dsp:txXfrm rot="-5400000">
        <a:off x="762499" y="1007608"/>
        <a:ext cx="5831742" cy="638908"/>
      </dsp:txXfrm>
    </dsp:sp>
    <dsp:sp modelId="{33C2F803-F239-47BE-82EB-4134217E24BA}">
      <dsp:nvSpPr>
        <dsp:cNvPr id="0" name=""/>
        <dsp:cNvSpPr/>
      </dsp:nvSpPr>
      <dsp:spPr>
        <a:xfrm rot="5400000">
          <a:off x="-163392" y="2108541"/>
          <a:ext cx="1089283" cy="762498"/>
        </a:xfrm>
        <a:prstGeom prst="chevron">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Part 4.5</a:t>
          </a:r>
        </a:p>
      </dsp:txBody>
      <dsp:txXfrm rot="-5400000">
        <a:off x="1" y="2326397"/>
        <a:ext cx="762498" cy="326785"/>
      </dsp:txXfrm>
    </dsp:sp>
    <dsp:sp modelId="{820BE2DE-9672-4C1F-BADB-4CC28CF6B8DE}">
      <dsp:nvSpPr>
        <dsp:cNvPr id="0" name=""/>
        <dsp:cNvSpPr/>
      </dsp:nvSpPr>
      <dsp:spPr>
        <a:xfrm rot="5400000">
          <a:off x="3341634" y="-633986"/>
          <a:ext cx="708034" cy="5866305"/>
        </a:xfrm>
        <a:prstGeom prst="round2Same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Case Direction Notice </a:t>
          </a:r>
        </a:p>
      </dsp:txBody>
      <dsp:txXfrm rot="-5400000">
        <a:off x="762499" y="1979712"/>
        <a:ext cx="5831742" cy="638908"/>
      </dsp:txXfrm>
    </dsp:sp>
    <dsp:sp modelId="{EC5FAC0A-4494-42B8-AA4D-A6D0240C1D8C}">
      <dsp:nvSpPr>
        <dsp:cNvPr id="0" name=""/>
        <dsp:cNvSpPr/>
      </dsp:nvSpPr>
      <dsp:spPr>
        <a:xfrm rot="5400000">
          <a:off x="-163392" y="3080644"/>
          <a:ext cx="1089283" cy="762498"/>
        </a:xfrm>
        <a:prstGeom prst="chevron">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Part 4.6</a:t>
          </a:r>
        </a:p>
      </dsp:txBody>
      <dsp:txXfrm rot="-5400000">
        <a:off x="1" y="3298500"/>
        <a:ext cx="762498" cy="326785"/>
      </dsp:txXfrm>
    </dsp:sp>
    <dsp:sp modelId="{66506333-0135-473A-8E92-ACD10EEB402F}">
      <dsp:nvSpPr>
        <dsp:cNvPr id="0" name=""/>
        <dsp:cNvSpPr/>
      </dsp:nvSpPr>
      <dsp:spPr>
        <a:xfrm rot="5400000">
          <a:off x="3341634" y="338116"/>
          <a:ext cx="708034" cy="5866305"/>
        </a:xfrm>
        <a:prstGeom prst="round2Same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Committal Mention </a:t>
          </a:r>
        </a:p>
      </dsp:txBody>
      <dsp:txXfrm rot="-5400000">
        <a:off x="762499" y="2951815"/>
        <a:ext cx="5831742" cy="638908"/>
      </dsp:txXfrm>
    </dsp:sp>
    <dsp:sp modelId="{8AA93DFD-AB9D-4060-8FD5-B9341A1E5065}">
      <dsp:nvSpPr>
        <dsp:cNvPr id="0" name=""/>
        <dsp:cNvSpPr/>
      </dsp:nvSpPr>
      <dsp:spPr>
        <a:xfrm rot="5400000">
          <a:off x="-163392" y="4052748"/>
          <a:ext cx="1089283" cy="762498"/>
        </a:xfrm>
        <a:prstGeom prst="chevron">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Part 4.9</a:t>
          </a:r>
        </a:p>
      </dsp:txBody>
      <dsp:txXfrm rot="-5400000">
        <a:off x="1" y="4270604"/>
        <a:ext cx="762498" cy="326785"/>
      </dsp:txXfrm>
    </dsp:sp>
    <dsp:sp modelId="{60D9C196-29E9-433E-8516-1716559C4539}">
      <dsp:nvSpPr>
        <dsp:cNvPr id="0" name=""/>
        <dsp:cNvSpPr/>
      </dsp:nvSpPr>
      <dsp:spPr>
        <a:xfrm rot="5400000">
          <a:off x="3341634" y="1310219"/>
          <a:ext cx="708034" cy="5866305"/>
        </a:xfrm>
        <a:prstGeom prst="round2Same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Determination of Committal Proceeding</a:t>
          </a:r>
        </a:p>
      </dsp:txBody>
      <dsp:txXfrm rot="-5400000">
        <a:off x="762499" y="3923918"/>
        <a:ext cx="5831742" cy="638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4935-DD6D-426F-8B56-A24EFEAE45BD}">
      <dsp:nvSpPr>
        <dsp:cNvPr id="0" name=""/>
        <dsp:cNvSpPr/>
      </dsp:nvSpPr>
      <dsp:spPr>
        <a:xfrm>
          <a:off x="6551090" y="2692271"/>
          <a:ext cx="1053423" cy="501333"/>
        </a:xfrm>
        <a:custGeom>
          <a:avLst/>
          <a:gdLst/>
          <a:ahLst/>
          <a:cxnLst/>
          <a:rect l="0" t="0" r="0" b="0"/>
          <a:pathLst>
            <a:path>
              <a:moveTo>
                <a:pt x="0" y="0"/>
              </a:moveTo>
              <a:lnTo>
                <a:pt x="0" y="341644"/>
              </a:lnTo>
              <a:lnTo>
                <a:pt x="1053423" y="341644"/>
              </a:lnTo>
              <a:lnTo>
                <a:pt x="1053423" y="501333"/>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4581AE-5D4C-4E3A-B01F-027C30201539}">
      <dsp:nvSpPr>
        <dsp:cNvPr id="0" name=""/>
        <dsp:cNvSpPr/>
      </dsp:nvSpPr>
      <dsp:spPr>
        <a:xfrm>
          <a:off x="5565807" y="2692271"/>
          <a:ext cx="985282" cy="486885"/>
        </a:xfrm>
        <a:custGeom>
          <a:avLst/>
          <a:gdLst/>
          <a:ahLst/>
          <a:cxnLst/>
          <a:rect l="0" t="0" r="0" b="0"/>
          <a:pathLst>
            <a:path>
              <a:moveTo>
                <a:pt x="985282" y="0"/>
              </a:moveTo>
              <a:lnTo>
                <a:pt x="985282" y="327195"/>
              </a:lnTo>
              <a:lnTo>
                <a:pt x="0" y="327195"/>
              </a:lnTo>
              <a:lnTo>
                <a:pt x="0" y="486885"/>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3025FF-B1EC-4265-9C7F-772FDB0896B2}">
      <dsp:nvSpPr>
        <dsp:cNvPr id="0" name=""/>
        <dsp:cNvSpPr/>
      </dsp:nvSpPr>
      <dsp:spPr>
        <a:xfrm>
          <a:off x="4444242" y="1096333"/>
          <a:ext cx="2106847" cy="501333"/>
        </a:xfrm>
        <a:custGeom>
          <a:avLst/>
          <a:gdLst/>
          <a:ahLst/>
          <a:cxnLst/>
          <a:rect l="0" t="0" r="0" b="0"/>
          <a:pathLst>
            <a:path>
              <a:moveTo>
                <a:pt x="0" y="0"/>
              </a:moveTo>
              <a:lnTo>
                <a:pt x="0" y="341644"/>
              </a:lnTo>
              <a:lnTo>
                <a:pt x="2106847" y="341644"/>
              </a:lnTo>
              <a:lnTo>
                <a:pt x="2106847" y="50133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611D17-70E9-4544-A233-DA6A2C9A9BF5}">
      <dsp:nvSpPr>
        <dsp:cNvPr id="0" name=""/>
        <dsp:cNvSpPr/>
      </dsp:nvSpPr>
      <dsp:spPr>
        <a:xfrm>
          <a:off x="2355839" y="2655371"/>
          <a:ext cx="1034979" cy="538233"/>
        </a:xfrm>
        <a:custGeom>
          <a:avLst/>
          <a:gdLst/>
          <a:ahLst/>
          <a:cxnLst/>
          <a:rect l="0" t="0" r="0" b="0"/>
          <a:pathLst>
            <a:path>
              <a:moveTo>
                <a:pt x="0" y="0"/>
              </a:moveTo>
              <a:lnTo>
                <a:pt x="0" y="378543"/>
              </a:lnTo>
              <a:lnTo>
                <a:pt x="1034979" y="378543"/>
              </a:lnTo>
              <a:lnTo>
                <a:pt x="1034979" y="538233"/>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575E49-E3D6-403F-9F56-5C10AC6FB81C}">
      <dsp:nvSpPr>
        <dsp:cNvPr id="0" name=""/>
        <dsp:cNvSpPr/>
      </dsp:nvSpPr>
      <dsp:spPr>
        <a:xfrm>
          <a:off x="1283971" y="2655371"/>
          <a:ext cx="1071868" cy="538233"/>
        </a:xfrm>
        <a:custGeom>
          <a:avLst/>
          <a:gdLst/>
          <a:ahLst/>
          <a:cxnLst/>
          <a:rect l="0" t="0" r="0" b="0"/>
          <a:pathLst>
            <a:path>
              <a:moveTo>
                <a:pt x="1071868" y="0"/>
              </a:moveTo>
              <a:lnTo>
                <a:pt x="1071868" y="378543"/>
              </a:lnTo>
              <a:lnTo>
                <a:pt x="0" y="378543"/>
              </a:lnTo>
              <a:lnTo>
                <a:pt x="0" y="538233"/>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44CD2D-42FD-4EE6-92DA-0FB0E1C5C009}">
      <dsp:nvSpPr>
        <dsp:cNvPr id="0" name=""/>
        <dsp:cNvSpPr/>
      </dsp:nvSpPr>
      <dsp:spPr>
        <a:xfrm>
          <a:off x="2355839" y="1096333"/>
          <a:ext cx="2088403" cy="464434"/>
        </a:xfrm>
        <a:custGeom>
          <a:avLst/>
          <a:gdLst/>
          <a:ahLst/>
          <a:cxnLst/>
          <a:rect l="0" t="0" r="0" b="0"/>
          <a:pathLst>
            <a:path>
              <a:moveTo>
                <a:pt x="2088403" y="0"/>
              </a:moveTo>
              <a:lnTo>
                <a:pt x="2088403" y="304745"/>
              </a:lnTo>
              <a:lnTo>
                <a:pt x="0" y="304745"/>
              </a:lnTo>
              <a:lnTo>
                <a:pt x="0" y="46443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245ED7-D5E7-424B-A324-A1949931617E}">
      <dsp:nvSpPr>
        <dsp:cNvPr id="0" name=""/>
        <dsp:cNvSpPr/>
      </dsp:nvSpPr>
      <dsp:spPr>
        <a:xfrm>
          <a:off x="3582350" y="1730"/>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6E34C0-8E57-49AE-8BBB-B4C7D4836BC9}">
      <dsp:nvSpPr>
        <dsp:cNvPr id="0" name=""/>
        <dsp:cNvSpPr/>
      </dsp:nvSpPr>
      <dsp:spPr>
        <a:xfrm>
          <a:off x="3773882" y="183685"/>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Committal Mention</a:t>
          </a:r>
        </a:p>
      </dsp:txBody>
      <dsp:txXfrm>
        <a:off x="3805942" y="215745"/>
        <a:ext cx="1659664" cy="1030483"/>
      </dsp:txXfrm>
    </dsp:sp>
    <dsp:sp modelId="{7E750C6A-690B-4E77-8BDE-5BE1E10C384D}">
      <dsp:nvSpPr>
        <dsp:cNvPr id="0" name=""/>
        <dsp:cNvSpPr/>
      </dsp:nvSpPr>
      <dsp:spPr>
        <a:xfrm>
          <a:off x="1493947" y="1560768"/>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5CDDBF-0C4D-4F31-A772-9161E0EA40C6}">
      <dsp:nvSpPr>
        <dsp:cNvPr id="0" name=""/>
        <dsp:cNvSpPr/>
      </dsp:nvSpPr>
      <dsp:spPr>
        <a:xfrm>
          <a:off x="1685478" y="1742723"/>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Plea of guilty </a:t>
          </a:r>
        </a:p>
      </dsp:txBody>
      <dsp:txXfrm>
        <a:off x="1717538" y="1774783"/>
        <a:ext cx="1659664" cy="1030483"/>
      </dsp:txXfrm>
    </dsp:sp>
    <dsp:sp modelId="{FD4CDB97-823A-455D-B815-694EABEFF05C}">
      <dsp:nvSpPr>
        <dsp:cNvPr id="0" name=""/>
        <dsp:cNvSpPr/>
      </dsp:nvSpPr>
      <dsp:spPr>
        <a:xfrm>
          <a:off x="422078" y="3193605"/>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4D9061-F476-4DA9-BAB9-F0C0852D7BBD}">
      <dsp:nvSpPr>
        <dsp:cNvPr id="0" name=""/>
        <dsp:cNvSpPr/>
      </dsp:nvSpPr>
      <dsp:spPr>
        <a:xfrm>
          <a:off x="613610" y="3375560"/>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Committed to either County Court or Supreme Court of Victoria for a plea of guilty </a:t>
          </a:r>
        </a:p>
      </dsp:txBody>
      <dsp:txXfrm>
        <a:off x="645670" y="3407620"/>
        <a:ext cx="1659664" cy="1030483"/>
      </dsp:txXfrm>
    </dsp:sp>
    <dsp:sp modelId="{16EBDBAE-D308-4DED-AFA0-800AE0859A28}">
      <dsp:nvSpPr>
        <dsp:cNvPr id="0" name=""/>
        <dsp:cNvSpPr/>
      </dsp:nvSpPr>
      <dsp:spPr>
        <a:xfrm>
          <a:off x="2528926" y="3193605"/>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C7ACEF-00AF-4C91-BD84-D02A7CDFB89D}">
      <dsp:nvSpPr>
        <dsp:cNvPr id="0" name=""/>
        <dsp:cNvSpPr/>
      </dsp:nvSpPr>
      <dsp:spPr>
        <a:xfrm>
          <a:off x="2720458" y="3375560"/>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Summary Jurisdiction Application</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If granted, matter remains in Magistrates Court for plea </a:t>
          </a:r>
        </a:p>
      </dsp:txBody>
      <dsp:txXfrm>
        <a:off x="2752518" y="3407620"/>
        <a:ext cx="1659664" cy="1030483"/>
      </dsp:txXfrm>
    </dsp:sp>
    <dsp:sp modelId="{10AB5CF3-D56B-4194-A767-B37FBCF8C894}">
      <dsp:nvSpPr>
        <dsp:cNvPr id="0" name=""/>
        <dsp:cNvSpPr/>
      </dsp:nvSpPr>
      <dsp:spPr>
        <a:xfrm>
          <a:off x="5689198" y="1597667"/>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C19254-BD24-4D77-B39B-84CF4D972738}">
      <dsp:nvSpPr>
        <dsp:cNvPr id="0" name=""/>
        <dsp:cNvSpPr/>
      </dsp:nvSpPr>
      <dsp:spPr>
        <a:xfrm>
          <a:off x="5880729" y="1779622"/>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Plea of not guilty</a:t>
          </a:r>
        </a:p>
      </dsp:txBody>
      <dsp:txXfrm>
        <a:off x="5912789" y="1811682"/>
        <a:ext cx="1659664" cy="1030483"/>
      </dsp:txXfrm>
    </dsp:sp>
    <dsp:sp modelId="{C466C196-3013-4027-A911-331F831B6A4B}">
      <dsp:nvSpPr>
        <dsp:cNvPr id="0" name=""/>
        <dsp:cNvSpPr/>
      </dsp:nvSpPr>
      <dsp:spPr>
        <a:xfrm>
          <a:off x="4703915" y="3179156"/>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8E9629-92FB-4EBD-9736-BBB91E41131A}">
      <dsp:nvSpPr>
        <dsp:cNvPr id="0" name=""/>
        <dsp:cNvSpPr/>
      </dsp:nvSpPr>
      <dsp:spPr>
        <a:xfrm>
          <a:off x="4895447" y="3361111"/>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Committal Hearing</a:t>
          </a:r>
        </a:p>
        <a:p>
          <a:pPr marL="0" lvl="0" indent="0" algn="ctr" defTabSz="444500">
            <a:lnSpc>
              <a:spcPct val="90000"/>
            </a:lnSpc>
            <a:spcBef>
              <a:spcPct val="0"/>
            </a:spcBef>
            <a:spcAft>
              <a:spcPct val="35000"/>
            </a:spcAft>
            <a:buNone/>
          </a:pPr>
          <a:r>
            <a:rPr lang="en-US" sz="1000" kern="1200" dirty="0"/>
            <a:t>Can involve XXN of witnesses if granted leave</a:t>
          </a:r>
        </a:p>
      </dsp:txBody>
      <dsp:txXfrm>
        <a:off x="4927507" y="3393171"/>
        <a:ext cx="1659664" cy="1030483"/>
      </dsp:txXfrm>
    </dsp:sp>
    <dsp:sp modelId="{65252076-D72A-4ECF-9391-132B473B417F}">
      <dsp:nvSpPr>
        <dsp:cNvPr id="0" name=""/>
        <dsp:cNvSpPr/>
      </dsp:nvSpPr>
      <dsp:spPr>
        <a:xfrm>
          <a:off x="6742621" y="3193605"/>
          <a:ext cx="1723784" cy="109460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7F1FF3-F849-437C-9040-1ADA76A878C0}">
      <dsp:nvSpPr>
        <dsp:cNvPr id="0" name=""/>
        <dsp:cNvSpPr/>
      </dsp:nvSpPr>
      <dsp:spPr>
        <a:xfrm>
          <a:off x="6934153" y="3375560"/>
          <a:ext cx="1723784" cy="109460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Summary Jurisdiction Application</a:t>
          </a:r>
        </a:p>
        <a:p>
          <a:pPr marL="0" lvl="0" indent="0" algn="ctr" defTabSz="444500">
            <a:lnSpc>
              <a:spcPct val="90000"/>
            </a:lnSpc>
            <a:spcBef>
              <a:spcPct val="0"/>
            </a:spcBef>
            <a:spcAft>
              <a:spcPct val="35000"/>
            </a:spcAft>
            <a:buNone/>
          </a:pPr>
          <a:r>
            <a:rPr lang="en-US" sz="1000" kern="1200" dirty="0"/>
            <a:t>If granted, matter remains in the Magistrates Court for a summary contested hearing</a:t>
          </a:r>
        </a:p>
      </dsp:txBody>
      <dsp:txXfrm>
        <a:off x="6966213" y="3407620"/>
        <a:ext cx="1659664" cy="10304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1549F-85A3-45C2-AF5B-F55002317D92}" type="datetimeFigureOut">
              <a:rPr lang="en-AU" smtClean="0"/>
              <a:t>18/09/2024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03AC3-6DD5-4580-8D2C-00886A196972}" type="slidenum">
              <a:rPr lang="en-AU" smtClean="0"/>
              <a:t>‹#›</a:t>
            </a:fld>
            <a:endParaRPr lang="en-AU"/>
          </a:p>
        </p:txBody>
      </p:sp>
    </p:spTree>
    <p:extLst>
      <p:ext uri="{BB962C8B-B14F-4D97-AF65-F5344CB8AC3E}">
        <p14:creationId xmlns:p14="http://schemas.microsoft.com/office/powerpoint/2010/main" val="199753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E803AC3-6DD5-4580-8D2C-00886A196972}" type="slidenum">
              <a:rPr lang="en-AU" smtClean="0"/>
              <a:t>1</a:t>
            </a:fld>
            <a:endParaRPr lang="en-AU"/>
          </a:p>
        </p:txBody>
      </p:sp>
    </p:spTree>
    <p:extLst>
      <p:ext uri="{BB962C8B-B14F-4D97-AF65-F5344CB8AC3E}">
        <p14:creationId xmlns:p14="http://schemas.microsoft.com/office/powerpoint/2010/main" val="280245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greenslist.com.au/s/barrister/00396000002kQ7hAAE/bryony-seignior" TargetMode="External"/><Relationship Id="rId4" Type="http://schemas.openxmlformats.org/officeDocument/2006/relationships/hyperlink" Target="https://www.greenslist.com.au/s/barrister/0030o00002z3oOTAAY/mitch-brogde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lawreform.vic.gov.au/project/committal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6453" y="2067030"/>
            <a:ext cx="7766936" cy="1646302"/>
          </a:xfrm>
        </p:spPr>
        <p:txBody>
          <a:bodyPr/>
          <a:lstStyle/>
          <a:p>
            <a:pPr algn="ctr"/>
            <a:r>
              <a:rPr lang="en-US" sz="4400" dirty="0"/>
              <a:t>COMMITTAL PROCEDURE: </a:t>
            </a:r>
            <a:r>
              <a:rPr lang="en-US" sz="3600" dirty="0"/>
              <a:t>SETTING THE STAGE FOR SUCCESS</a:t>
            </a:r>
            <a:endParaRPr lang="en-AU" sz="4400" dirty="0"/>
          </a:p>
        </p:txBody>
      </p:sp>
      <p:sp>
        <p:nvSpPr>
          <p:cNvPr id="3" name="Subtitle 2"/>
          <p:cNvSpPr>
            <a:spLocks noGrp="1"/>
          </p:cNvSpPr>
          <p:nvPr>
            <p:ph type="subTitle" idx="1"/>
          </p:nvPr>
        </p:nvSpPr>
        <p:spPr>
          <a:xfrm>
            <a:off x="4423737" y="4472725"/>
            <a:ext cx="2021060" cy="1096899"/>
          </a:xfrm>
        </p:spPr>
        <p:txBody>
          <a:bodyPr>
            <a:normAutofit fontScale="92500" lnSpcReduction="10000"/>
          </a:bodyPr>
          <a:lstStyle/>
          <a:p>
            <a:pPr algn="ctr"/>
            <a:r>
              <a:rPr lang="en-US" dirty="0"/>
              <a:t>MITCH BROGDEN
Barrister
</a:t>
            </a:r>
            <a:r>
              <a:rPr lang="en-US" dirty="0" err="1"/>
              <a:t>Castan</a:t>
            </a:r>
            <a:r>
              <a:rPr lang="en-US" dirty="0"/>
              <a:t> Chambers</a:t>
            </a:r>
            <a:endParaRPr lang="en-AU" dirty="0"/>
          </a:p>
        </p:txBody>
      </p:sp>
      <p:sp>
        <p:nvSpPr>
          <p:cNvPr id="4" name="Footer Placeholder 3"/>
          <p:cNvSpPr>
            <a:spLocks noGrp="1"/>
          </p:cNvSpPr>
          <p:nvPr>
            <p:ph type="ftr" sz="quarter" idx="11"/>
          </p:nvPr>
        </p:nvSpPr>
        <p:spPr/>
        <p:txBody>
          <a:bodyPr/>
          <a:lstStyle/>
          <a:p>
            <a:r>
              <a:rPr lang="en-US"/>
              <a:t>Liability limited by an approved scheme under Professional Standards Legislation.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46" y="424672"/>
            <a:ext cx="3761678" cy="882966"/>
          </a:xfrm>
          <a:prstGeom prst="rect">
            <a:avLst/>
          </a:prstGeom>
        </p:spPr>
      </p:pic>
      <p:sp>
        <p:nvSpPr>
          <p:cNvPr id="6" name="TextBox 5">
            <a:extLst>
              <a:ext uri="{FF2B5EF4-FFF2-40B4-BE49-F238E27FC236}">
                <a16:creationId xmlns:a16="http://schemas.microsoft.com/office/drawing/2014/main" id="{2EBCCCA1-AFEC-6030-6D94-01C07110482B}"/>
              </a:ext>
            </a:extLst>
          </p:cNvPr>
          <p:cNvSpPr txBox="1"/>
          <p:nvPr/>
        </p:nvSpPr>
        <p:spPr>
          <a:xfrm>
            <a:off x="5964415" y="6037155"/>
            <a:ext cx="2021061" cy="369332"/>
          </a:xfrm>
          <a:prstGeom prst="rect">
            <a:avLst/>
          </a:prstGeom>
          <a:noFill/>
        </p:spPr>
        <p:txBody>
          <a:bodyPr wrap="square" rtlCol="0">
            <a:spAutoFit/>
          </a:bodyPr>
          <a:lstStyle/>
          <a:p>
            <a:r>
              <a:rPr lang="en-AU" dirty="0"/>
              <a:t>September 2024</a:t>
            </a:r>
          </a:p>
        </p:txBody>
      </p:sp>
      <p:sp>
        <p:nvSpPr>
          <p:cNvPr id="7" name="Subtitle 2">
            <a:extLst>
              <a:ext uri="{FF2B5EF4-FFF2-40B4-BE49-F238E27FC236}">
                <a16:creationId xmlns:a16="http://schemas.microsoft.com/office/drawing/2014/main" id="{584C04F7-361A-7E07-4D10-3C6BC5343A27}"/>
              </a:ext>
            </a:extLst>
          </p:cNvPr>
          <p:cNvSpPr txBox="1">
            <a:spLocks/>
          </p:cNvSpPr>
          <p:nvPr/>
        </p:nvSpPr>
        <p:spPr>
          <a:xfrm>
            <a:off x="7152201" y="4434142"/>
            <a:ext cx="2421289"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AU" sz="1700" dirty="0"/>
              <a:t>BRYONY SEIGNIOR
Barrister
</a:t>
            </a:r>
            <a:r>
              <a:rPr lang="en-AU" sz="1700" dirty="0" err="1"/>
              <a:t>Koiki</a:t>
            </a:r>
            <a:r>
              <a:rPr lang="en-AU" sz="1700" dirty="0"/>
              <a:t> Mabo Chambers</a:t>
            </a:r>
          </a:p>
        </p:txBody>
      </p:sp>
      <p:sp>
        <p:nvSpPr>
          <p:cNvPr id="8" name="Subtitle 2">
            <a:extLst>
              <a:ext uri="{FF2B5EF4-FFF2-40B4-BE49-F238E27FC236}">
                <a16:creationId xmlns:a16="http://schemas.microsoft.com/office/drawing/2014/main" id="{066A31E1-E91D-3AD2-E269-7E6F07DD3182}"/>
              </a:ext>
            </a:extLst>
          </p:cNvPr>
          <p:cNvSpPr txBox="1">
            <a:spLocks/>
          </p:cNvSpPr>
          <p:nvPr/>
        </p:nvSpPr>
        <p:spPr>
          <a:xfrm>
            <a:off x="1626453" y="4472726"/>
            <a:ext cx="2021060" cy="1096899"/>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dirty="0"/>
              <a:t>IAN HILL KC
Barrister
Gorman Chambers</a:t>
            </a:r>
            <a:endParaRPr lang="en-AU" dirty="0"/>
          </a:p>
        </p:txBody>
      </p:sp>
      <p:sp>
        <p:nvSpPr>
          <p:cNvPr id="9" name="TextBox 8">
            <a:extLst>
              <a:ext uri="{FF2B5EF4-FFF2-40B4-BE49-F238E27FC236}">
                <a16:creationId xmlns:a16="http://schemas.microsoft.com/office/drawing/2014/main" id="{9FE8912D-594D-59A8-40D3-D02F975CDBFE}"/>
              </a:ext>
            </a:extLst>
          </p:cNvPr>
          <p:cNvSpPr txBox="1"/>
          <p:nvPr/>
        </p:nvSpPr>
        <p:spPr>
          <a:xfrm>
            <a:off x="3549054" y="1849080"/>
            <a:ext cx="4158841" cy="369332"/>
          </a:xfrm>
          <a:prstGeom prst="rect">
            <a:avLst/>
          </a:prstGeom>
          <a:noFill/>
        </p:spPr>
        <p:txBody>
          <a:bodyPr wrap="square" rtlCol="0">
            <a:spAutoFit/>
          </a:bodyPr>
          <a:lstStyle/>
          <a:p>
            <a:r>
              <a:rPr lang="en-AU" dirty="0">
                <a:solidFill>
                  <a:schemeClr val="accent1">
                    <a:lumMod val="75000"/>
                  </a:schemeClr>
                </a:solidFill>
              </a:rPr>
              <a:t>Part 1 – Committal Essentials Series </a:t>
            </a:r>
          </a:p>
        </p:txBody>
      </p:sp>
    </p:spTree>
    <p:extLst>
      <p:ext uri="{BB962C8B-B14F-4D97-AF65-F5344CB8AC3E}">
        <p14:creationId xmlns:p14="http://schemas.microsoft.com/office/powerpoint/2010/main" val="25478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AU" dirty="0"/>
              <a:t>Filing Hearing (ss 101, 102)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677333" y="1709057"/>
            <a:ext cx="10807093" cy="4332305"/>
          </a:xfrm>
        </p:spPr>
        <p:txBody>
          <a:bodyPr/>
          <a:lstStyle/>
          <a:p>
            <a:r>
              <a:rPr lang="en-US" dirty="0"/>
              <a:t>A criminal proceeding is commenced in accordance with s 6 CPA.</a:t>
            </a:r>
          </a:p>
          <a:p>
            <a:r>
              <a:rPr lang="en-US" dirty="0"/>
              <a:t>A committal proceeding commences with a filing hearing (s 98). </a:t>
            </a:r>
          </a:p>
          <a:p>
            <a:r>
              <a:rPr lang="en-US" dirty="0"/>
              <a:t>Section 102 provides for the fixing of a date for a filing hearing. </a:t>
            </a:r>
          </a:p>
          <a:p>
            <a:pPr lvl="1"/>
            <a:r>
              <a:rPr lang="en-US" dirty="0"/>
              <a:t>The date fixed for a filing hearing </a:t>
            </a:r>
            <a:r>
              <a:rPr lang="en-US" b="1" dirty="0"/>
              <a:t>must </a:t>
            </a:r>
            <a:r>
              <a:rPr lang="en-US" dirty="0"/>
              <a:t>be (a) within 7 days of the charge sheet being filed if the accused is in custody or on bail, or within 28 days if a summons is issued </a:t>
            </a:r>
          </a:p>
          <a:p>
            <a:r>
              <a:rPr lang="en-US" dirty="0"/>
              <a:t>Practically the filing hearing is usually held at the time the accused is brought before the court for the remand hearing – so within 24 hours.</a:t>
            </a:r>
          </a:p>
          <a:p>
            <a:pPr marL="0" indent="0">
              <a:buNone/>
            </a:pPr>
            <a:endParaRPr lang="en-US" dirty="0"/>
          </a:p>
          <a:p>
            <a:pPr marL="0" indent="0">
              <a:buNone/>
            </a:pPr>
            <a:r>
              <a:rPr lang="en-US" b="1" dirty="0"/>
              <a:t>Purpose (s 101)</a:t>
            </a:r>
            <a:r>
              <a:rPr lang="en-US" dirty="0"/>
              <a:t>: The Magistrate sets dates for the service of the hand-up brief (HUB) and fixes the date for the committal mention  (and makes any other orders required).</a:t>
            </a:r>
            <a:endParaRPr lang="en-US" b="1" dirty="0"/>
          </a:p>
          <a:p>
            <a:endParaRPr lang="en-US" dirty="0"/>
          </a:p>
        </p:txBody>
      </p:sp>
    </p:spTree>
    <p:extLst>
      <p:ext uri="{BB962C8B-B14F-4D97-AF65-F5344CB8AC3E}">
        <p14:creationId xmlns:p14="http://schemas.microsoft.com/office/powerpoint/2010/main" val="168909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2506-BA4E-C826-5C6C-BB54260AB956}"/>
              </a:ext>
            </a:extLst>
          </p:cNvPr>
          <p:cNvSpPr>
            <a:spLocks noGrp="1"/>
          </p:cNvSpPr>
          <p:nvPr>
            <p:ph type="title"/>
          </p:nvPr>
        </p:nvSpPr>
        <p:spPr/>
        <p:txBody>
          <a:bodyPr/>
          <a:lstStyle/>
          <a:p>
            <a:r>
              <a:rPr lang="en-AU" dirty="0"/>
              <a:t>Pre-hearing disclosure </a:t>
            </a:r>
          </a:p>
        </p:txBody>
      </p:sp>
      <p:sp>
        <p:nvSpPr>
          <p:cNvPr id="3" name="Content Placeholder 2">
            <a:extLst>
              <a:ext uri="{FF2B5EF4-FFF2-40B4-BE49-F238E27FC236}">
                <a16:creationId xmlns:a16="http://schemas.microsoft.com/office/drawing/2014/main" id="{6A540251-7F7E-F262-0D8F-9F317DC60408}"/>
              </a:ext>
            </a:extLst>
          </p:cNvPr>
          <p:cNvSpPr>
            <a:spLocks noGrp="1"/>
          </p:cNvSpPr>
          <p:nvPr>
            <p:ph idx="1"/>
          </p:nvPr>
        </p:nvSpPr>
        <p:spPr>
          <a:xfrm>
            <a:off x="608551" y="1590101"/>
            <a:ext cx="8596668" cy="3880773"/>
          </a:xfrm>
        </p:spPr>
        <p:txBody>
          <a:bodyPr/>
          <a:lstStyle/>
          <a:p>
            <a:r>
              <a:rPr lang="en-AU" dirty="0"/>
              <a:t>When served with a summons or when a warrant to arrest is executed on the accused, the accused must be given a copy of the charge sheet, details of when the matter is listed to be heard, and a Form 9 Notice (Magistrates Court Criminal Procedure Rules).</a:t>
            </a:r>
          </a:p>
          <a:p>
            <a:r>
              <a:rPr lang="en-AU" dirty="0"/>
              <a:t>In a committal proceeding, the accused is also entitled to receive a: </a:t>
            </a:r>
          </a:p>
          <a:p>
            <a:pPr lvl="1"/>
            <a:r>
              <a:rPr lang="en-AU" dirty="0"/>
              <a:t>Hand-up Brief; or </a:t>
            </a:r>
          </a:p>
          <a:p>
            <a:pPr lvl="1"/>
            <a:r>
              <a:rPr lang="en-AU" dirty="0"/>
              <a:t>Plea Brief.</a:t>
            </a:r>
          </a:p>
          <a:p>
            <a:r>
              <a:rPr lang="en-AU" dirty="0"/>
              <a:t>The Informant may serve a plea brief if the accused gives written consent to receive a plea brief (this procedure is rarely used). Ongoing disclosure obligations only apply to hand-up briefs and do not apply to plea briefs (s 111). </a:t>
            </a:r>
          </a:p>
        </p:txBody>
      </p:sp>
    </p:spTree>
    <p:extLst>
      <p:ext uri="{BB962C8B-B14F-4D97-AF65-F5344CB8AC3E}">
        <p14:creationId xmlns:p14="http://schemas.microsoft.com/office/powerpoint/2010/main" val="286318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AU" dirty="0"/>
              <a:t>Managing Disclosure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677333" y="1709057"/>
            <a:ext cx="10807093" cy="4332305"/>
          </a:xfrm>
        </p:spPr>
        <p:txBody>
          <a:bodyPr vert="horz" lIns="91440" tIns="45720" rIns="91440" bIns="45720" rtlCol="0" anchor="t">
            <a:normAutofit/>
          </a:bodyPr>
          <a:lstStyle/>
          <a:p>
            <a:r>
              <a:rPr lang="en-US" dirty="0"/>
              <a:t>Full and timely disclosure is essential to both parties. </a:t>
            </a:r>
          </a:p>
          <a:p>
            <a:r>
              <a:rPr lang="en-US" dirty="0"/>
              <a:t>Delays in disclosure can undermine your ability to prepare effectively, can cause delays and adjournments. </a:t>
            </a:r>
          </a:p>
          <a:p>
            <a:r>
              <a:rPr lang="en-US" dirty="0"/>
              <a:t>The hand-up brief should contain all the evidence, including statements, exhibits, and any other material the prosecution intends to rely on.</a:t>
            </a:r>
          </a:p>
          <a:p>
            <a:r>
              <a:rPr lang="en-US" dirty="0"/>
              <a:t>The prosecution has ongoing obligations to disclose new material that arises.</a:t>
            </a:r>
          </a:p>
          <a:p>
            <a:r>
              <a:rPr lang="en-US" dirty="0"/>
              <a:t>However, </a:t>
            </a:r>
            <a:r>
              <a:rPr lang="en-US" dirty="0" err="1"/>
              <a:t>defence</a:t>
            </a:r>
            <a:r>
              <a:rPr lang="en-US" dirty="0"/>
              <a:t> must be vigilant in identifying gaps in the HUB, and request further disclosure where necessary.</a:t>
            </a:r>
          </a:p>
          <a:p>
            <a:r>
              <a:rPr lang="en-US" dirty="0" err="1"/>
              <a:t>Utilise</a:t>
            </a:r>
            <a:r>
              <a:rPr lang="en-US" dirty="0"/>
              <a:t> the committal mention process and Form 32 to request disclosure from the informant/OPP and to raise any non-disclosure issues with the Magistrate.</a:t>
            </a:r>
          </a:p>
        </p:txBody>
      </p:sp>
    </p:spTree>
    <p:extLst>
      <p:ext uri="{BB962C8B-B14F-4D97-AF65-F5344CB8AC3E}">
        <p14:creationId xmlns:p14="http://schemas.microsoft.com/office/powerpoint/2010/main" val="24198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AU" dirty="0"/>
              <a:t>Hand Up Brief (s 107)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677333" y="1709057"/>
            <a:ext cx="10807093" cy="4332305"/>
          </a:xfrm>
        </p:spPr>
        <p:txBody>
          <a:bodyPr>
            <a:normAutofit fontScale="85000" lnSpcReduction="10000"/>
          </a:bodyPr>
          <a:lstStyle/>
          <a:p>
            <a:r>
              <a:rPr lang="en-US" dirty="0"/>
              <a:t>The hand-up brief comprises the prosecution's evidence and includes materials listed under s 110 of the CPA.</a:t>
            </a:r>
          </a:p>
          <a:p>
            <a:r>
              <a:rPr lang="en-US" dirty="0"/>
              <a:t>The HUB must be served on the accused and their legal representatives within the timeframe established at the filing hearing, typically 42 days before the committal mention. </a:t>
            </a:r>
          </a:p>
          <a:p>
            <a:pPr lvl="1"/>
            <a:r>
              <a:rPr lang="en-US" dirty="0"/>
              <a:t>If the Informant requires an extension of time and this cannot be agreed with </a:t>
            </a:r>
            <a:r>
              <a:rPr lang="en-US" dirty="0" err="1"/>
              <a:t>Defence</a:t>
            </a:r>
            <a:r>
              <a:rPr lang="en-US" dirty="0"/>
              <a:t>, it must be granted by the court. </a:t>
            </a:r>
          </a:p>
          <a:p>
            <a:r>
              <a:rPr lang="en-US" dirty="0"/>
              <a:t>Disclosure obligations continue after the HUB is served, and any further materials must be disclosed promptly s 111 of the CPA.</a:t>
            </a:r>
          </a:p>
          <a:p>
            <a:pPr marL="0" indent="0">
              <a:buNone/>
            </a:pPr>
            <a:endParaRPr lang="en-US" dirty="0"/>
          </a:p>
          <a:p>
            <a:pPr marL="0" indent="0">
              <a:buNone/>
            </a:pPr>
            <a:r>
              <a:rPr lang="en-US" dirty="0"/>
              <a:t>Timelines:</a:t>
            </a:r>
          </a:p>
          <a:p>
            <a:r>
              <a:rPr lang="en-US" dirty="0"/>
              <a:t>In typical cases, the HUB is due 6 weeks after the filing hearing, and the committal mention is set 6 weeks after that.</a:t>
            </a:r>
          </a:p>
          <a:p>
            <a:r>
              <a:rPr lang="en-US" dirty="0"/>
              <a:t>In homicide cases, HUB service is usually set for 10 weeks after filing, and in culpable driving causing death cases, it is 12 weeks.</a:t>
            </a:r>
          </a:p>
          <a:p>
            <a:r>
              <a:rPr lang="en-US" dirty="0"/>
              <a:t>On occasion, the HUB will already be prepared and may be served at the filing hearing (usually historic cases).</a:t>
            </a:r>
          </a:p>
          <a:p>
            <a:pPr marL="0" indent="0">
              <a:buNone/>
            </a:pPr>
            <a:endParaRPr lang="en-US" dirty="0"/>
          </a:p>
        </p:txBody>
      </p:sp>
    </p:spTree>
    <p:extLst>
      <p:ext uri="{BB962C8B-B14F-4D97-AF65-F5344CB8AC3E}">
        <p14:creationId xmlns:p14="http://schemas.microsoft.com/office/powerpoint/2010/main" val="314946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9DAC-2FFD-6408-29AB-C9EE361994C2}"/>
              </a:ext>
            </a:extLst>
          </p:cNvPr>
          <p:cNvSpPr>
            <a:spLocks noGrp="1"/>
          </p:cNvSpPr>
          <p:nvPr>
            <p:ph type="title"/>
          </p:nvPr>
        </p:nvSpPr>
        <p:spPr/>
        <p:txBody>
          <a:bodyPr/>
          <a:lstStyle/>
          <a:p>
            <a:r>
              <a:rPr lang="en-AU" dirty="0"/>
              <a:t>Committal Mention Hearing (s 125, 126 ) </a:t>
            </a:r>
          </a:p>
        </p:txBody>
      </p:sp>
      <p:sp>
        <p:nvSpPr>
          <p:cNvPr id="3" name="Content Placeholder 2">
            <a:extLst>
              <a:ext uri="{FF2B5EF4-FFF2-40B4-BE49-F238E27FC236}">
                <a16:creationId xmlns:a16="http://schemas.microsoft.com/office/drawing/2014/main" id="{C7E7AB1D-6024-80C4-5D69-462EA20C47C8}"/>
              </a:ext>
            </a:extLst>
          </p:cNvPr>
          <p:cNvSpPr>
            <a:spLocks noGrp="1"/>
          </p:cNvSpPr>
          <p:nvPr>
            <p:ph idx="1"/>
          </p:nvPr>
        </p:nvSpPr>
        <p:spPr>
          <a:xfrm>
            <a:off x="677333" y="1541533"/>
            <a:ext cx="9293321" cy="4499829"/>
          </a:xfrm>
        </p:spPr>
        <p:txBody>
          <a:bodyPr>
            <a:normAutofit fontScale="92500" lnSpcReduction="20000"/>
          </a:bodyPr>
          <a:lstStyle/>
          <a:p>
            <a:r>
              <a:rPr lang="en-AU" dirty="0"/>
              <a:t>This is where the parties tell the court how the matter will proceed (whether the accused is pleading guilty or not guilty).</a:t>
            </a:r>
          </a:p>
          <a:p>
            <a:r>
              <a:rPr lang="en-AU" dirty="0"/>
              <a:t>Timelines: </a:t>
            </a:r>
          </a:p>
          <a:p>
            <a:pPr lvl="1"/>
            <a:r>
              <a:rPr lang="en-AU" dirty="0"/>
              <a:t>Must be held within 3 months - for a sexual offence </a:t>
            </a:r>
          </a:p>
          <a:p>
            <a:pPr lvl="1"/>
            <a:r>
              <a:rPr lang="en-AU" dirty="0"/>
              <a:t>Must be held within 6 months – for any other offence </a:t>
            </a:r>
          </a:p>
          <a:p>
            <a:pPr lvl="1"/>
            <a:r>
              <a:rPr lang="en-AU" dirty="0"/>
              <a:t>However the Magistrate may fix a longer period in accordance with s 126(2) </a:t>
            </a:r>
          </a:p>
          <a:p>
            <a:r>
              <a:rPr lang="en-AU" dirty="0"/>
              <a:t>At committal mention, the Magistrate may: </a:t>
            </a:r>
          </a:p>
          <a:p>
            <a:pPr lvl="1"/>
            <a:r>
              <a:rPr lang="en-AU" dirty="0"/>
              <a:t>Immediately determine the committal proceeding in accordance with ss 141, 142 or 143 </a:t>
            </a:r>
          </a:p>
          <a:p>
            <a:pPr lvl="1"/>
            <a:r>
              <a:rPr lang="en-AU" dirty="0"/>
              <a:t>Offer a summary hearing or determine a summary jurisdiction application in accordance with s 30 </a:t>
            </a:r>
          </a:p>
          <a:p>
            <a:pPr lvl="1"/>
            <a:r>
              <a:rPr lang="en-AU" dirty="0"/>
              <a:t>Hear and determine an application for leave to cross-examine a witness </a:t>
            </a:r>
          </a:p>
          <a:p>
            <a:pPr lvl="1"/>
            <a:r>
              <a:rPr lang="en-AU" dirty="0"/>
              <a:t>Fix a date for a committal hearing </a:t>
            </a:r>
          </a:p>
          <a:p>
            <a:pPr lvl="1"/>
            <a:r>
              <a:rPr lang="en-AU" dirty="0"/>
              <a:t>Hear and determine any objection to disclosure of material </a:t>
            </a:r>
          </a:p>
          <a:p>
            <a:pPr lvl="1"/>
            <a:r>
              <a:rPr lang="en-AU" dirty="0"/>
              <a:t>Fix another date for a committal mention hearing </a:t>
            </a:r>
          </a:p>
          <a:p>
            <a:pPr lvl="1"/>
            <a:r>
              <a:rPr lang="en-AU" dirty="0"/>
              <a:t>Make any order or give any direction that the court considers otherwise </a:t>
            </a:r>
          </a:p>
        </p:txBody>
      </p:sp>
    </p:spTree>
    <p:extLst>
      <p:ext uri="{BB962C8B-B14F-4D97-AF65-F5344CB8AC3E}">
        <p14:creationId xmlns:p14="http://schemas.microsoft.com/office/powerpoint/2010/main" val="406342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2194-3977-56BF-326D-1441D8B27CEF}"/>
              </a:ext>
            </a:extLst>
          </p:cNvPr>
          <p:cNvSpPr>
            <a:spLocks noGrp="1"/>
          </p:cNvSpPr>
          <p:nvPr>
            <p:ph type="title"/>
          </p:nvPr>
        </p:nvSpPr>
        <p:spPr/>
        <p:txBody>
          <a:bodyPr/>
          <a:lstStyle/>
          <a:p>
            <a:r>
              <a:rPr lang="en-AU" dirty="0"/>
              <a:t>Committal Mention </a:t>
            </a:r>
          </a:p>
        </p:txBody>
      </p:sp>
      <p:graphicFrame>
        <p:nvGraphicFramePr>
          <p:cNvPr id="6" name="Content Placeholder 5">
            <a:extLst>
              <a:ext uri="{FF2B5EF4-FFF2-40B4-BE49-F238E27FC236}">
                <a16:creationId xmlns:a16="http://schemas.microsoft.com/office/drawing/2014/main" id="{BA5CDC05-0648-314C-B189-66FAEDF930C8}"/>
              </a:ext>
            </a:extLst>
          </p:cNvPr>
          <p:cNvGraphicFramePr>
            <a:graphicFrameLocks/>
          </p:cNvGraphicFramePr>
          <p:nvPr>
            <p:extLst>
              <p:ext uri="{D42A27DB-BD31-4B8C-83A1-F6EECF244321}">
                <p14:modId xmlns:p14="http://schemas.microsoft.com/office/powerpoint/2010/main" val="832725021"/>
              </p:ext>
            </p:extLst>
          </p:nvPr>
        </p:nvGraphicFramePr>
        <p:xfrm>
          <a:off x="677334" y="1270000"/>
          <a:ext cx="9080017" cy="447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41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A8D8-0C65-C109-89C2-7CE507406681}"/>
              </a:ext>
            </a:extLst>
          </p:cNvPr>
          <p:cNvSpPr>
            <a:spLocks noGrp="1"/>
          </p:cNvSpPr>
          <p:nvPr>
            <p:ph type="title"/>
          </p:nvPr>
        </p:nvSpPr>
        <p:spPr/>
        <p:txBody>
          <a:bodyPr/>
          <a:lstStyle/>
          <a:p>
            <a:r>
              <a:rPr lang="en-AU" dirty="0"/>
              <a:t>Committal Hearing</a:t>
            </a:r>
          </a:p>
        </p:txBody>
      </p:sp>
      <p:sp>
        <p:nvSpPr>
          <p:cNvPr id="3" name="Content Placeholder 2">
            <a:extLst>
              <a:ext uri="{FF2B5EF4-FFF2-40B4-BE49-F238E27FC236}">
                <a16:creationId xmlns:a16="http://schemas.microsoft.com/office/drawing/2014/main" id="{A2E6ACCC-AB35-5261-EF65-34860A8B5CD9}"/>
              </a:ext>
            </a:extLst>
          </p:cNvPr>
          <p:cNvSpPr>
            <a:spLocks noGrp="1"/>
          </p:cNvSpPr>
          <p:nvPr>
            <p:ph idx="1"/>
          </p:nvPr>
        </p:nvSpPr>
        <p:spPr>
          <a:xfrm>
            <a:off x="677334" y="1549641"/>
            <a:ext cx="8596668" cy="3880773"/>
          </a:xfrm>
        </p:spPr>
        <p:txBody>
          <a:bodyPr>
            <a:normAutofit fontScale="25000" lnSpcReduction="20000"/>
          </a:bodyPr>
          <a:lstStyle/>
          <a:p>
            <a:pPr>
              <a:spcAft>
                <a:spcPts val="1000"/>
              </a:spcAft>
            </a:pPr>
            <a:r>
              <a:rPr lang="en-US" sz="5600" dirty="0"/>
              <a:t>At a Committal Hearing, the Magistrate considers whether to commit the accused to stand trial based on the material in the hand-up brief and any other evidence given during the hearing.</a:t>
            </a:r>
          </a:p>
          <a:p>
            <a:pPr>
              <a:spcAft>
                <a:spcPts val="1000"/>
              </a:spcAft>
            </a:pPr>
            <a:r>
              <a:rPr lang="en-US" sz="5600" dirty="0"/>
              <a:t>The test is found in s 141(4) and it is whether there is evidence of a sufficient weight to support a conviction for the offence with which the accused is charged. If there is, the Magistrate must commit the accused for trial. If there is not, then the Magistrate must discharge the accused, or may adjourn to enable a different charge to be filed (s 141(4)(c)):</a:t>
            </a:r>
          </a:p>
          <a:p>
            <a:pPr lvl="1">
              <a:spcAft>
                <a:spcPts val="1000"/>
              </a:spcAft>
            </a:pPr>
            <a:r>
              <a:rPr lang="en-US" sz="5600" dirty="0"/>
              <a:t>Following a finding there is evidence of sufficient weight to support a conviction, the Magistrate must read the committal caution and ask the accused how they plead (s 144);</a:t>
            </a:r>
          </a:p>
          <a:p>
            <a:pPr lvl="1">
              <a:spcAft>
                <a:spcPts val="1000"/>
              </a:spcAft>
            </a:pPr>
            <a:r>
              <a:rPr lang="en-US" sz="5600" dirty="0"/>
              <a:t>The Magistrate will also read the alibi caution if relevant; </a:t>
            </a:r>
          </a:p>
          <a:p>
            <a:pPr lvl="1">
              <a:spcAft>
                <a:spcPts val="1000"/>
              </a:spcAft>
            </a:pPr>
            <a:r>
              <a:rPr lang="en-US" sz="5600" dirty="0"/>
              <a:t>Upon being committed for trial, the question of bail arises anew</a:t>
            </a:r>
          </a:p>
          <a:p>
            <a:pPr marL="457200" lvl="1" indent="0">
              <a:spcAft>
                <a:spcPts val="1000"/>
              </a:spcAft>
              <a:buNone/>
            </a:pPr>
            <a:r>
              <a:rPr lang="en-AU" sz="5600" dirty="0"/>
              <a:t>Process and procedure to be outlined in further detail in Part 2 of the Committal Essentials Series </a:t>
            </a:r>
          </a:p>
          <a:p>
            <a:endParaRPr lang="en-AU" dirty="0"/>
          </a:p>
          <a:p>
            <a:endParaRPr lang="en-AU" dirty="0"/>
          </a:p>
        </p:txBody>
      </p:sp>
    </p:spTree>
    <p:extLst>
      <p:ext uri="{BB962C8B-B14F-4D97-AF65-F5344CB8AC3E}">
        <p14:creationId xmlns:p14="http://schemas.microsoft.com/office/powerpoint/2010/main" val="299813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267E-7248-5FC2-176E-CF187C0E07D0}"/>
              </a:ext>
            </a:extLst>
          </p:cNvPr>
          <p:cNvSpPr>
            <a:spLocks noGrp="1"/>
          </p:cNvSpPr>
          <p:nvPr>
            <p:ph type="title"/>
          </p:nvPr>
        </p:nvSpPr>
        <p:spPr/>
        <p:txBody>
          <a:bodyPr/>
          <a:lstStyle/>
          <a:p>
            <a:r>
              <a:rPr lang="en-AU" dirty="0"/>
              <a:t>Other types of hearings in the committal process </a:t>
            </a:r>
          </a:p>
        </p:txBody>
      </p:sp>
      <p:sp>
        <p:nvSpPr>
          <p:cNvPr id="3" name="Content Placeholder 2">
            <a:extLst>
              <a:ext uri="{FF2B5EF4-FFF2-40B4-BE49-F238E27FC236}">
                <a16:creationId xmlns:a16="http://schemas.microsoft.com/office/drawing/2014/main" id="{354EFA96-1E6B-EF0A-AF71-DC4E923C36B0}"/>
              </a:ext>
            </a:extLst>
          </p:cNvPr>
          <p:cNvSpPr>
            <a:spLocks noGrp="1"/>
          </p:cNvSpPr>
          <p:nvPr>
            <p:ph idx="1"/>
          </p:nvPr>
        </p:nvSpPr>
        <p:spPr>
          <a:xfrm>
            <a:off x="713748" y="1865230"/>
            <a:ext cx="8596668" cy="3880773"/>
          </a:xfrm>
        </p:spPr>
        <p:txBody>
          <a:bodyPr>
            <a:normAutofit fontScale="92500" lnSpcReduction="10000"/>
          </a:bodyPr>
          <a:lstStyle/>
          <a:p>
            <a:r>
              <a:rPr lang="en-US" dirty="0"/>
              <a:t>A special mention hearing:</a:t>
            </a:r>
          </a:p>
          <a:p>
            <a:pPr lvl="1"/>
            <a:r>
              <a:rPr lang="en-US" dirty="0"/>
              <a:t>A process for mentioning the matter for some reason, for example to raise disclosure issues or extend time for service of the HUB</a:t>
            </a:r>
          </a:p>
          <a:p>
            <a:r>
              <a:rPr lang="en-US" dirty="0"/>
              <a:t>A compulsory examination hearing: </a:t>
            </a:r>
          </a:p>
          <a:p>
            <a:pPr lvl="1"/>
            <a:r>
              <a:rPr lang="en-US" dirty="0"/>
              <a:t>For this process to occur, the Informant must make an application to examine a person or require them to produce a document in a coercive environment. </a:t>
            </a:r>
          </a:p>
          <a:p>
            <a:pPr lvl="1"/>
            <a:r>
              <a:rPr lang="en-US" dirty="0"/>
              <a:t>See s 10, 104 CPA </a:t>
            </a:r>
          </a:p>
          <a:p>
            <a:r>
              <a:rPr lang="en-US" dirty="0"/>
              <a:t>A committal case conference: </a:t>
            </a:r>
          </a:p>
          <a:p>
            <a:pPr lvl="1"/>
            <a:r>
              <a:rPr lang="en-US" dirty="0"/>
              <a:t>This can be used in placed of a committal mention where matters may be assisted by judicial intervention. </a:t>
            </a:r>
          </a:p>
          <a:p>
            <a:pPr lvl="1"/>
            <a:r>
              <a:rPr lang="en-US" dirty="0"/>
              <a:t>All discussions without prejudice</a:t>
            </a:r>
          </a:p>
          <a:p>
            <a:pPr lvl="1"/>
            <a:r>
              <a:rPr lang="en-US" dirty="0"/>
              <a:t>The committal case conference occurs in closed court</a:t>
            </a:r>
          </a:p>
        </p:txBody>
      </p:sp>
    </p:spTree>
    <p:extLst>
      <p:ext uri="{BB962C8B-B14F-4D97-AF65-F5344CB8AC3E}">
        <p14:creationId xmlns:p14="http://schemas.microsoft.com/office/powerpoint/2010/main" val="154273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56A7-597B-2C7B-484D-9D7E003B424D}"/>
              </a:ext>
            </a:extLst>
          </p:cNvPr>
          <p:cNvSpPr>
            <a:spLocks noGrp="1"/>
          </p:cNvSpPr>
          <p:nvPr>
            <p:ph type="title"/>
          </p:nvPr>
        </p:nvSpPr>
        <p:spPr/>
        <p:txBody>
          <a:bodyPr/>
          <a:lstStyle/>
          <a:p>
            <a:r>
              <a:rPr lang="en-AU" dirty="0"/>
              <a:t>Case Direction Notice (Form 32)</a:t>
            </a:r>
          </a:p>
        </p:txBody>
      </p:sp>
      <p:sp>
        <p:nvSpPr>
          <p:cNvPr id="3" name="Content Placeholder 2">
            <a:extLst>
              <a:ext uri="{FF2B5EF4-FFF2-40B4-BE49-F238E27FC236}">
                <a16:creationId xmlns:a16="http://schemas.microsoft.com/office/drawing/2014/main" id="{92D47D16-5100-A544-2B1B-806666D88BB2}"/>
              </a:ext>
            </a:extLst>
          </p:cNvPr>
          <p:cNvSpPr>
            <a:spLocks noGrp="1"/>
          </p:cNvSpPr>
          <p:nvPr>
            <p:ph idx="1"/>
          </p:nvPr>
        </p:nvSpPr>
        <p:spPr>
          <a:xfrm>
            <a:off x="677334" y="1638478"/>
            <a:ext cx="8596668" cy="3880773"/>
          </a:xfrm>
        </p:spPr>
        <p:txBody>
          <a:bodyPr vert="horz" lIns="91440" tIns="45720" rIns="91440" bIns="45720" rtlCol="0" anchor="t">
            <a:noAutofit/>
          </a:bodyPr>
          <a:lstStyle/>
          <a:p>
            <a:r>
              <a:rPr lang="en-AU" sz="1600" dirty="0"/>
              <a:t>The accused and Prosecution must jointly file a Case Direction Notice at least 7 days before the committal mention hearing.</a:t>
            </a:r>
          </a:p>
          <a:p>
            <a:r>
              <a:rPr lang="en-AU" sz="1600" dirty="0"/>
              <a:t>Section 119 governs the content of a case direction notice. In summary, a Form 32 must:</a:t>
            </a:r>
          </a:p>
          <a:p>
            <a:pPr lvl="1">
              <a:buFont typeface="Courier New" charset="2"/>
              <a:buChar char="o"/>
            </a:pPr>
            <a:r>
              <a:rPr lang="en-AU" dirty="0"/>
              <a:t>Specify the procedure by which it is proposed the matter be dealt with; and</a:t>
            </a:r>
          </a:p>
          <a:p>
            <a:pPr lvl="1">
              <a:buFont typeface="Courier New" charset="2"/>
              <a:buChar char="o"/>
            </a:pPr>
            <a:r>
              <a:rPr lang="en-AU" dirty="0"/>
              <a:t>State the names of any witnesses that the accused intends to seek leave to cross-examine and identify: </a:t>
            </a:r>
          </a:p>
          <a:p>
            <a:pPr lvl="2">
              <a:buFont typeface="Wingdings" charset="2"/>
              <a:buChar char="§"/>
            </a:pPr>
            <a:r>
              <a:rPr lang="en-AU" sz="1600" dirty="0"/>
              <a:t>Each </a:t>
            </a:r>
            <a:r>
              <a:rPr lang="en-AU" sz="1600" b="1" u="sng" dirty="0"/>
              <a:t>issue</a:t>
            </a:r>
            <a:r>
              <a:rPr lang="en-AU" sz="1600" dirty="0"/>
              <a:t> for which leave to cross-examine is sought; and</a:t>
            </a:r>
          </a:p>
          <a:p>
            <a:pPr lvl="2">
              <a:buFont typeface="Wingdings" charset="2"/>
              <a:buChar char="§"/>
            </a:pPr>
            <a:r>
              <a:rPr lang="en-AU" sz="1600" dirty="0"/>
              <a:t>The reason why the evidence of the witness is </a:t>
            </a:r>
            <a:r>
              <a:rPr lang="en-AU" sz="1600" b="1" u="sng" dirty="0"/>
              <a:t>relevant</a:t>
            </a:r>
            <a:r>
              <a:rPr lang="en-AU" sz="1600" dirty="0"/>
              <a:t> to the issue; and</a:t>
            </a:r>
          </a:p>
          <a:p>
            <a:pPr lvl="2">
              <a:buFont typeface="Wingdings" charset="2"/>
              <a:buChar char="§"/>
            </a:pPr>
            <a:r>
              <a:rPr lang="en-AU" sz="1600" dirty="0"/>
              <a:t>The reason why cross-examination of the witness on the issue is </a:t>
            </a:r>
            <a:r>
              <a:rPr lang="en-AU" sz="1600" b="1" u="sng" dirty="0"/>
              <a:t>justified</a:t>
            </a:r>
            <a:r>
              <a:rPr lang="en-AU" sz="1600" dirty="0"/>
              <a:t>.</a:t>
            </a:r>
          </a:p>
          <a:p>
            <a:r>
              <a:rPr lang="en-AU" sz="1600" dirty="0"/>
              <a:t>Discuss with counsel prior to filing any Form 32. </a:t>
            </a:r>
          </a:p>
        </p:txBody>
      </p:sp>
    </p:spTree>
    <p:extLst>
      <p:ext uri="{BB962C8B-B14F-4D97-AF65-F5344CB8AC3E}">
        <p14:creationId xmlns:p14="http://schemas.microsoft.com/office/powerpoint/2010/main" val="110508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2433" y="615950"/>
            <a:ext cx="10197494" cy="1099457"/>
          </a:xfrm>
        </p:spPr>
        <p:txBody>
          <a:bodyPr>
            <a:normAutofit/>
          </a:bodyPr>
          <a:lstStyle/>
          <a:p>
            <a:r>
              <a:rPr lang="en-AU" dirty="0"/>
              <a:t>Leave to cross-examine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677333" y="1404257"/>
            <a:ext cx="10807093" cy="5081605"/>
          </a:xfrm>
        </p:spPr>
        <p:txBody>
          <a:bodyPr vert="horz" lIns="91440" tIns="45720" rIns="91440" bIns="45720" rtlCol="0" anchor="t">
            <a:normAutofit fontScale="92500" lnSpcReduction="10000"/>
          </a:bodyPr>
          <a:lstStyle/>
          <a:p>
            <a:pPr>
              <a:buFont typeface="Wingdings 3"/>
              <a:buChar char=""/>
            </a:pPr>
            <a:r>
              <a:rPr lang="en-AU" sz="1500" dirty="0"/>
              <a:t>Section 124 outlines the considerations that a Magistrate will take into account in determining whether to grant leave to cross-examine a witness at committal.</a:t>
            </a:r>
          </a:p>
          <a:p>
            <a:pPr>
              <a:buFont typeface="Wingdings 3"/>
              <a:buChar char=""/>
            </a:pPr>
            <a:r>
              <a:rPr lang="en-AU" sz="1500" dirty="0"/>
              <a:t>Key considerations: </a:t>
            </a:r>
          </a:p>
          <a:p>
            <a:pPr lvl="1" indent="-342900">
              <a:buFont typeface="Courier New"/>
              <a:buChar char="o"/>
            </a:pPr>
            <a:r>
              <a:rPr lang="en-AU" sz="1500" dirty="0"/>
              <a:t>Whether the informant (generally the OPP) consents to or opposes leave being granted; </a:t>
            </a:r>
          </a:p>
          <a:p>
            <a:pPr lvl="1" indent="-342900">
              <a:buFont typeface="Courier New"/>
              <a:buChar char="o"/>
            </a:pPr>
            <a:r>
              <a:rPr lang="en-AU" sz="1500" dirty="0"/>
              <a:t>The accused has satisfied the court of a relevant issue that justifies cross-examination at committal;</a:t>
            </a:r>
          </a:p>
          <a:p>
            <a:pPr lvl="1" indent="-342900">
              <a:buFont typeface="Courier New"/>
              <a:buChar char="o"/>
            </a:pPr>
            <a:r>
              <a:rPr lang="en-AU" sz="1500" dirty="0"/>
              <a:t>The court must also have regard to the need to ensure that:</a:t>
            </a:r>
          </a:p>
          <a:p>
            <a:pPr lvl="2">
              <a:buFont typeface="Wingdings"/>
              <a:buChar char="§"/>
            </a:pPr>
            <a:r>
              <a:rPr lang="en-AU" sz="1500" dirty="0"/>
              <a:t>The prosecution case is adequately disclosed;</a:t>
            </a:r>
          </a:p>
          <a:p>
            <a:pPr lvl="2">
              <a:buFont typeface="Wingdings"/>
              <a:buChar char="§"/>
            </a:pPr>
            <a:r>
              <a:rPr lang="en-AU" sz="1500" dirty="0"/>
              <a:t>The issues are adequately defined;</a:t>
            </a:r>
          </a:p>
          <a:p>
            <a:pPr lvl="2">
              <a:buFont typeface="Wingdings"/>
              <a:buChar char="§"/>
            </a:pPr>
            <a:r>
              <a:rPr lang="en-AU" sz="1500" dirty="0"/>
              <a:t>The evidence is of sufficient weight to support a conviction;</a:t>
            </a:r>
          </a:p>
          <a:p>
            <a:pPr lvl="2">
              <a:buFont typeface="Wingdings"/>
              <a:buChar char="§"/>
            </a:pPr>
            <a:r>
              <a:rPr lang="en-AU" sz="1500" dirty="0"/>
              <a:t>A fair trial will take place if the matter proceeds to trial, including that the accused is able to adequately prepare and present a defence;</a:t>
            </a:r>
          </a:p>
          <a:p>
            <a:pPr lvl="2">
              <a:buFont typeface="Wingdings"/>
              <a:buChar char="§"/>
            </a:pPr>
            <a:r>
              <a:rPr lang="en-AU" sz="1500" dirty="0"/>
              <a:t>Matters relevant to a potential plea of guilty are clarified;</a:t>
            </a:r>
          </a:p>
          <a:p>
            <a:pPr lvl="2">
              <a:buFont typeface="Wingdings"/>
              <a:buChar char="§"/>
            </a:pPr>
            <a:r>
              <a:rPr lang="en-AU" sz="1500" dirty="0"/>
              <a:t>Matters relevant to a potential discontinuance are clarified;</a:t>
            </a:r>
          </a:p>
          <a:p>
            <a:pPr lvl="2">
              <a:buFont typeface="Wingdings"/>
              <a:buChar char="§"/>
            </a:pPr>
            <a:r>
              <a:rPr lang="en-AU" sz="1500" dirty="0"/>
              <a:t>Trivial, vexatious or oppressive cross-examination is not permitted; and</a:t>
            </a:r>
          </a:p>
          <a:p>
            <a:pPr lvl="2">
              <a:buFont typeface="Wingdings"/>
              <a:buChar char="§"/>
            </a:pPr>
            <a:r>
              <a:rPr lang="en-AU" sz="1500" dirty="0"/>
              <a:t>The interests of justice are otherwise served.</a:t>
            </a:r>
            <a:endParaRPr lang="en-AU" dirty="0"/>
          </a:p>
          <a:p>
            <a:pPr lvl="1">
              <a:buFont typeface="Courier New"/>
              <a:buChar char="o"/>
            </a:pPr>
            <a:r>
              <a:rPr lang="en-AU" sz="1500" dirty="0"/>
              <a:t>There are additional considerations under subsection (5) for a witness who is a child, cognitively impaired or a complainant in relation to a charge for a sexual offence or family violence.</a:t>
            </a:r>
          </a:p>
        </p:txBody>
      </p:sp>
    </p:spTree>
    <p:extLst>
      <p:ext uri="{BB962C8B-B14F-4D97-AF65-F5344CB8AC3E}">
        <p14:creationId xmlns:p14="http://schemas.microsoft.com/office/powerpoint/2010/main" val="299300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 </a:t>
            </a:r>
          </a:p>
        </p:txBody>
      </p:sp>
      <p:sp>
        <p:nvSpPr>
          <p:cNvPr id="3" name="Content Placeholder 2"/>
          <p:cNvSpPr>
            <a:spLocks noGrp="1"/>
          </p:cNvSpPr>
          <p:nvPr>
            <p:ph idx="1"/>
          </p:nvPr>
        </p:nvSpPr>
        <p:spPr>
          <a:xfrm>
            <a:off x="677334" y="1655379"/>
            <a:ext cx="8596668" cy="4385983"/>
          </a:xfrm>
        </p:spPr>
        <p:txBody>
          <a:bodyPr>
            <a:normAutofit lnSpcReduction="10000"/>
          </a:bodyPr>
          <a:lstStyle/>
          <a:p>
            <a:pPr algn="l"/>
            <a:r>
              <a:rPr lang="en-US" b="0" i="0" dirty="0">
                <a:solidFill>
                  <a:srgbClr val="333333"/>
                </a:solidFill>
                <a:effectLst/>
                <a:highlight>
                  <a:srgbClr val="FFFFFF"/>
                </a:highlight>
                <a:latin typeface="Open Sans" panose="020B0606030504020204" pitchFamily="34" charset="0"/>
              </a:rPr>
              <a:t>Purpose and overview of committal proceedings </a:t>
            </a:r>
          </a:p>
          <a:p>
            <a:pPr algn="l"/>
            <a:r>
              <a:rPr lang="en-US" dirty="0">
                <a:solidFill>
                  <a:srgbClr val="333333"/>
                </a:solidFill>
                <a:highlight>
                  <a:srgbClr val="FFFFFF"/>
                </a:highlight>
                <a:latin typeface="Open Sans" panose="020B0606030504020204" pitchFamily="34" charset="0"/>
              </a:rPr>
              <a:t>Overview of the </a:t>
            </a:r>
            <a:r>
              <a:rPr lang="en-US" i="1" dirty="0">
                <a:solidFill>
                  <a:srgbClr val="333333"/>
                </a:solidFill>
                <a:highlight>
                  <a:srgbClr val="FFFFFF"/>
                </a:highlight>
                <a:latin typeface="Open Sans" panose="020B0606030504020204" pitchFamily="34" charset="0"/>
              </a:rPr>
              <a:t>Criminal Procedure Act 2009 </a:t>
            </a:r>
            <a:r>
              <a:rPr lang="en-US" dirty="0">
                <a:solidFill>
                  <a:srgbClr val="333333"/>
                </a:solidFill>
                <a:highlight>
                  <a:srgbClr val="FFFFFF"/>
                </a:highlight>
                <a:latin typeface="Open Sans" panose="020B0606030504020204" pitchFamily="34" charset="0"/>
              </a:rPr>
              <a:t>and the </a:t>
            </a:r>
            <a:r>
              <a:rPr lang="en-US" i="1" dirty="0">
                <a:solidFill>
                  <a:srgbClr val="333333"/>
                </a:solidFill>
                <a:highlight>
                  <a:srgbClr val="FFFFFF"/>
                </a:highlight>
                <a:latin typeface="Open Sans" panose="020B0606030504020204" pitchFamily="34" charset="0"/>
              </a:rPr>
              <a:t>Magistrates’ Court Criminal Procedure Rules 2019 </a:t>
            </a:r>
          </a:p>
          <a:p>
            <a:pPr algn="l"/>
            <a:r>
              <a:rPr lang="en-US" b="0" i="0" dirty="0">
                <a:solidFill>
                  <a:srgbClr val="333333"/>
                </a:solidFill>
                <a:effectLst/>
                <a:highlight>
                  <a:srgbClr val="FFFFFF"/>
                </a:highlight>
                <a:latin typeface="Open Sans" panose="020B0606030504020204" pitchFamily="34" charset="0"/>
              </a:rPr>
              <a:t>Preliminary Hearings</a:t>
            </a:r>
          </a:p>
          <a:p>
            <a:pPr lvl="1"/>
            <a:r>
              <a:rPr lang="en-US" b="0" i="0" dirty="0">
                <a:solidFill>
                  <a:srgbClr val="333333"/>
                </a:solidFill>
                <a:effectLst/>
                <a:highlight>
                  <a:srgbClr val="FFFFFF"/>
                </a:highlight>
                <a:latin typeface="Open Sans" panose="020B0606030504020204" pitchFamily="34" charset="0"/>
              </a:rPr>
              <a:t>Filing Hearing </a:t>
            </a:r>
          </a:p>
          <a:p>
            <a:pPr lvl="1"/>
            <a:r>
              <a:rPr lang="en-US" dirty="0">
                <a:solidFill>
                  <a:srgbClr val="333333"/>
                </a:solidFill>
                <a:highlight>
                  <a:srgbClr val="FFFFFF"/>
                </a:highlight>
                <a:latin typeface="Open Sans" panose="020B0606030504020204" pitchFamily="34" charset="0"/>
              </a:rPr>
              <a:t>Committal Mentions </a:t>
            </a:r>
          </a:p>
          <a:p>
            <a:pPr lvl="1"/>
            <a:r>
              <a:rPr lang="en-US" b="0" i="0" dirty="0">
                <a:solidFill>
                  <a:srgbClr val="333333"/>
                </a:solidFill>
                <a:effectLst/>
                <a:highlight>
                  <a:srgbClr val="FFFFFF"/>
                </a:highlight>
                <a:latin typeface="Open Sans" panose="020B0606030504020204" pitchFamily="34" charset="0"/>
              </a:rPr>
              <a:t>Committal Case Conference </a:t>
            </a:r>
          </a:p>
          <a:p>
            <a:pPr lvl="1"/>
            <a:r>
              <a:rPr lang="en-US" dirty="0">
                <a:solidFill>
                  <a:srgbClr val="333333"/>
                </a:solidFill>
                <a:highlight>
                  <a:srgbClr val="FFFFFF"/>
                </a:highlight>
                <a:latin typeface="Open Sans" panose="020B0606030504020204" pitchFamily="34" charset="0"/>
              </a:rPr>
              <a:t>Special Mentions </a:t>
            </a:r>
          </a:p>
          <a:p>
            <a:r>
              <a:rPr lang="en-US" b="0" i="0" dirty="0">
                <a:solidFill>
                  <a:srgbClr val="333333"/>
                </a:solidFill>
                <a:effectLst/>
                <a:highlight>
                  <a:srgbClr val="FFFFFF"/>
                </a:highlight>
                <a:latin typeface="Open Sans" panose="020B0606030504020204" pitchFamily="34" charset="0"/>
              </a:rPr>
              <a:t>Leave to cross-examine and </a:t>
            </a:r>
            <a:r>
              <a:rPr lang="en-US" dirty="0">
                <a:solidFill>
                  <a:srgbClr val="333333"/>
                </a:solidFill>
                <a:highlight>
                  <a:srgbClr val="FFFFFF"/>
                </a:highlight>
                <a:latin typeface="Open Sans" panose="020B0606030504020204" pitchFamily="34" charset="0"/>
              </a:rPr>
              <a:t>protected witnesses </a:t>
            </a:r>
          </a:p>
          <a:p>
            <a:r>
              <a:rPr lang="en-US" b="0" i="0" dirty="0">
                <a:solidFill>
                  <a:srgbClr val="333333"/>
                </a:solidFill>
                <a:effectLst/>
                <a:highlight>
                  <a:srgbClr val="FFFFFF"/>
                </a:highlight>
                <a:latin typeface="Open Sans" panose="020B0606030504020204" pitchFamily="34" charset="0"/>
              </a:rPr>
              <a:t>Case </a:t>
            </a:r>
            <a:r>
              <a:rPr lang="en-US" dirty="0">
                <a:solidFill>
                  <a:srgbClr val="333333"/>
                </a:solidFill>
                <a:highlight>
                  <a:srgbClr val="FFFFFF"/>
                </a:highlight>
                <a:latin typeface="Open Sans" panose="020B0606030504020204" pitchFamily="34" charset="0"/>
              </a:rPr>
              <a:t>Direction Notice (Form 32) </a:t>
            </a:r>
          </a:p>
          <a:p>
            <a:r>
              <a:rPr lang="en-US" b="0" i="0" dirty="0">
                <a:solidFill>
                  <a:srgbClr val="333333"/>
                </a:solidFill>
                <a:effectLst/>
                <a:highlight>
                  <a:srgbClr val="FFFFFF"/>
                </a:highlight>
                <a:latin typeface="Open Sans" panose="020B0606030504020204" pitchFamily="34" charset="0"/>
              </a:rPr>
              <a:t>Managing Disclosure </a:t>
            </a:r>
          </a:p>
          <a:p>
            <a:r>
              <a:rPr lang="en-US" dirty="0">
                <a:solidFill>
                  <a:srgbClr val="333333"/>
                </a:solidFill>
                <a:highlight>
                  <a:srgbClr val="FFFFFF"/>
                </a:highlight>
                <a:latin typeface="Open Sans" panose="020B0606030504020204" pitchFamily="34" charset="0"/>
              </a:rPr>
              <a:t>Common issues from perspective of the Magistrates’ Court </a:t>
            </a:r>
            <a:endParaRPr lang="en-US" b="0" i="0" dirty="0">
              <a:solidFill>
                <a:srgbClr val="333333"/>
              </a:solidFill>
              <a:effectLst/>
              <a:highlight>
                <a:srgbClr val="FFFFFF"/>
              </a:highlight>
              <a:latin typeface="Open Sans" panose="020B0606030504020204" pitchFamily="34" charset="0"/>
            </a:endParaRPr>
          </a:p>
          <a:p>
            <a:endParaRPr lang="en-US" b="0" i="0" dirty="0">
              <a:solidFill>
                <a:srgbClr val="333333"/>
              </a:solidFill>
              <a:effectLst/>
              <a:highlight>
                <a:srgbClr val="FFFFFF"/>
              </a:highlight>
              <a:latin typeface="Open Sans" panose="020B0606030504020204" pitchFamily="34" charset="0"/>
            </a:endParaRPr>
          </a:p>
          <a:p>
            <a:endParaRPr lang="en-AU" dirty="0"/>
          </a:p>
          <a:p>
            <a:endParaRPr lang="en-AU" dirty="0"/>
          </a:p>
        </p:txBody>
      </p:sp>
    </p:spTree>
    <p:extLst>
      <p:ext uri="{BB962C8B-B14F-4D97-AF65-F5344CB8AC3E}">
        <p14:creationId xmlns:p14="http://schemas.microsoft.com/office/powerpoint/2010/main" val="19849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568B-1FAD-8553-ED7D-BDE00FF500F9}"/>
              </a:ext>
            </a:extLst>
          </p:cNvPr>
          <p:cNvSpPr>
            <a:spLocks noGrp="1"/>
          </p:cNvSpPr>
          <p:nvPr>
            <p:ph type="title"/>
          </p:nvPr>
        </p:nvSpPr>
        <p:spPr>
          <a:xfrm>
            <a:off x="677334" y="609600"/>
            <a:ext cx="8596668" cy="755650"/>
          </a:xfrm>
        </p:spPr>
        <p:txBody>
          <a:bodyPr/>
          <a:lstStyle/>
          <a:p>
            <a:r>
              <a:rPr lang="en-US" dirty="0"/>
              <a:t>Common issue topics</a:t>
            </a:r>
          </a:p>
        </p:txBody>
      </p:sp>
      <p:sp>
        <p:nvSpPr>
          <p:cNvPr id="3" name="Content Placeholder 2">
            <a:extLst>
              <a:ext uri="{FF2B5EF4-FFF2-40B4-BE49-F238E27FC236}">
                <a16:creationId xmlns:a16="http://schemas.microsoft.com/office/drawing/2014/main" id="{3B6DA544-F94C-2986-2430-6E9F9901B887}"/>
              </a:ext>
            </a:extLst>
          </p:cNvPr>
          <p:cNvSpPr>
            <a:spLocks noGrp="1"/>
          </p:cNvSpPr>
          <p:nvPr>
            <p:ph idx="1"/>
          </p:nvPr>
        </p:nvSpPr>
        <p:spPr>
          <a:xfrm>
            <a:off x="677334" y="1366839"/>
            <a:ext cx="9887260" cy="5315529"/>
          </a:xfrm>
        </p:spPr>
        <p:txBody>
          <a:bodyPr vert="horz" lIns="91440" tIns="45720" rIns="91440" bIns="45720" rtlCol="0" anchor="t">
            <a:normAutofit fontScale="92500" lnSpcReduction="10000"/>
          </a:bodyPr>
          <a:lstStyle/>
          <a:p>
            <a:r>
              <a:rPr lang="en-US" dirty="0"/>
              <a:t>Credibility and reliability (prior convictions, intoxication of witness, memory etc.)</a:t>
            </a:r>
          </a:p>
          <a:p>
            <a:r>
              <a:rPr lang="en-US" dirty="0"/>
              <a:t>An element of the offence (identity, intention, assault, type of injury, possession, knowledge, entry, weapons, consent, reasonable belief in age etc.)</a:t>
            </a:r>
          </a:p>
          <a:p>
            <a:r>
              <a:rPr lang="en-US" dirty="0"/>
              <a:t>Quality of the investigation (Caution &amp; rights, arrest power, warrants, continuity of exhibits, making of statements etc.)</a:t>
            </a:r>
          </a:p>
          <a:p>
            <a:r>
              <a:rPr lang="en-US" dirty="0"/>
              <a:t>Observations (opportunity, obstructions etc.)</a:t>
            </a:r>
          </a:p>
          <a:p>
            <a:r>
              <a:rPr lang="en-US" dirty="0"/>
              <a:t>Admissibility of evidence (ROI, search powers, seizure of exhibits, expert evidence, admissions, ICE etc.)</a:t>
            </a:r>
          </a:p>
          <a:p>
            <a:r>
              <a:rPr lang="en-US" dirty="0"/>
              <a:t>Inconsistent statements</a:t>
            </a:r>
          </a:p>
          <a:p>
            <a:r>
              <a:rPr lang="en-US" dirty="0"/>
              <a:t>Nature and extent of relationship with accused (if relevant)</a:t>
            </a:r>
          </a:p>
          <a:p>
            <a:r>
              <a:rPr lang="en-US" dirty="0"/>
              <a:t>Nature and extent of the allegations (time, date, location, missing key details etc.)</a:t>
            </a:r>
          </a:p>
          <a:p>
            <a:r>
              <a:rPr lang="en-US" dirty="0"/>
              <a:t>Complicity (role of the accused, involvement etc.)</a:t>
            </a:r>
          </a:p>
          <a:p>
            <a:r>
              <a:rPr lang="en-US" dirty="0"/>
              <a:t>Relevant </a:t>
            </a:r>
            <a:r>
              <a:rPr lang="en-US" dirty="0" err="1"/>
              <a:t>defences</a:t>
            </a:r>
            <a:r>
              <a:rPr lang="en-US" dirty="0"/>
              <a:t> (</a:t>
            </a:r>
            <a:r>
              <a:rPr lang="en-US" dirty="0" err="1"/>
              <a:t>self-defence</a:t>
            </a:r>
            <a:r>
              <a:rPr lang="en-US" dirty="0"/>
              <a:t>, mental impairment)</a:t>
            </a:r>
          </a:p>
          <a:p>
            <a:r>
              <a:rPr lang="en-US" dirty="0"/>
              <a:t>Complaint evidence</a:t>
            </a:r>
          </a:p>
          <a:p>
            <a:r>
              <a:rPr lang="en-US" dirty="0"/>
              <a:t>Factual dispute</a:t>
            </a:r>
          </a:p>
        </p:txBody>
      </p:sp>
    </p:spTree>
    <p:extLst>
      <p:ext uri="{BB962C8B-B14F-4D97-AF65-F5344CB8AC3E}">
        <p14:creationId xmlns:p14="http://schemas.microsoft.com/office/powerpoint/2010/main" val="118623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1DCD-74B2-27AC-694E-F226F0787BFA}"/>
              </a:ext>
            </a:extLst>
          </p:cNvPr>
          <p:cNvSpPr>
            <a:spLocks noGrp="1"/>
          </p:cNvSpPr>
          <p:nvPr>
            <p:ph type="title"/>
          </p:nvPr>
        </p:nvSpPr>
        <p:spPr/>
        <p:txBody>
          <a:bodyPr/>
          <a:lstStyle/>
          <a:p>
            <a:r>
              <a:rPr lang="en-AU" dirty="0"/>
              <a:t>Bad Form 32 </a:t>
            </a:r>
          </a:p>
        </p:txBody>
      </p:sp>
      <p:graphicFrame>
        <p:nvGraphicFramePr>
          <p:cNvPr id="4" name="Table 3">
            <a:extLst>
              <a:ext uri="{FF2B5EF4-FFF2-40B4-BE49-F238E27FC236}">
                <a16:creationId xmlns:a16="http://schemas.microsoft.com/office/drawing/2014/main" id="{1588ABE8-0352-7A7B-B70D-17F3F469E50F}"/>
              </a:ext>
            </a:extLst>
          </p:cNvPr>
          <p:cNvGraphicFramePr>
            <a:graphicFrameLocks noGrp="1"/>
          </p:cNvGraphicFramePr>
          <p:nvPr>
            <p:extLst>
              <p:ext uri="{D42A27DB-BD31-4B8C-83A1-F6EECF244321}">
                <p14:modId xmlns:p14="http://schemas.microsoft.com/office/powerpoint/2010/main" val="2054910360"/>
              </p:ext>
            </p:extLst>
          </p:nvPr>
        </p:nvGraphicFramePr>
        <p:xfrm>
          <a:off x="674951" y="1271275"/>
          <a:ext cx="8962542" cy="53949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905371609"/>
                    </a:ext>
                  </a:extLst>
                </a:gridCol>
                <a:gridCol w="2042160">
                  <a:extLst>
                    <a:ext uri="{9D8B030D-6E8A-4147-A177-3AD203B41FA5}">
                      <a16:colId xmlns:a16="http://schemas.microsoft.com/office/drawing/2014/main" val="934753718"/>
                    </a:ext>
                  </a:extLst>
                </a:gridCol>
                <a:gridCol w="3482411">
                  <a:extLst>
                    <a:ext uri="{9D8B030D-6E8A-4147-A177-3AD203B41FA5}">
                      <a16:colId xmlns:a16="http://schemas.microsoft.com/office/drawing/2014/main" val="817731128"/>
                    </a:ext>
                  </a:extLst>
                </a:gridCol>
                <a:gridCol w="1395811">
                  <a:extLst>
                    <a:ext uri="{9D8B030D-6E8A-4147-A177-3AD203B41FA5}">
                      <a16:colId xmlns:a16="http://schemas.microsoft.com/office/drawing/2014/main" val="2842545563"/>
                    </a:ext>
                  </a:extLst>
                </a:gridCol>
              </a:tblGrid>
              <a:tr h="370840">
                <a:tc>
                  <a:txBody>
                    <a:bodyPr/>
                    <a:lstStyle/>
                    <a:p>
                      <a:r>
                        <a:rPr lang="en-US" dirty="0">
                          <a:solidFill>
                            <a:schemeClr val="tx1"/>
                          </a:solidFill>
                        </a:rPr>
                        <a:t>Name of witness</a:t>
                      </a:r>
                      <a:endParaRPr lang="en-US" dirty="0" err="1">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dirty="0">
                          <a:solidFill>
                            <a:schemeClr val="tx1"/>
                          </a:solidFill>
                        </a:rPr>
                        <a:t>Does the Informant oppose leave being granted?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dirty="0">
                          <a:solidFill>
                            <a:schemeClr val="tx1"/>
                          </a:solidFill>
                        </a:rPr>
                        <a:t>Issue, relevance, justification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dirty="0">
                          <a:solidFill>
                            <a:schemeClr val="tx1"/>
                          </a:solidFill>
                        </a:rPr>
                        <a:t>Opposition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4850479"/>
                  </a:ext>
                </a:extLst>
              </a:tr>
              <a:tr h="370840">
                <a:tc>
                  <a:txBody>
                    <a:bodyPr/>
                    <a:lstStyle/>
                    <a:p>
                      <a:r>
                        <a:rPr lang="en-US" dirty="0">
                          <a:solidFill>
                            <a:schemeClr val="tx1"/>
                          </a:solidFill>
                        </a:rPr>
                        <a:t>D/S/C Smith</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dirty="0">
                          <a:solidFill>
                            <a:schemeClr val="tx1"/>
                          </a:solidFill>
                        </a:rPr>
                        <a:t>No</a:t>
                      </a:r>
                      <a:endParaRPr lang="en-US" dirty="0" err="1">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u="sng" dirty="0">
                          <a:solidFill>
                            <a:schemeClr val="tx1"/>
                          </a:solidFill>
                        </a:rPr>
                        <a:t>Issue:</a:t>
                      </a:r>
                    </a:p>
                    <a:p>
                      <a:pPr lvl="0">
                        <a:buNone/>
                      </a:pPr>
                      <a:r>
                        <a:rPr lang="en-US" b="0" dirty="0">
                          <a:solidFill>
                            <a:schemeClr val="tx1"/>
                          </a:solidFill>
                        </a:rPr>
                        <a:t>This witness is the informant. </a:t>
                      </a:r>
                    </a:p>
                    <a:p>
                      <a:pPr lvl="0">
                        <a:buNone/>
                      </a:pPr>
                      <a:endParaRPr lang="en-US" b="0" dirty="0">
                        <a:solidFill>
                          <a:schemeClr val="tx1"/>
                        </a:solidFill>
                      </a:endParaRPr>
                    </a:p>
                    <a:p>
                      <a:pPr lvl="0">
                        <a:buNone/>
                      </a:pPr>
                      <a:r>
                        <a:rPr lang="en-US" b="0" u="sng" dirty="0">
                          <a:solidFill>
                            <a:schemeClr val="tx1"/>
                          </a:solidFill>
                        </a:rPr>
                        <a:t>Relevance:</a:t>
                      </a:r>
                    </a:p>
                    <a:p>
                      <a:pPr lvl="0">
                        <a:buNone/>
                      </a:pPr>
                      <a:r>
                        <a:rPr lang="en-US" b="0" dirty="0">
                          <a:solidFill>
                            <a:schemeClr val="tx1"/>
                          </a:solidFill>
                        </a:rPr>
                        <a:t>This witness conducted the entire investigation and was responsible for laying the charges. </a:t>
                      </a:r>
                    </a:p>
                    <a:p>
                      <a:pPr lvl="0">
                        <a:buNone/>
                      </a:pPr>
                      <a:endParaRPr lang="en-US" b="0" dirty="0">
                        <a:solidFill>
                          <a:schemeClr val="tx1"/>
                        </a:solidFill>
                      </a:endParaRPr>
                    </a:p>
                    <a:p>
                      <a:pPr lvl="0">
                        <a:buNone/>
                      </a:pPr>
                      <a:r>
                        <a:rPr lang="en-US" b="0" u="sng" dirty="0">
                          <a:solidFill>
                            <a:schemeClr val="tx1"/>
                          </a:solidFill>
                        </a:rPr>
                        <a:t>Justification: </a:t>
                      </a:r>
                      <a:endParaRPr lang="en-US" b="0" dirty="0">
                        <a:solidFill>
                          <a:schemeClr val="tx1"/>
                        </a:solidFill>
                      </a:endParaRPr>
                    </a:p>
                    <a:p>
                      <a:pPr lvl="0">
                        <a:buNone/>
                      </a:pPr>
                      <a:r>
                        <a:rPr lang="en-US" b="0" u="none" dirty="0">
                          <a:solidFill>
                            <a:schemeClr val="tx1"/>
                          </a:solidFill>
                        </a:rPr>
                        <a:t>Cross-examination is sought in respect of the issues outlined above and is justified on the basis that they are matters central to the </a:t>
                      </a:r>
                      <a:r>
                        <a:rPr lang="en-US" b="0" u="none" dirty="0" err="1">
                          <a:solidFill>
                            <a:schemeClr val="tx1"/>
                          </a:solidFill>
                        </a:rPr>
                        <a:t>defence</a:t>
                      </a:r>
                      <a:r>
                        <a:rPr lang="en-US" b="0" u="none" dirty="0">
                          <a:solidFill>
                            <a:schemeClr val="tx1"/>
                          </a:solidFill>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27813775"/>
                  </a:ext>
                </a:extLst>
              </a:tr>
            </a:tbl>
          </a:graphicData>
        </a:graphic>
      </p:graphicFrame>
    </p:spTree>
    <p:extLst>
      <p:ext uri="{BB962C8B-B14F-4D97-AF65-F5344CB8AC3E}">
        <p14:creationId xmlns:p14="http://schemas.microsoft.com/office/powerpoint/2010/main" val="348361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1DCD-74B2-27AC-694E-F226F0787BFA}"/>
              </a:ext>
            </a:extLst>
          </p:cNvPr>
          <p:cNvSpPr>
            <a:spLocks noGrp="1"/>
          </p:cNvSpPr>
          <p:nvPr>
            <p:ph type="title"/>
          </p:nvPr>
        </p:nvSpPr>
        <p:spPr/>
        <p:txBody>
          <a:bodyPr/>
          <a:lstStyle/>
          <a:p>
            <a:r>
              <a:rPr lang="en-AU" dirty="0"/>
              <a:t>Better Form 32 </a:t>
            </a:r>
          </a:p>
        </p:txBody>
      </p:sp>
      <p:graphicFrame>
        <p:nvGraphicFramePr>
          <p:cNvPr id="5" name="Table 4">
            <a:extLst>
              <a:ext uri="{FF2B5EF4-FFF2-40B4-BE49-F238E27FC236}">
                <a16:creationId xmlns:a16="http://schemas.microsoft.com/office/drawing/2014/main" id="{2CFE304C-BF42-FB49-E0DA-AEC7DEB7EA86}"/>
              </a:ext>
            </a:extLst>
          </p:cNvPr>
          <p:cNvGraphicFramePr>
            <a:graphicFrameLocks noGrp="1"/>
          </p:cNvGraphicFramePr>
          <p:nvPr>
            <p:extLst>
              <p:ext uri="{D42A27DB-BD31-4B8C-83A1-F6EECF244321}">
                <p14:modId xmlns:p14="http://schemas.microsoft.com/office/powerpoint/2010/main" val="380699984"/>
              </p:ext>
            </p:extLst>
          </p:nvPr>
        </p:nvGraphicFramePr>
        <p:xfrm>
          <a:off x="817019" y="1187305"/>
          <a:ext cx="11127478" cy="5368323"/>
        </p:xfrm>
        <a:graphic>
          <a:graphicData uri="http://schemas.openxmlformats.org/drawingml/2006/table">
            <a:tbl>
              <a:tblPr bandRow="1">
                <a:tableStyleId>{5C22544A-7EE6-4342-B048-85BDC9FD1C3A}</a:tableStyleId>
              </a:tblPr>
              <a:tblGrid>
                <a:gridCol w="2042160">
                  <a:extLst>
                    <a:ext uri="{9D8B030D-6E8A-4147-A177-3AD203B41FA5}">
                      <a16:colId xmlns:a16="http://schemas.microsoft.com/office/drawing/2014/main" val="1355170456"/>
                    </a:ext>
                  </a:extLst>
                </a:gridCol>
                <a:gridCol w="2042160">
                  <a:extLst>
                    <a:ext uri="{9D8B030D-6E8A-4147-A177-3AD203B41FA5}">
                      <a16:colId xmlns:a16="http://schemas.microsoft.com/office/drawing/2014/main" val="1838366150"/>
                    </a:ext>
                  </a:extLst>
                </a:gridCol>
                <a:gridCol w="7043158">
                  <a:extLst>
                    <a:ext uri="{9D8B030D-6E8A-4147-A177-3AD203B41FA5}">
                      <a16:colId xmlns:a16="http://schemas.microsoft.com/office/drawing/2014/main" val="3478584622"/>
                    </a:ext>
                  </a:extLst>
                </a:gridCol>
              </a:tblGrid>
              <a:tr h="425621">
                <a:tc>
                  <a:txBody>
                    <a:bodyPr/>
                    <a:lstStyle/>
                    <a:p>
                      <a:pPr algn="l" rtl="0" fontAlgn="base"/>
                      <a:r>
                        <a:rPr lang="en-US" sz="1800" b="1" i="0" dirty="0">
                          <a:solidFill>
                            <a:srgbClr val="000000"/>
                          </a:solidFill>
                          <a:effectLst/>
                          <a:latin typeface="Trebuchet MS"/>
                        </a:rPr>
                        <a:t>Name of witness</a:t>
                      </a:r>
                      <a:endParaRPr lang="en-US" b="1" i="0" dirty="0">
                        <a:solidFill>
                          <a:srgbClr val="FFFFFF"/>
                        </a:solidFill>
                        <a:effectLst/>
                        <a:latin typeface="Trebuchet MS"/>
                      </a:endParaRP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1800" b="1" i="0" dirty="0">
                          <a:solidFill>
                            <a:srgbClr val="000000"/>
                          </a:solidFill>
                          <a:effectLst/>
                          <a:latin typeface="Trebuchet MS"/>
                        </a:rPr>
                        <a:t>Opposition?</a:t>
                      </a: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1800" b="1" i="0" dirty="0">
                          <a:solidFill>
                            <a:srgbClr val="000000"/>
                          </a:solidFill>
                          <a:effectLst/>
                          <a:latin typeface="Trebuchet MS"/>
                        </a:rPr>
                        <a:t>Issue, relevance, justification</a:t>
                      </a:r>
                      <a:endParaRPr lang="en-US" b="1" i="0" dirty="0">
                        <a:solidFill>
                          <a:srgbClr val="FFFFFF"/>
                        </a:solidFill>
                        <a:effectLst/>
                        <a:latin typeface="Trebuchet MS"/>
                      </a:endParaRP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869814"/>
                  </a:ext>
                </a:extLst>
              </a:tr>
              <a:tr h="4942702">
                <a:tc>
                  <a:txBody>
                    <a:bodyPr/>
                    <a:lstStyle/>
                    <a:p>
                      <a:pPr algn="l" rtl="0" fontAlgn="auto"/>
                      <a:r>
                        <a:rPr lang="en-US" sz="1800" b="0" i="0" dirty="0">
                          <a:solidFill>
                            <a:srgbClr val="000000"/>
                          </a:solidFill>
                          <a:effectLst/>
                          <a:highlight>
                            <a:srgbClr val="000000"/>
                          </a:highlight>
                          <a:latin typeface="Trebuchet MS"/>
                        </a:rPr>
                        <a:t>Linda Brooks</a:t>
                      </a:r>
                    </a:p>
                    <a:p>
                      <a:pPr lvl="0" algn="l">
                        <a:buNone/>
                      </a:pPr>
                      <a:r>
                        <a:rPr lang="en-US" sz="1800" b="0" i="0" dirty="0">
                          <a:solidFill>
                            <a:srgbClr val="000000"/>
                          </a:solidFill>
                          <a:effectLst/>
                          <a:latin typeface="Trebuchet MS"/>
                        </a:rPr>
                        <a:t>(HUB, pp 59-69)</a:t>
                      </a: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tc>
                  <a:txBody>
                    <a:bodyPr/>
                    <a:lstStyle/>
                    <a:p>
                      <a:pPr algn="l" rtl="0" fontAlgn="auto"/>
                      <a:r>
                        <a:rPr lang="en-US" sz="1800" b="0" i="0" dirty="0">
                          <a:solidFill>
                            <a:srgbClr val="000000"/>
                          </a:solidFill>
                          <a:effectLst/>
                          <a:latin typeface="Trebuchet MS"/>
                        </a:rPr>
                        <a:t>Not opposed</a:t>
                      </a:r>
                      <a:endParaRPr lang="en-US" sz="1800" b="0" i="0" dirty="0">
                        <a:solidFill>
                          <a:srgbClr val="000000"/>
                        </a:solidFill>
                        <a:effectLst/>
                        <a:latin typeface="Trebuchet MS" panose="020B0603020202020204" pitchFamily="34" charset="0"/>
                      </a:endParaRP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tc>
                  <a:txBody>
                    <a:bodyPr/>
                    <a:lstStyle/>
                    <a:p>
                      <a:pPr algn="l" rtl="0" fontAlgn="auto"/>
                      <a:r>
                        <a:rPr lang="en-US" sz="1250" b="1" i="0" u="sng" dirty="0">
                          <a:solidFill>
                            <a:srgbClr val="000000"/>
                          </a:solidFill>
                          <a:effectLst/>
                          <a:latin typeface="Trebuchet MS"/>
                        </a:rPr>
                        <a:t>Issues:</a:t>
                      </a:r>
                    </a:p>
                    <a:p>
                      <a:pPr marL="342900" lvl="0" indent="-342900" algn="l">
                        <a:buAutoNum type="arabicPeriod"/>
                      </a:pPr>
                      <a:r>
                        <a:rPr lang="en-US" sz="1250" b="0" i="0" dirty="0">
                          <a:solidFill>
                            <a:srgbClr val="000000"/>
                          </a:solidFill>
                          <a:effectLst/>
                          <a:latin typeface="Trebuchet MS"/>
                        </a:rPr>
                        <a:t>This witness is the complainant and gives direct evidence of the alleged incidents.</a:t>
                      </a:r>
                    </a:p>
                    <a:p>
                      <a:pPr marL="342900" lvl="0" indent="-342900" algn="l">
                        <a:buAutoNum type="arabicPeriod"/>
                      </a:pPr>
                      <a:r>
                        <a:rPr lang="en-US" sz="1250" b="0" i="0" dirty="0">
                          <a:solidFill>
                            <a:srgbClr val="000000"/>
                          </a:solidFill>
                          <a:effectLst/>
                          <a:latin typeface="Trebuchet MS"/>
                        </a:rPr>
                        <a:t>The credibility and reliability of this witness are fundamental issues in this matter. </a:t>
                      </a:r>
                    </a:p>
                    <a:p>
                      <a:pPr marL="342900" lvl="0" indent="-342900" algn="l">
                        <a:buAutoNum type="arabicPeriod"/>
                      </a:pPr>
                      <a:r>
                        <a:rPr lang="en-US" sz="1250" b="0" i="0" dirty="0">
                          <a:solidFill>
                            <a:srgbClr val="000000"/>
                          </a:solidFill>
                          <a:effectLst/>
                          <a:latin typeface="Trebuchet MS"/>
                        </a:rPr>
                        <a:t>Cross-examination is sought with respect to: </a:t>
                      </a:r>
                    </a:p>
                    <a:p>
                      <a:pPr marL="800100" lvl="1" indent="-342900" algn="l">
                        <a:buAutoNum type="romanLcPeriod"/>
                      </a:pPr>
                      <a:r>
                        <a:rPr lang="en-US" sz="1250" b="0" i="0" dirty="0">
                          <a:solidFill>
                            <a:srgbClr val="000000"/>
                          </a:solidFill>
                          <a:effectLst/>
                          <a:latin typeface="Trebuchet MS"/>
                        </a:rPr>
                        <a:t>The background, context and nature of her relationship with the accused;</a:t>
                      </a:r>
                    </a:p>
                    <a:p>
                      <a:pPr marL="800100" lvl="1" indent="-342900" algn="l">
                        <a:buAutoNum type="romanLcPeriod"/>
                      </a:pPr>
                      <a:r>
                        <a:rPr lang="en-US" sz="1250" b="0" i="0" dirty="0">
                          <a:solidFill>
                            <a:srgbClr val="000000"/>
                          </a:solidFill>
                          <a:effectLst/>
                          <a:latin typeface="Trebuchet MS"/>
                        </a:rPr>
                        <a:t>The timing of the alleged incidents;</a:t>
                      </a:r>
                    </a:p>
                    <a:p>
                      <a:pPr marL="800100" lvl="1" indent="-342900" algn="l">
                        <a:buAutoNum type="romanLcPeriod"/>
                      </a:pPr>
                      <a:r>
                        <a:rPr lang="en-US" sz="1250" b="0" i="0" dirty="0">
                          <a:solidFill>
                            <a:srgbClr val="000000"/>
                          </a:solidFill>
                          <a:effectLst/>
                          <a:latin typeface="Trebuchet MS"/>
                        </a:rPr>
                        <a:t>The nature and extent of the allegations;</a:t>
                      </a:r>
                    </a:p>
                    <a:p>
                      <a:pPr marL="800100" lvl="1" indent="-342900" algn="l">
                        <a:buAutoNum type="romanLcPeriod"/>
                      </a:pPr>
                      <a:r>
                        <a:rPr lang="en-US" sz="1250" b="0" i="0" dirty="0">
                          <a:solidFill>
                            <a:srgbClr val="000000"/>
                          </a:solidFill>
                          <a:effectLst/>
                          <a:latin typeface="Trebuchet MS"/>
                        </a:rPr>
                        <a:t>This witnesses account of the surrounding circumstances in respect of the incident, including her interactions with the accused before, during and after the incident;</a:t>
                      </a:r>
                    </a:p>
                    <a:p>
                      <a:pPr marL="800100" lvl="1" indent="-342900" algn="l">
                        <a:buAutoNum type="romanLcPeriod"/>
                      </a:pPr>
                      <a:r>
                        <a:rPr lang="en-US" sz="1250" b="0" i="0" dirty="0">
                          <a:solidFill>
                            <a:srgbClr val="000000"/>
                          </a:solidFill>
                          <a:effectLst/>
                          <a:latin typeface="Trebuchet MS"/>
                        </a:rPr>
                        <a:t>The accused's role in the incident;</a:t>
                      </a:r>
                    </a:p>
                    <a:p>
                      <a:pPr marL="800100" lvl="1" indent="-342900" algn="l">
                        <a:buAutoNum type="romanLcPeriod"/>
                      </a:pPr>
                      <a:r>
                        <a:rPr lang="en-US" sz="1250" b="0" i="0" dirty="0">
                          <a:solidFill>
                            <a:srgbClr val="000000"/>
                          </a:solidFill>
                          <a:effectLst/>
                          <a:latin typeface="Trebuchet MS"/>
                        </a:rPr>
                        <a:t>The particulars and circumstances of her alleged complaint to witness </a:t>
                      </a:r>
                      <a:r>
                        <a:rPr lang="en-US" sz="1250" b="0" i="0" dirty="0">
                          <a:solidFill>
                            <a:srgbClr val="000000"/>
                          </a:solidFill>
                          <a:effectLst/>
                          <a:highlight>
                            <a:srgbClr val="000000"/>
                          </a:highlight>
                          <a:latin typeface="Trebuchet MS"/>
                        </a:rPr>
                        <a:t>Jo Smith</a:t>
                      </a:r>
                    </a:p>
                    <a:p>
                      <a:pPr marL="0" lvl="0" indent="0" algn="l">
                        <a:buNone/>
                      </a:pPr>
                      <a:endParaRPr lang="en-US" sz="1250" b="0" i="0" dirty="0">
                        <a:solidFill>
                          <a:srgbClr val="000000"/>
                        </a:solidFill>
                        <a:effectLst/>
                        <a:latin typeface="Trebuchet MS"/>
                      </a:endParaRPr>
                    </a:p>
                    <a:p>
                      <a:pPr marL="0" lvl="0" indent="0" algn="l">
                        <a:buNone/>
                      </a:pPr>
                      <a:r>
                        <a:rPr lang="en-US" sz="1250" b="1" i="0" u="sng" dirty="0">
                          <a:solidFill>
                            <a:srgbClr val="000000"/>
                          </a:solidFill>
                          <a:effectLst/>
                          <a:latin typeface="Trebuchet MS"/>
                        </a:rPr>
                        <a:t>Relevance:</a:t>
                      </a:r>
                      <a:endParaRPr lang="en-US" sz="1250" b="1" u="sng"/>
                    </a:p>
                    <a:p>
                      <a:pPr marL="0" lvl="0" indent="0" algn="l">
                        <a:buNone/>
                      </a:pPr>
                      <a:r>
                        <a:rPr lang="en-US" sz="1250" b="0" i="0" dirty="0">
                          <a:solidFill>
                            <a:srgbClr val="000000"/>
                          </a:solidFill>
                          <a:effectLst/>
                          <a:latin typeface="Trebuchet MS"/>
                        </a:rPr>
                        <a:t>Cross-examination of this witness is relevant, in that: </a:t>
                      </a:r>
                    </a:p>
                    <a:p>
                      <a:pPr marL="342900" lvl="0" indent="-342900" algn="l">
                        <a:buAutoNum type="arabicPeriod"/>
                      </a:pPr>
                      <a:r>
                        <a:rPr lang="en-US" sz="1250" b="0" i="0" dirty="0">
                          <a:solidFill>
                            <a:srgbClr val="000000"/>
                          </a:solidFill>
                          <a:effectLst/>
                          <a:latin typeface="Trebuchet MS"/>
                        </a:rPr>
                        <a:t>Proof of the charges depends essentially upon the evidence of this witness;</a:t>
                      </a:r>
                    </a:p>
                    <a:p>
                      <a:pPr marL="342900" lvl="0" indent="-342900" algn="l">
                        <a:buAutoNum type="arabicPeriod"/>
                      </a:pPr>
                      <a:r>
                        <a:rPr lang="en-US" sz="1250" b="0" i="0" dirty="0">
                          <a:solidFill>
                            <a:srgbClr val="000000"/>
                          </a:solidFill>
                          <a:effectLst/>
                          <a:latin typeface="Trebuchet MS"/>
                        </a:rPr>
                        <a:t>The allegations are factually disputed; and</a:t>
                      </a:r>
                    </a:p>
                    <a:p>
                      <a:pPr marL="342900" lvl="0" indent="-342900" algn="l">
                        <a:buAutoNum type="arabicPeriod"/>
                      </a:pPr>
                      <a:r>
                        <a:rPr lang="en-US" sz="1250" b="0" i="0" dirty="0">
                          <a:solidFill>
                            <a:srgbClr val="000000"/>
                          </a:solidFill>
                          <a:effectLst/>
                          <a:latin typeface="Trebuchet MS"/>
                        </a:rPr>
                        <a:t>This witness's credibility and reliability are fundamental issues in the case</a:t>
                      </a:r>
                    </a:p>
                    <a:p>
                      <a:pPr marL="342900" lvl="0" indent="-342900" algn="l">
                        <a:buAutoNum type="arabicPeriod"/>
                      </a:pPr>
                      <a:endParaRPr lang="en-US" sz="1250" b="0" i="0" dirty="0">
                        <a:solidFill>
                          <a:srgbClr val="000000"/>
                        </a:solidFill>
                        <a:effectLst/>
                        <a:latin typeface="Trebuchet MS"/>
                      </a:endParaRPr>
                    </a:p>
                    <a:p>
                      <a:pPr marL="0" lvl="0" indent="0" algn="l">
                        <a:buNone/>
                      </a:pPr>
                      <a:r>
                        <a:rPr lang="en-US" sz="1250" b="1" i="0" u="sng" dirty="0">
                          <a:solidFill>
                            <a:srgbClr val="000000"/>
                          </a:solidFill>
                          <a:effectLst/>
                          <a:latin typeface="Trebuchet MS"/>
                        </a:rPr>
                        <a:t>Justification: </a:t>
                      </a:r>
                    </a:p>
                    <a:p>
                      <a:pPr marL="0" lvl="0" indent="0" algn="l">
                        <a:buNone/>
                      </a:pPr>
                      <a:r>
                        <a:rPr lang="en-US" sz="1250" b="0" i="0" dirty="0">
                          <a:solidFill>
                            <a:srgbClr val="000000"/>
                          </a:solidFill>
                          <a:effectLst/>
                          <a:latin typeface="Trebuchet MS"/>
                        </a:rPr>
                        <a:t>Cross-examination on the above issues is justified because it will: </a:t>
                      </a:r>
                    </a:p>
                    <a:p>
                      <a:pPr marL="228600" lvl="0" indent="-228600" algn="l">
                        <a:buAutoNum type="arabicPeriod"/>
                      </a:pPr>
                      <a:r>
                        <a:rPr lang="en-US" sz="1250" b="0" i="0" dirty="0">
                          <a:solidFill>
                            <a:srgbClr val="000000"/>
                          </a:solidFill>
                          <a:effectLst/>
                          <a:latin typeface="Trebuchet MS"/>
                        </a:rPr>
                        <a:t>Ensure a fair trial, including to ensure that the accused can adequately prepare and present his </a:t>
                      </a:r>
                      <a:r>
                        <a:rPr lang="en-US" sz="1250" b="0" i="0" dirty="0" err="1">
                          <a:solidFill>
                            <a:srgbClr val="000000"/>
                          </a:solidFill>
                          <a:effectLst/>
                          <a:latin typeface="Trebuchet MS"/>
                        </a:rPr>
                        <a:t>defence</a:t>
                      </a:r>
                      <a:r>
                        <a:rPr lang="en-US" sz="1250" b="0" i="0" dirty="0">
                          <a:solidFill>
                            <a:srgbClr val="000000"/>
                          </a:solidFill>
                          <a:effectLst/>
                          <a:latin typeface="Trebuchet MS"/>
                        </a:rPr>
                        <a:t>; </a:t>
                      </a:r>
                    </a:p>
                    <a:p>
                      <a:pPr marL="228600" lvl="0" indent="-228600" algn="l">
                        <a:buAutoNum type="arabicPeriod"/>
                      </a:pPr>
                      <a:r>
                        <a:rPr lang="en-US" sz="1250" b="0" i="0" dirty="0">
                          <a:solidFill>
                            <a:srgbClr val="000000"/>
                          </a:solidFill>
                          <a:effectLst/>
                          <a:latin typeface="Trebuchet MS"/>
                        </a:rPr>
                        <a:t>Ensure the issues in the case are adequately defined;</a:t>
                      </a:r>
                    </a:p>
                    <a:p>
                      <a:pPr marL="228600" lvl="0" indent="-228600" algn="l">
                        <a:buAutoNum type="arabicPeriod"/>
                      </a:pPr>
                      <a:r>
                        <a:rPr lang="en-US" sz="1250" b="0" i="0" dirty="0">
                          <a:solidFill>
                            <a:srgbClr val="000000"/>
                          </a:solidFill>
                          <a:effectLst/>
                          <a:latin typeface="Trebuchet MS"/>
                        </a:rPr>
                        <a:t>Ensure the case against the accused is adequately disclosed; and</a:t>
                      </a:r>
                    </a:p>
                    <a:p>
                      <a:pPr marL="228600" lvl="0" indent="-228600" algn="l">
                        <a:buAutoNum type="arabicPeriod"/>
                      </a:pPr>
                      <a:r>
                        <a:rPr lang="en-US" sz="1250" b="0" i="0" dirty="0">
                          <a:solidFill>
                            <a:srgbClr val="000000"/>
                          </a:solidFill>
                          <a:effectLst/>
                          <a:latin typeface="Trebuchet MS"/>
                        </a:rPr>
                        <a:t>Test whether the evidence is of sufficient weight to support a conviction for the offence. </a:t>
                      </a:r>
                    </a:p>
                  </a:txBody>
                  <a:tcPr marL="122301" marR="122301" marT="61151" marB="61151">
                    <a:lnL w="16983"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5404075"/>
                  </a:ext>
                </a:extLst>
              </a:tr>
            </a:tbl>
          </a:graphicData>
        </a:graphic>
      </p:graphicFrame>
    </p:spTree>
    <p:extLst>
      <p:ext uri="{BB962C8B-B14F-4D97-AF65-F5344CB8AC3E}">
        <p14:creationId xmlns:p14="http://schemas.microsoft.com/office/powerpoint/2010/main" val="338824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482" y="1382486"/>
            <a:ext cx="3928580" cy="4093028"/>
          </a:xfrm>
        </p:spPr>
        <p:txBody>
          <a:bodyPr anchor="ctr">
            <a:normAutofit/>
          </a:bodyPr>
          <a:lstStyle/>
          <a:p>
            <a:r>
              <a:rPr lang="en-AU" sz="4400" dirty="0"/>
              <a:t>Magistrates’ common frustrations with Form 32's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7F945B41-BE4C-C461-35ED-E7869EC9FB57}"/>
              </a:ext>
            </a:extLst>
          </p:cNvPr>
          <p:cNvSpPr>
            <a:spLocks noGrp="1"/>
          </p:cNvSpPr>
          <p:nvPr>
            <p:ph idx="1"/>
          </p:nvPr>
        </p:nvSpPr>
        <p:spPr>
          <a:xfrm>
            <a:off x="6096000" y="777700"/>
            <a:ext cx="3206224" cy="3880773"/>
          </a:xfrm>
        </p:spPr>
        <p:txBody>
          <a:bodyPr vert="horz" lIns="91440" tIns="45720" rIns="91440" bIns="45720" rtlCol="0" anchor="t">
            <a:normAutofit/>
          </a:bodyPr>
          <a:lstStyle/>
          <a:p>
            <a:pPr marL="0" indent="0">
              <a:buNone/>
            </a:pPr>
            <a:endParaRPr lang="en-AU" dirty="0"/>
          </a:p>
          <a:p>
            <a:pPr>
              <a:buAutoNum type="arabicPeriod"/>
            </a:pPr>
            <a:endParaRPr lang="en-AU" dirty="0"/>
          </a:p>
        </p:txBody>
      </p:sp>
      <p:sp>
        <p:nvSpPr>
          <p:cNvPr id="5" name="TextBox 4">
            <a:extLst>
              <a:ext uri="{FF2B5EF4-FFF2-40B4-BE49-F238E27FC236}">
                <a16:creationId xmlns:a16="http://schemas.microsoft.com/office/drawing/2014/main" id="{F16AB86C-1001-80F6-41AE-1863C241603B}"/>
              </a:ext>
            </a:extLst>
          </p:cNvPr>
          <p:cNvSpPr txBox="1"/>
          <p:nvPr/>
        </p:nvSpPr>
        <p:spPr>
          <a:xfrm>
            <a:off x="5964004" y="806347"/>
            <a:ext cx="5616145" cy="5114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AutoNum type="arabicPeriod"/>
            </a:pPr>
            <a:r>
              <a:rPr lang="en-US" sz="2000" dirty="0"/>
              <a:t>Late filing of Form 32</a:t>
            </a:r>
            <a:endParaRPr lang="en-US" dirty="0"/>
          </a:p>
          <a:p>
            <a:pPr marL="342900" indent="-342900">
              <a:lnSpc>
                <a:spcPct val="150000"/>
              </a:lnSpc>
              <a:buAutoNum type="arabicPeriod"/>
            </a:pPr>
            <a:r>
              <a:rPr lang="en-US" sz="2000" dirty="0"/>
              <a:t>Read the brief</a:t>
            </a:r>
          </a:p>
          <a:p>
            <a:pPr marL="342900" indent="-342900">
              <a:lnSpc>
                <a:spcPct val="150000"/>
              </a:lnSpc>
              <a:buAutoNum type="arabicPeriod"/>
            </a:pPr>
            <a:r>
              <a:rPr lang="en-US" sz="2000" dirty="0"/>
              <a:t>Tailor the Form 32 to your case – don't copy and paste</a:t>
            </a:r>
          </a:p>
          <a:p>
            <a:pPr marL="342900" indent="-342900">
              <a:lnSpc>
                <a:spcPct val="150000"/>
              </a:lnSpc>
              <a:buAutoNum type="arabicPeriod"/>
            </a:pPr>
            <a:r>
              <a:rPr lang="en-US" sz="2000" dirty="0"/>
              <a:t>Applications for leave to XXN lacking detail or too broad</a:t>
            </a:r>
          </a:p>
          <a:p>
            <a:pPr marL="342900" indent="-342900">
              <a:lnSpc>
                <a:spcPct val="150000"/>
              </a:lnSpc>
              <a:buAutoNum type="arabicPeriod"/>
            </a:pPr>
            <a:r>
              <a:rPr lang="en-US" sz="2000" dirty="0"/>
              <a:t>Be aware of the test the Magistrate must apply under s124 – your justification should satisfy at least one of those limbs</a:t>
            </a:r>
          </a:p>
          <a:p>
            <a:pPr marL="342900" indent="-342900">
              <a:lnSpc>
                <a:spcPct val="150000"/>
              </a:lnSpc>
              <a:buAutoNum type="arabicPeriod"/>
            </a:pPr>
            <a:r>
              <a:rPr lang="en-US" sz="2000" dirty="0"/>
              <a:t>Specify why an adjournment is required if the case cannot progress</a:t>
            </a:r>
          </a:p>
        </p:txBody>
      </p:sp>
    </p:spTree>
    <p:extLst>
      <p:ext uri="{BB962C8B-B14F-4D97-AF65-F5344CB8AC3E}">
        <p14:creationId xmlns:p14="http://schemas.microsoft.com/office/powerpoint/2010/main" val="212377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AU" dirty="0"/>
              <a:t>Protected Witnesses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677333" y="1709057"/>
            <a:ext cx="10807093" cy="4332305"/>
          </a:xfrm>
        </p:spPr>
        <p:txBody>
          <a:bodyPr vert="horz" lIns="91440" tIns="45720" rIns="91440" bIns="45720" rtlCol="0" anchor="t">
            <a:normAutofit/>
          </a:bodyPr>
          <a:lstStyle/>
          <a:p>
            <a:pPr>
              <a:buFont typeface="Wingdings 3"/>
              <a:buChar char=""/>
            </a:pPr>
            <a:r>
              <a:rPr lang="en-AU" dirty="0"/>
              <a:t>Section 123 deals with certain witnesses that cannot be cross-examined at committal. </a:t>
            </a:r>
          </a:p>
          <a:p>
            <a:pPr>
              <a:buFont typeface="Wingdings 3"/>
              <a:buChar char=""/>
            </a:pPr>
            <a:r>
              <a:rPr lang="en-AU" u="sng" dirty="0"/>
              <a:t>Any witness</a:t>
            </a:r>
            <a:r>
              <a:rPr lang="en-AU" dirty="0"/>
              <a:t> in a criminal proceeding wholly or partly relating to sexual offences involving a complainant who is a child or is cognitively impaired.</a:t>
            </a:r>
          </a:p>
          <a:p>
            <a:pPr>
              <a:buFont typeface="Wingdings 3"/>
              <a:buChar char=""/>
            </a:pPr>
            <a:r>
              <a:rPr lang="en-AU" dirty="0"/>
              <a:t>These matters will generally proceed by way of "Straight Hand-up-brief" to the higher courts where any pre-trial cross-examination of a witness (other than the complainant) can be applied for under s198A.</a:t>
            </a:r>
          </a:p>
        </p:txBody>
      </p:sp>
    </p:spTree>
    <p:extLst>
      <p:ext uri="{BB962C8B-B14F-4D97-AF65-F5344CB8AC3E}">
        <p14:creationId xmlns:p14="http://schemas.microsoft.com/office/powerpoint/2010/main" val="2797960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84B5-B947-A38C-B6A7-59B5F315E074}"/>
              </a:ext>
            </a:extLst>
          </p:cNvPr>
          <p:cNvSpPr>
            <a:spLocks noGrp="1"/>
          </p:cNvSpPr>
          <p:nvPr>
            <p:ph type="title"/>
          </p:nvPr>
        </p:nvSpPr>
        <p:spPr/>
        <p:txBody>
          <a:bodyPr/>
          <a:lstStyle/>
          <a:p>
            <a:r>
              <a:rPr lang="en-AU" dirty="0"/>
              <a:t>Managing Client Expectations and Strategy</a:t>
            </a:r>
          </a:p>
        </p:txBody>
      </p:sp>
      <p:sp>
        <p:nvSpPr>
          <p:cNvPr id="3" name="Content Placeholder 2">
            <a:extLst>
              <a:ext uri="{FF2B5EF4-FFF2-40B4-BE49-F238E27FC236}">
                <a16:creationId xmlns:a16="http://schemas.microsoft.com/office/drawing/2014/main" id="{E71FB0F2-F529-4D11-FECD-D639C5407190}"/>
              </a:ext>
            </a:extLst>
          </p:cNvPr>
          <p:cNvSpPr>
            <a:spLocks noGrp="1"/>
          </p:cNvSpPr>
          <p:nvPr>
            <p:ph idx="1"/>
          </p:nvPr>
        </p:nvSpPr>
        <p:spPr/>
        <p:txBody>
          <a:bodyPr vert="horz" lIns="91440" tIns="45720" rIns="91440" bIns="45720" rtlCol="0" anchor="t">
            <a:normAutofit fontScale="92500"/>
          </a:bodyPr>
          <a:lstStyle/>
          <a:p>
            <a:r>
              <a:rPr lang="en-AU" dirty="0"/>
              <a:t>It is important to conference your client before any committal hearing so that they understand the nature of the hearing and are realistic about the possible outcomes.</a:t>
            </a:r>
          </a:p>
          <a:p>
            <a:r>
              <a:rPr lang="en-AU" dirty="0"/>
              <a:t>For cases where discharge is unlikely, advise the client that the purpose of the committal is to set up the case for trial by: </a:t>
            </a:r>
          </a:p>
          <a:p>
            <a:pPr lvl="1" indent="-342900">
              <a:buFont typeface="Courier New" charset="2"/>
              <a:buChar char="o"/>
            </a:pPr>
            <a:r>
              <a:rPr lang="en-AU" sz="1800" dirty="0"/>
              <a:t>Locking witnesses into versions which can later be challenged in front of a jury</a:t>
            </a:r>
          </a:p>
          <a:p>
            <a:pPr lvl="1" indent="-342900">
              <a:buFont typeface="Courier New" charset="2"/>
              <a:buChar char="o"/>
            </a:pPr>
            <a:r>
              <a:rPr lang="en-AU" sz="1800" dirty="0"/>
              <a:t>Exploring the extent to which a witness may be consistent with the accused's instructions (but not challenging them yet)</a:t>
            </a:r>
          </a:p>
          <a:p>
            <a:pPr lvl="1" indent="-342900">
              <a:buFont typeface="Courier New" charset="2"/>
              <a:buChar char="o"/>
            </a:pPr>
            <a:r>
              <a:rPr lang="en-AU" sz="1800" dirty="0"/>
              <a:t>Exploring issues relating to the admissibility of evidence</a:t>
            </a:r>
          </a:p>
          <a:p>
            <a:pPr lvl="1" indent="-342900">
              <a:buFont typeface="Courier New" charset="2"/>
              <a:buChar char="o"/>
            </a:pPr>
            <a:r>
              <a:rPr lang="en-AU" sz="1800" dirty="0"/>
              <a:t>Obtaining any concessions which might assist in future resolution discussions</a:t>
            </a:r>
          </a:p>
          <a:p>
            <a:pPr lvl="1" indent="-342900">
              <a:buFont typeface="Courier New" charset="2"/>
              <a:buChar char="o"/>
            </a:pPr>
            <a:r>
              <a:rPr lang="en-AU" sz="1800" dirty="0"/>
              <a:t>Only 5% (approximately) of accused are fully discharged at committal.</a:t>
            </a:r>
          </a:p>
        </p:txBody>
      </p:sp>
    </p:spTree>
    <p:extLst>
      <p:ext uri="{BB962C8B-B14F-4D97-AF65-F5344CB8AC3E}">
        <p14:creationId xmlns:p14="http://schemas.microsoft.com/office/powerpoint/2010/main" val="2382473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553F-635E-47DC-A94B-FBA4479CB976}"/>
              </a:ext>
            </a:extLst>
          </p:cNvPr>
          <p:cNvSpPr>
            <a:spLocks noGrp="1"/>
          </p:cNvSpPr>
          <p:nvPr>
            <p:ph type="title"/>
          </p:nvPr>
        </p:nvSpPr>
        <p:spPr/>
        <p:txBody>
          <a:bodyPr/>
          <a:lstStyle/>
          <a:p>
            <a:r>
              <a:rPr lang="en-AU" dirty="0"/>
              <a:t>Conclusion </a:t>
            </a:r>
          </a:p>
        </p:txBody>
      </p:sp>
      <p:sp>
        <p:nvSpPr>
          <p:cNvPr id="3" name="Content Placeholder 2">
            <a:extLst>
              <a:ext uri="{FF2B5EF4-FFF2-40B4-BE49-F238E27FC236}">
                <a16:creationId xmlns:a16="http://schemas.microsoft.com/office/drawing/2014/main" id="{9DF2F1A6-319E-EDC6-1FD6-1350C338BD9F}"/>
              </a:ext>
            </a:extLst>
          </p:cNvPr>
          <p:cNvSpPr>
            <a:spLocks noGrp="1"/>
          </p:cNvSpPr>
          <p:nvPr>
            <p:ph idx="1"/>
          </p:nvPr>
        </p:nvSpPr>
        <p:spPr>
          <a:xfrm>
            <a:off x="721067" y="1699413"/>
            <a:ext cx="8596668" cy="3880773"/>
          </a:xfrm>
        </p:spPr>
        <p:txBody>
          <a:bodyPr vert="horz" lIns="91440" tIns="45720" rIns="91440" bIns="45720" rtlCol="0" anchor="t">
            <a:normAutofit/>
          </a:bodyPr>
          <a:lstStyle/>
          <a:p>
            <a:r>
              <a:rPr lang="en-AU" dirty="0"/>
              <a:t>Review the Hand Up Brief as early as possible. </a:t>
            </a:r>
          </a:p>
          <a:p>
            <a:r>
              <a:rPr lang="en-AU" dirty="0"/>
              <a:t>Discuss the case with trial/committal counsel as early as possible.</a:t>
            </a:r>
          </a:p>
          <a:p>
            <a:r>
              <a:rPr lang="en-AU" dirty="0"/>
              <a:t>Make sure the Form 32 is tailored to the facts and issues of the specific case.</a:t>
            </a:r>
          </a:p>
          <a:p>
            <a:r>
              <a:rPr lang="en-AU" dirty="0"/>
              <a:t>Manage client expectations throughout the process. </a:t>
            </a:r>
          </a:p>
          <a:p>
            <a:endParaRPr lang="en-AU" dirty="0"/>
          </a:p>
        </p:txBody>
      </p:sp>
    </p:spTree>
    <p:extLst>
      <p:ext uri="{BB962C8B-B14F-4D97-AF65-F5344CB8AC3E}">
        <p14:creationId xmlns:p14="http://schemas.microsoft.com/office/powerpoint/2010/main" val="312110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title"/>
          </p:nvPr>
        </p:nvSpPr>
        <p:spPr>
          <a:xfrm>
            <a:off x="4861676" y="1967346"/>
            <a:ext cx="4299666" cy="1932881"/>
          </a:xfrm>
        </p:spPr>
        <p:txBody>
          <a:bodyPr vert="horz" lIns="91440" tIns="45720" rIns="91440" bIns="45720" rtlCol="0" anchor="b">
            <a:normAutofit/>
          </a:bodyPr>
          <a:lstStyle/>
          <a:p>
            <a:r>
              <a:rPr lang="en-US" sz="5400" kern="1200" dirty="0">
                <a:solidFill>
                  <a:schemeClr val="accent1"/>
                </a:solidFill>
                <a:latin typeface="+mj-lt"/>
                <a:ea typeface="+mj-ea"/>
                <a:cs typeface="+mj-cs"/>
              </a:rPr>
              <a:t>Questions?</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7" name="Graphic 6" descr="Questions">
            <a:extLst>
              <a:ext uri="{FF2B5EF4-FFF2-40B4-BE49-F238E27FC236}">
                <a16:creationId xmlns:a16="http://schemas.microsoft.com/office/drawing/2014/main" id="{17E69A2C-289B-CCD7-B1CF-D01D19D079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062" y="584939"/>
            <a:ext cx="3765692" cy="3765692"/>
          </a:xfrm>
          <a:prstGeom prst="rect">
            <a:avLst/>
          </a:prstGeom>
        </p:spPr>
      </p:pic>
      <p:sp>
        <p:nvSpPr>
          <p:cNvPr id="3" name="TextBox 2">
            <a:extLst>
              <a:ext uri="{FF2B5EF4-FFF2-40B4-BE49-F238E27FC236}">
                <a16:creationId xmlns:a16="http://schemas.microsoft.com/office/drawing/2014/main" id="{D54B979C-D188-4C43-D9FE-0B6C7EF83192}"/>
              </a:ext>
            </a:extLst>
          </p:cNvPr>
          <p:cNvSpPr txBox="1"/>
          <p:nvPr/>
        </p:nvSpPr>
        <p:spPr>
          <a:xfrm>
            <a:off x="1376238" y="5087822"/>
            <a:ext cx="8347784" cy="1477328"/>
          </a:xfrm>
          <a:prstGeom prst="rect">
            <a:avLst/>
          </a:prstGeom>
          <a:noFill/>
        </p:spPr>
        <p:txBody>
          <a:bodyPr wrap="square" rtlCol="0">
            <a:spAutoFit/>
          </a:bodyPr>
          <a:lstStyle/>
          <a:p>
            <a:r>
              <a:rPr lang="en-AU"/>
              <a:t>Please feel free to send any additional questions to Mitch or Bryony directly. </a:t>
            </a:r>
          </a:p>
          <a:p>
            <a:endParaRPr lang="en-AU"/>
          </a:p>
          <a:p>
            <a:r>
              <a:rPr lang="en-AU"/>
              <a:t>Mitch Brogden: </a:t>
            </a:r>
            <a:r>
              <a:rPr lang="en-AU">
                <a:hlinkClick r:id="rId4"/>
              </a:rPr>
              <a:t>Mitch Brogden - Barrister (greenslist.com.au)</a:t>
            </a:r>
            <a:endParaRPr lang="en-AU"/>
          </a:p>
          <a:p>
            <a:r>
              <a:rPr lang="en-AU"/>
              <a:t>Bryony Seignior: </a:t>
            </a:r>
            <a:r>
              <a:rPr lang="en-AU">
                <a:hlinkClick r:id="rId5"/>
              </a:rPr>
              <a:t>Bryony Seignior - Barrister (greenslist.com.au)</a:t>
            </a:r>
            <a:endParaRPr lang="en-AU"/>
          </a:p>
          <a:p>
            <a:endParaRPr lang="en-AU" dirty="0"/>
          </a:p>
        </p:txBody>
      </p:sp>
    </p:spTree>
    <p:extLst>
      <p:ext uri="{BB962C8B-B14F-4D97-AF65-F5344CB8AC3E}">
        <p14:creationId xmlns:p14="http://schemas.microsoft.com/office/powerpoint/2010/main" val="323446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47" y="609600"/>
            <a:ext cx="6487955" cy="1320800"/>
          </a:xfrm>
        </p:spPr>
        <p:txBody>
          <a:bodyPr vert="horz" lIns="91440" tIns="45720" rIns="91440" bIns="45720" rtlCol="0" anchor="t">
            <a:normAutofit/>
          </a:bodyPr>
          <a:lstStyle/>
          <a:p>
            <a:pPr algn="ctr"/>
            <a:r>
              <a:rPr lang="en-US" dirty="0"/>
              <a:t>Part 2: Committals – Tips and Techniques </a:t>
            </a:r>
          </a:p>
        </p:txBody>
      </p:sp>
      <p:pic>
        <p:nvPicPr>
          <p:cNvPr id="49" name="Picture 48" descr="Close up of a control panel of an aeroplane flying at night">
            <a:extLst>
              <a:ext uri="{FF2B5EF4-FFF2-40B4-BE49-F238E27FC236}">
                <a16:creationId xmlns:a16="http://schemas.microsoft.com/office/drawing/2014/main" id="{CA3DC8B0-105B-E4CE-9CDD-B4C44F77697D}"/>
              </a:ext>
            </a:extLst>
          </p:cNvPr>
          <p:cNvPicPr>
            <a:picLocks noChangeAspect="1"/>
          </p:cNvPicPr>
          <p:nvPr/>
        </p:nvPicPr>
        <p:blipFill>
          <a:blip r:embed="rId2">
            <a:duotone>
              <a:prstClr val="black"/>
              <a:schemeClr val="tx2">
                <a:tint val="45000"/>
                <a:satMod val="400000"/>
              </a:schemeClr>
            </a:duotone>
          </a:blip>
          <a:srcRect l="26794" r="4666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50" name="Isosceles Triangle 4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A0624A7F-0198-A5EC-BD3D-B737ADDDBA31}"/>
              </a:ext>
            </a:extLst>
          </p:cNvPr>
          <p:cNvSpPr txBox="1"/>
          <p:nvPr/>
        </p:nvSpPr>
        <p:spPr>
          <a:xfrm>
            <a:off x="3363665" y="2132880"/>
            <a:ext cx="5332717" cy="3880773"/>
          </a:xfrm>
          <a:prstGeom prst="rect">
            <a:avLst/>
          </a:prstGeom>
        </p:spPr>
        <p:txBody>
          <a:bodyPr vert="horz" lIns="91440" tIns="45720" rIns="91440" bIns="45720" rtlCol="0">
            <a:normAutofit/>
          </a:bodyPr>
          <a:lstStyle/>
          <a:p>
            <a:pPr algn="ctr">
              <a:lnSpc>
                <a:spcPct val="90000"/>
              </a:lnSpc>
              <a:buClr>
                <a:schemeClr val="accent1"/>
              </a:buClr>
              <a:buSzPct val="80000"/>
            </a:pPr>
            <a:r>
              <a:rPr lang="en-US" sz="1200" dirty="0">
                <a:solidFill>
                  <a:schemeClr val="tx1">
                    <a:lumMod val="75000"/>
                    <a:lumOff val="25000"/>
                  </a:schemeClr>
                </a:solidFill>
              </a:rPr>
              <a:t>Justin Hannebery KC </a:t>
            </a:r>
          </a:p>
          <a:p>
            <a:pPr algn="ctr">
              <a:lnSpc>
                <a:spcPct val="90000"/>
              </a:lnSpc>
              <a:buClr>
                <a:schemeClr val="accent1"/>
              </a:buClr>
              <a:buSzPct val="80000"/>
            </a:pPr>
            <a:r>
              <a:rPr lang="en-US" sz="1200" dirty="0">
                <a:solidFill>
                  <a:schemeClr val="tx1">
                    <a:lumMod val="75000"/>
                    <a:lumOff val="25000"/>
                  </a:schemeClr>
                </a:solidFill>
              </a:rPr>
              <a:t>Deanna Caruso </a:t>
            </a:r>
          </a:p>
          <a:p>
            <a:pPr algn="ctr">
              <a:lnSpc>
                <a:spcPct val="90000"/>
              </a:lnSpc>
              <a:buClr>
                <a:schemeClr val="accent1"/>
              </a:buClr>
              <a:buSzPct val="80000"/>
            </a:pPr>
            <a:r>
              <a:rPr lang="en-US" sz="1200" dirty="0">
                <a:solidFill>
                  <a:schemeClr val="tx1">
                    <a:lumMod val="75000"/>
                    <a:lumOff val="25000"/>
                  </a:schemeClr>
                </a:solidFill>
              </a:rPr>
              <a:t>Bryony Seignior </a:t>
            </a:r>
          </a:p>
          <a:p>
            <a:pPr algn="ctr">
              <a:lnSpc>
                <a:spcPct val="90000"/>
              </a:lnSpc>
              <a:spcBef>
                <a:spcPts val="1000"/>
              </a:spcBef>
              <a:buClr>
                <a:schemeClr val="accent1"/>
              </a:buClr>
              <a:buSzPct val="80000"/>
              <a:buFont typeface="Wingdings 3" charset="2"/>
              <a:buChar char=""/>
            </a:pPr>
            <a:endParaRPr lang="en-US" sz="1200" dirty="0">
              <a:solidFill>
                <a:schemeClr val="tx1">
                  <a:lumMod val="75000"/>
                  <a:lumOff val="25000"/>
                </a:schemeClr>
              </a:solidFill>
            </a:endParaRPr>
          </a:p>
          <a:p>
            <a:pPr algn="ctr">
              <a:lnSpc>
                <a:spcPct val="90000"/>
              </a:lnSpc>
              <a:buClr>
                <a:schemeClr val="accent1"/>
              </a:buClr>
              <a:buSzPct val="80000"/>
            </a:pPr>
            <a:r>
              <a:rPr lang="en-US" sz="1200" dirty="0">
                <a:solidFill>
                  <a:schemeClr val="tx1">
                    <a:lumMod val="75000"/>
                    <a:lumOff val="25000"/>
                  </a:schemeClr>
                </a:solidFill>
              </a:rPr>
              <a:t>23 October 2024 </a:t>
            </a:r>
          </a:p>
          <a:p>
            <a:pPr algn="ctr">
              <a:lnSpc>
                <a:spcPct val="90000"/>
              </a:lnSpc>
              <a:buClr>
                <a:schemeClr val="accent1"/>
              </a:buClr>
              <a:buSzPct val="80000"/>
            </a:pPr>
            <a:r>
              <a:rPr lang="en-US" sz="1200" dirty="0">
                <a:solidFill>
                  <a:schemeClr val="tx1">
                    <a:lumMod val="75000"/>
                    <a:lumOff val="25000"/>
                  </a:schemeClr>
                </a:solidFill>
              </a:rPr>
              <a:t>1:00 PM – 2:00 PM </a:t>
            </a:r>
          </a:p>
          <a:p>
            <a:pPr algn="ctr">
              <a:lnSpc>
                <a:spcPct val="90000"/>
              </a:lnSpc>
              <a:spcBef>
                <a:spcPts val="1000"/>
              </a:spcBef>
              <a:buClr>
                <a:schemeClr val="accent1"/>
              </a:buClr>
              <a:buSzPct val="80000"/>
              <a:buFont typeface="Wingdings 3" charset="2"/>
              <a:buChar char=""/>
            </a:pPr>
            <a:endParaRPr lang="en-US" sz="1200" dirty="0">
              <a:solidFill>
                <a:schemeClr val="tx1">
                  <a:lumMod val="75000"/>
                  <a:lumOff val="25000"/>
                </a:schemeClr>
              </a:solidFill>
            </a:endParaRPr>
          </a:p>
          <a:p>
            <a:pPr algn="ctr">
              <a:lnSpc>
                <a:spcPct val="90000"/>
              </a:lnSpc>
              <a:spcBef>
                <a:spcPts val="1000"/>
              </a:spcBef>
              <a:buClr>
                <a:schemeClr val="accent1"/>
              </a:buClr>
              <a:buSzPct val="80000"/>
            </a:pPr>
            <a:r>
              <a:rPr lang="en-US" sz="1200" dirty="0">
                <a:solidFill>
                  <a:schemeClr val="tx1">
                    <a:lumMod val="75000"/>
                    <a:lumOff val="25000"/>
                  </a:schemeClr>
                </a:solidFill>
              </a:rPr>
              <a:t>This session delves into the complexities of contested committals, with a particular focus on </a:t>
            </a:r>
            <a:r>
              <a:rPr lang="en-US" sz="1200" dirty="0" err="1">
                <a:solidFill>
                  <a:schemeClr val="tx1">
                    <a:lumMod val="75000"/>
                    <a:lumOff val="25000"/>
                  </a:schemeClr>
                </a:solidFill>
              </a:rPr>
              <a:t>defence</a:t>
            </a:r>
            <a:r>
              <a:rPr lang="en-US" sz="1200" dirty="0">
                <a:solidFill>
                  <a:schemeClr val="tx1">
                    <a:lumMod val="75000"/>
                    <a:lumOff val="25000"/>
                  </a:schemeClr>
                </a:solidFill>
              </a:rPr>
              <a:t> perspectives.</a:t>
            </a:r>
          </a:p>
          <a:p>
            <a:pPr algn="ctr">
              <a:lnSpc>
                <a:spcPct val="90000"/>
              </a:lnSpc>
              <a:spcBef>
                <a:spcPts val="1000"/>
              </a:spcBef>
              <a:buClr>
                <a:schemeClr val="accent1"/>
              </a:buClr>
              <a:buSzPct val="80000"/>
              <a:buFont typeface="Wingdings 3" charset="2"/>
              <a:buChar char=""/>
            </a:pPr>
            <a:endParaRPr lang="en-US" sz="1200" dirty="0">
              <a:solidFill>
                <a:schemeClr val="tx1">
                  <a:lumMod val="75000"/>
                  <a:lumOff val="25000"/>
                </a:schemeClr>
              </a:solidFill>
            </a:endParaRPr>
          </a:p>
          <a:p>
            <a:pPr algn="ctr">
              <a:lnSpc>
                <a:spcPct val="90000"/>
              </a:lnSpc>
              <a:spcBef>
                <a:spcPts val="1000"/>
              </a:spcBef>
              <a:buClr>
                <a:schemeClr val="accent1"/>
              </a:buClr>
              <a:buSzPct val="80000"/>
            </a:pPr>
            <a:r>
              <a:rPr lang="en-US" sz="1200" dirty="0">
                <a:solidFill>
                  <a:schemeClr val="tx1">
                    <a:lumMod val="75000"/>
                    <a:lumOff val="25000"/>
                  </a:schemeClr>
                </a:solidFill>
              </a:rPr>
              <a:t>Key topics include effective preparation strategies, techniques for cross-examination, understanding and applying the committal test, navigating discharge applications, committal for trial and subsequent events.</a:t>
            </a:r>
          </a:p>
        </p:txBody>
      </p:sp>
    </p:spTree>
    <p:extLst>
      <p:ext uri="{BB962C8B-B14F-4D97-AF65-F5344CB8AC3E}">
        <p14:creationId xmlns:p14="http://schemas.microsoft.com/office/powerpoint/2010/main" val="517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a:t>
            </a:r>
          </a:p>
        </p:txBody>
      </p:sp>
      <p:sp>
        <p:nvSpPr>
          <p:cNvPr id="3" name="Content Placeholder 2"/>
          <p:cNvSpPr>
            <a:spLocks noGrp="1"/>
          </p:cNvSpPr>
          <p:nvPr>
            <p:ph idx="1"/>
          </p:nvPr>
        </p:nvSpPr>
        <p:spPr>
          <a:xfrm>
            <a:off x="677334" y="1567634"/>
            <a:ext cx="8596668" cy="4385983"/>
          </a:xfrm>
        </p:spPr>
        <p:txBody>
          <a:bodyPr>
            <a:normAutofit/>
          </a:bodyPr>
          <a:lstStyle/>
          <a:p>
            <a:pPr algn="l"/>
            <a:r>
              <a:rPr lang="en-US" b="0" dirty="0">
                <a:solidFill>
                  <a:srgbClr val="333333"/>
                </a:solidFill>
                <a:effectLst/>
                <a:highlight>
                  <a:srgbClr val="FFFFFF"/>
                </a:highlight>
                <a:latin typeface="Open Sans" panose="020B0606030504020204" pitchFamily="34" charset="0"/>
              </a:rPr>
              <a:t>There has been long-standing debate in all common law jurisdictions about the role, value, costs and benefits of committal proceedings in modern criminal justice systems.</a:t>
            </a:r>
          </a:p>
          <a:p>
            <a:pPr algn="l"/>
            <a:r>
              <a:rPr lang="en-US" dirty="0">
                <a:solidFill>
                  <a:srgbClr val="333333"/>
                </a:solidFill>
                <a:highlight>
                  <a:srgbClr val="FFFFFF"/>
                </a:highlight>
                <a:latin typeface="Open Sans" panose="020B0606030504020204" pitchFamily="34" charset="0"/>
              </a:rPr>
              <a:t>In 2018, wide-ranging changes were implemented in New South Wales, which amongst other things, removed the requirement for a Magistrate to make a decision about the sufficiency of evidence before committal.</a:t>
            </a:r>
            <a:endParaRPr lang="en-US" b="0" dirty="0">
              <a:solidFill>
                <a:srgbClr val="333333"/>
              </a:solidFill>
              <a:effectLst/>
              <a:highlight>
                <a:srgbClr val="FFFFFF"/>
              </a:highlight>
              <a:latin typeface="Open Sans" panose="020B0606030504020204" pitchFamily="34" charset="0"/>
            </a:endParaRPr>
          </a:p>
          <a:p>
            <a:pPr algn="l"/>
            <a:r>
              <a:rPr lang="en-US" dirty="0">
                <a:solidFill>
                  <a:srgbClr val="333333"/>
                </a:solidFill>
                <a:highlight>
                  <a:srgbClr val="FFFFFF"/>
                </a:highlight>
                <a:latin typeface="Open Sans" panose="020B0606030504020204" pitchFamily="34" charset="0"/>
              </a:rPr>
              <a:t>In 2020, the Victorian Law Reform Commission recommended substantial reforms to the Victorian Committal process. It recommended the committal test be abolished.</a:t>
            </a:r>
            <a:endParaRPr lang="en-US" b="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This has not yet occurred, but the space is one to continue watching. </a:t>
            </a:r>
          </a:p>
          <a:p>
            <a:endParaRPr lang="en-AU" dirty="0"/>
          </a:p>
          <a:p>
            <a:endParaRPr lang="en-AU" dirty="0"/>
          </a:p>
        </p:txBody>
      </p:sp>
    </p:spTree>
    <p:extLst>
      <p:ext uri="{BB962C8B-B14F-4D97-AF65-F5344CB8AC3E}">
        <p14:creationId xmlns:p14="http://schemas.microsoft.com/office/powerpoint/2010/main" val="210173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and overview of committal proceedings </a:t>
            </a:r>
          </a:p>
        </p:txBody>
      </p:sp>
      <p:sp>
        <p:nvSpPr>
          <p:cNvPr id="3" name="Content Placeholder 2"/>
          <p:cNvSpPr>
            <a:spLocks noGrp="1"/>
          </p:cNvSpPr>
          <p:nvPr>
            <p:ph idx="1"/>
          </p:nvPr>
        </p:nvSpPr>
        <p:spPr>
          <a:xfrm>
            <a:off x="677334" y="1894094"/>
            <a:ext cx="8596668" cy="4178979"/>
          </a:xfrm>
        </p:spPr>
        <p:txBody>
          <a:bodyPr>
            <a:normAutofit/>
          </a:bodyPr>
          <a:lstStyle/>
          <a:p>
            <a:pPr algn="l"/>
            <a:r>
              <a:rPr lang="en-US" b="0" i="0" dirty="0">
                <a:solidFill>
                  <a:srgbClr val="333333"/>
                </a:solidFill>
                <a:effectLst/>
                <a:highlight>
                  <a:srgbClr val="FFFFFF"/>
                </a:highlight>
                <a:latin typeface="Open Sans" panose="020B0606030504020204" pitchFamily="34" charset="0"/>
              </a:rPr>
              <a:t>‘Committal proceedings’ are a species of pre-trial procedure. </a:t>
            </a:r>
          </a:p>
          <a:p>
            <a:r>
              <a:rPr lang="en-US" dirty="0">
                <a:solidFill>
                  <a:srgbClr val="333333"/>
                </a:solidFill>
                <a:highlight>
                  <a:srgbClr val="FFFFFF"/>
                </a:highlight>
                <a:latin typeface="Open Sans" panose="020B0606030504020204" pitchFamily="34" charset="0"/>
              </a:rPr>
              <a:t>Judicial check on the executive arm of government.</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The main function of committal proceedings, is to determine whether the evidence is of sufficient weight to support a conviction (s 141).</a:t>
            </a:r>
          </a:p>
          <a:p>
            <a:pPr algn="l"/>
            <a:r>
              <a:rPr lang="en-US" b="0" i="0" dirty="0">
                <a:solidFill>
                  <a:srgbClr val="333333"/>
                </a:solidFill>
                <a:effectLst/>
                <a:highlight>
                  <a:srgbClr val="FFFFFF"/>
                </a:highlight>
                <a:latin typeface="Open Sans" panose="020B0606030504020204" pitchFamily="34" charset="0"/>
              </a:rPr>
              <a:t>Purposes are broader (s 97 CPA), and include to: </a:t>
            </a:r>
          </a:p>
          <a:p>
            <a:pPr lvl="1"/>
            <a:r>
              <a:rPr lang="en-US" b="0" i="0" dirty="0">
                <a:solidFill>
                  <a:srgbClr val="333333"/>
                </a:solidFill>
                <a:effectLst/>
                <a:highlight>
                  <a:srgbClr val="FFFFFF"/>
                </a:highlight>
                <a:latin typeface="Open Sans" panose="020B0606030504020204" pitchFamily="34" charset="0"/>
              </a:rPr>
              <a:t>Determine whether summary jurisdiction is appropriate; </a:t>
            </a:r>
            <a:endParaRPr lang="en-US" dirty="0">
              <a:solidFill>
                <a:srgbClr val="333333"/>
              </a:solidFill>
              <a:highlight>
                <a:srgbClr val="FFFFFF"/>
              </a:highlight>
              <a:latin typeface="Open Sans" panose="020B0606030504020204" pitchFamily="34" charset="0"/>
            </a:endParaRPr>
          </a:p>
          <a:p>
            <a:pPr lvl="1"/>
            <a:r>
              <a:rPr lang="en-US" b="0" i="0" dirty="0">
                <a:solidFill>
                  <a:srgbClr val="333333"/>
                </a:solidFill>
                <a:effectLst/>
                <a:highlight>
                  <a:srgbClr val="FFFFFF"/>
                </a:highlight>
                <a:latin typeface="Open Sans" panose="020B0606030504020204" pitchFamily="34" charset="0"/>
              </a:rPr>
              <a:t>Determine whether there is evidence of </a:t>
            </a:r>
            <a:r>
              <a:rPr lang="en-US" dirty="0">
                <a:solidFill>
                  <a:srgbClr val="333333"/>
                </a:solidFill>
                <a:highlight>
                  <a:srgbClr val="FFFFFF"/>
                </a:highlight>
                <a:latin typeface="Open Sans" panose="020B0606030504020204" pitchFamily="34" charset="0"/>
              </a:rPr>
              <a:t>a sufficient weight to support a conviction;</a:t>
            </a:r>
          </a:p>
          <a:p>
            <a:pPr lvl="1"/>
            <a:r>
              <a:rPr lang="en-US" dirty="0">
                <a:solidFill>
                  <a:srgbClr val="333333"/>
                </a:solidFill>
                <a:highlight>
                  <a:srgbClr val="FFFFFF"/>
                </a:highlight>
                <a:latin typeface="Open Sans" panose="020B0606030504020204" pitchFamily="34" charset="0"/>
              </a:rPr>
              <a:t>D</a:t>
            </a:r>
            <a:r>
              <a:rPr lang="en-US" b="0" i="0" dirty="0">
                <a:solidFill>
                  <a:srgbClr val="333333"/>
                </a:solidFill>
                <a:effectLst/>
                <a:highlight>
                  <a:srgbClr val="FFFFFF"/>
                </a:highlight>
                <a:latin typeface="Open Sans" panose="020B0606030504020204" pitchFamily="34" charset="0"/>
              </a:rPr>
              <a:t>etermine whether resolution is possible; </a:t>
            </a:r>
          </a:p>
          <a:p>
            <a:pPr lvl="1"/>
            <a:r>
              <a:rPr lang="en-US" dirty="0">
                <a:solidFill>
                  <a:srgbClr val="333333"/>
                </a:solidFill>
                <a:highlight>
                  <a:srgbClr val="FFFFFF"/>
                </a:highlight>
                <a:latin typeface="Open Sans" panose="020B0606030504020204" pitchFamily="34" charset="0"/>
              </a:rPr>
              <a:t>E</a:t>
            </a:r>
            <a:r>
              <a:rPr lang="en-US" b="0" i="0" dirty="0">
                <a:solidFill>
                  <a:srgbClr val="333333"/>
                </a:solidFill>
                <a:effectLst/>
                <a:highlight>
                  <a:srgbClr val="FFFFFF"/>
                </a:highlight>
                <a:latin typeface="Open Sans" panose="020B0606030504020204" pitchFamily="34" charset="0"/>
              </a:rPr>
              <a:t>nsure a fair trial, if the matter proceeds to trial (for example by enabling: sufficient disclosure, the accused to be aware of the evidence against them, or the issues in contention to be adequately defined).</a:t>
            </a:r>
            <a:endParaRPr lang="en-AU" dirty="0"/>
          </a:p>
          <a:p>
            <a:pPr marL="0" indent="0">
              <a:buNone/>
            </a:pPr>
            <a:endParaRPr lang="en-AU" dirty="0"/>
          </a:p>
        </p:txBody>
      </p:sp>
    </p:spTree>
    <p:extLst>
      <p:ext uri="{BB962C8B-B14F-4D97-AF65-F5344CB8AC3E}">
        <p14:creationId xmlns:p14="http://schemas.microsoft.com/office/powerpoint/2010/main" val="396464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E232-E1CD-D3E2-6290-0A2C7C9CA6CD}"/>
              </a:ext>
            </a:extLst>
          </p:cNvPr>
          <p:cNvSpPr>
            <a:spLocks noGrp="1"/>
          </p:cNvSpPr>
          <p:nvPr>
            <p:ph type="title"/>
          </p:nvPr>
        </p:nvSpPr>
        <p:spPr/>
        <p:txBody>
          <a:bodyPr/>
          <a:lstStyle/>
          <a:p>
            <a:r>
              <a:rPr lang="en-AU"/>
              <a:t>When will a committal hearing be held? </a:t>
            </a:r>
            <a:endParaRPr lang="en-AU" dirty="0"/>
          </a:p>
        </p:txBody>
      </p:sp>
      <p:sp>
        <p:nvSpPr>
          <p:cNvPr id="3" name="Content Placeholder 2">
            <a:extLst>
              <a:ext uri="{FF2B5EF4-FFF2-40B4-BE49-F238E27FC236}">
                <a16:creationId xmlns:a16="http://schemas.microsoft.com/office/drawing/2014/main" id="{3FAE8B8D-FE75-E51B-BFED-E2FC87C30EA2}"/>
              </a:ext>
            </a:extLst>
          </p:cNvPr>
          <p:cNvSpPr>
            <a:spLocks noGrp="1"/>
          </p:cNvSpPr>
          <p:nvPr>
            <p:ph idx="1"/>
          </p:nvPr>
        </p:nvSpPr>
        <p:spPr>
          <a:xfrm>
            <a:off x="677334" y="1723620"/>
            <a:ext cx="8596668" cy="3880773"/>
          </a:xfrm>
        </p:spPr>
        <p:txBody>
          <a:bodyPr/>
          <a:lstStyle/>
          <a:p>
            <a:r>
              <a:rPr lang="en-US" dirty="0">
                <a:solidFill>
                  <a:srgbClr val="333333"/>
                </a:solidFill>
                <a:highlight>
                  <a:srgbClr val="FFFFFF"/>
                </a:highlight>
                <a:latin typeface="Open Sans" panose="020B0606030504020204" pitchFamily="34" charset="0"/>
              </a:rPr>
              <a:t>Must be held in all cases in which the accused is charged with an indictable offence, except: </a:t>
            </a:r>
          </a:p>
          <a:p>
            <a:pPr lvl="1"/>
            <a:r>
              <a:rPr lang="en-US" dirty="0">
                <a:solidFill>
                  <a:srgbClr val="333333"/>
                </a:solidFill>
                <a:highlight>
                  <a:srgbClr val="FFFFFF"/>
                </a:highlight>
                <a:latin typeface="Open Sans" panose="020B0606030504020204" pitchFamily="34" charset="0"/>
              </a:rPr>
              <a:t>Where a direct indictment is filed; or </a:t>
            </a:r>
          </a:p>
          <a:p>
            <a:pPr lvl="1"/>
            <a:r>
              <a:rPr lang="en-US" dirty="0">
                <a:solidFill>
                  <a:srgbClr val="333333"/>
                </a:solidFill>
                <a:highlight>
                  <a:srgbClr val="FFFFFF"/>
                </a:highlight>
                <a:latin typeface="Open Sans" panose="020B0606030504020204" pitchFamily="34" charset="0"/>
              </a:rPr>
              <a:t>The charge is heard and determined summarily (s 96 CPA).</a:t>
            </a:r>
          </a:p>
          <a:p>
            <a:r>
              <a:rPr lang="en-US" dirty="0">
                <a:solidFill>
                  <a:srgbClr val="333333"/>
                </a:solidFill>
                <a:highlight>
                  <a:srgbClr val="FFFFFF"/>
                </a:highlight>
                <a:latin typeface="Open Sans" panose="020B0606030504020204" pitchFamily="34" charset="0"/>
              </a:rPr>
              <a:t>The Magistrates’ Court will also list the matter for a filing hearing where the Informant requests a committal proceeding for an indictable offence that is triable summarily (ss 6, 10 CPA). </a:t>
            </a:r>
          </a:p>
          <a:p>
            <a:r>
              <a:rPr lang="en-AU" dirty="0"/>
              <a:t>This means all criminal cases in Victoria start in the Magistrates’ Court, except where the DPP files a direct indictment in the County Court or the Supreme Court. </a:t>
            </a:r>
          </a:p>
        </p:txBody>
      </p:sp>
    </p:spTree>
    <p:extLst>
      <p:ext uri="{BB962C8B-B14F-4D97-AF65-F5344CB8AC3E}">
        <p14:creationId xmlns:p14="http://schemas.microsoft.com/office/powerpoint/2010/main" val="32964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dirty="0"/>
              <a:t>Criminal Procedure Act 2009</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707573" y="1518265"/>
            <a:ext cx="6030964" cy="3813757"/>
          </a:xfrm>
        </p:spPr>
        <p:txBody>
          <a:bodyPr/>
          <a:lstStyle/>
          <a:p>
            <a:r>
              <a:rPr lang="en-US" dirty="0"/>
              <a:t>Sections 95 – 157 set out the procedure.</a:t>
            </a:r>
          </a:p>
          <a:p>
            <a:r>
              <a:rPr lang="en-US" dirty="0"/>
              <a:t>Section 100 provides that the hearings in a committal proceeding are: </a:t>
            </a:r>
          </a:p>
          <a:p>
            <a:pPr marL="800100" lvl="1" indent="-342900">
              <a:buFont typeface="+mj-lt"/>
              <a:buAutoNum type="arabicPeriod"/>
            </a:pPr>
            <a:r>
              <a:rPr lang="en-US" dirty="0"/>
              <a:t>A filing hearing </a:t>
            </a:r>
          </a:p>
          <a:p>
            <a:pPr marL="800100" lvl="1" indent="-342900">
              <a:buFont typeface="+mj-lt"/>
              <a:buAutoNum type="arabicPeriod"/>
            </a:pPr>
            <a:r>
              <a:rPr lang="en-US" dirty="0"/>
              <a:t>A special mention hearing </a:t>
            </a:r>
          </a:p>
          <a:p>
            <a:pPr marL="800100" lvl="1" indent="-342900">
              <a:buFont typeface="+mj-lt"/>
              <a:buAutoNum type="arabicPeriod"/>
            </a:pPr>
            <a:r>
              <a:rPr lang="en-US" dirty="0"/>
              <a:t>A compulsory examination hearing </a:t>
            </a:r>
          </a:p>
          <a:p>
            <a:pPr marL="800100" lvl="1" indent="-342900">
              <a:buFont typeface="+mj-lt"/>
              <a:buAutoNum type="arabicPeriod"/>
            </a:pPr>
            <a:r>
              <a:rPr lang="en-US" dirty="0"/>
              <a:t>A committal mention hearing </a:t>
            </a:r>
          </a:p>
          <a:p>
            <a:pPr marL="800100" lvl="1" indent="-342900">
              <a:buFont typeface="+mj-lt"/>
              <a:buAutoNum type="arabicPeriod"/>
            </a:pPr>
            <a:r>
              <a:rPr lang="en-US" dirty="0"/>
              <a:t>A committal case conference </a:t>
            </a:r>
          </a:p>
          <a:p>
            <a:pPr marL="800100" lvl="1" indent="-342900">
              <a:buFont typeface="+mj-lt"/>
              <a:buAutoNum type="arabicPeriod"/>
            </a:pPr>
            <a:r>
              <a:rPr lang="en-US" dirty="0"/>
              <a:t>A committal hearing (subject to s 123)</a:t>
            </a:r>
          </a:p>
        </p:txBody>
      </p:sp>
      <p:pic>
        <p:nvPicPr>
          <p:cNvPr id="4" name="Picture 3" descr="A close-up of a document&#10;&#10;Description automatically generated">
            <a:extLst>
              <a:ext uri="{FF2B5EF4-FFF2-40B4-BE49-F238E27FC236}">
                <a16:creationId xmlns:a16="http://schemas.microsoft.com/office/drawing/2014/main" id="{F476CA22-8C22-4DE9-3FD3-4F6932D6AF86}"/>
              </a:ext>
            </a:extLst>
          </p:cNvPr>
          <p:cNvPicPr>
            <a:picLocks noChangeAspect="1"/>
          </p:cNvPicPr>
          <p:nvPr/>
        </p:nvPicPr>
        <p:blipFill>
          <a:blip r:embed="rId2"/>
          <a:stretch>
            <a:fillRect/>
          </a:stretch>
        </p:blipFill>
        <p:spPr>
          <a:xfrm>
            <a:off x="7006521" y="1375118"/>
            <a:ext cx="2448912" cy="3956904"/>
          </a:xfrm>
          <a:prstGeom prst="rect">
            <a:avLst/>
          </a:prstGeom>
        </p:spPr>
      </p:pic>
      <p:pic>
        <p:nvPicPr>
          <p:cNvPr id="7" name="Picture 6" descr="A close-up of a document&#10;&#10;Description automatically generated">
            <a:extLst>
              <a:ext uri="{FF2B5EF4-FFF2-40B4-BE49-F238E27FC236}">
                <a16:creationId xmlns:a16="http://schemas.microsoft.com/office/drawing/2014/main" id="{9F5B473C-12AB-A49F-2EF4-8B456DE30541}"/>
              </a:ext>
            </a:extLst>
          </p:cNvPr>
          <p:cNvPicPr>
            <a:picLocks noChangeAspect="1"/>
          </p:cNvPicPr>
          <p:nvPr/>
        </p:nvPicPr>
        <p:blipFill>
          <a:blip r:embed="rId3"/>
          <a:stretch>
            <a:fillRect/>
          </a:stretch>
        </p:blipFill>
        <p:spPr>
          <a:xfrm>
            <a:off x="9584853" y="1375118"/>
            <a:ext cx="2253359" cy="3676534"/>
          </a:xfrm>
          <a:prstGeom prst="rect">
            <a:avLst/>
          </a:prstGeom>
        </p:spPr>
      </p:pic>
      <p:pic>
        <p:nvPicPr>
          <p:cNvPr id="9" name="Picture 8" descr="A close up of a text&#10;&#10;Description automatically generated">
            <a:extLst>
              <a:ext uri="{FF2B5EF4-FFF2-40B4-BE49-F238E27FC236}">
                <a16:creationId xmlns:a16="http://schemas.microsoft.com/office/drawing/2014/main" id="{9119AB0A-31BA-5C17-68C6-C1F79CD05876}"/>
              </a:ext>
            </a:extLst>
          </p:cNvPr>
          <p:cNvPicPr>
            <a:picLocks noChangeAspect="1"/>
          </p:cNvPicPr>
          <p:nvPr/>
        </p:nvPicPr>
        <p:blipFill>
          <a:blip r:embed="rId4"/>
          <a:stretch>
            <a:fillRect/>
          </a:stretch>
        </p:blipFill>
        <p:spPr>
          <a:xfrm>
            <a:off x="9631791" y="5050571"/>
            <a:ext cx="2159482" cy="293597"/>
          </a:xfrm>
          <a:prstGeom prst="rect">
            <a:avLst/>
          </a:prstGeom>
        </p:spPr>
      </p:pic>
    </p:spTree>
    <p:extLst>
      <p:ext uri="{BB962C8B-B14F-4D97-AF65-F5344CB8AC3E}">
        <p14:creationId xmlns:p14="http://schemas.microsoft.com/office/powerpoint/2010/main" val="304746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fontScale="90000"/>
          </a:bodyPr>
          <a:lstStyle/>
          <a:p>
            <a:r>
              <a:rPr lang="en-US" dirty="0"/>
              <a:t>Magistrates’ Court Criminal Procedure Rules 2019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 name="Content Placeholder 4">
            <a:extLst>
              <a:ext uri="{FF2B5EF4-FFF2-40B4-BE49-F238E27FC236}">
                <a16:creationId xmlns:a16="http://schemas.microsoft.com/office/drawing/2014/main" id="{116A0F6F-9AE8-0E43-A799-5BF93B6480A1}"/>
              </a:ext>
            </a:extLst>
          </p:cNvPr>
          <p:cNvSpPr>
            <a:spLocks noGrp="1"/>
          </p:cNvSpPr>
          <p:nvPr>
            <p:ph idx="1"/>
          </p:nvPr>
        </p:nvSpPr>
        <p:spPr>
          <a:xfrm>
            <a:off x="809898" y="1486220"/>
            <a:ext cx="6301691" cy="4376698"/>
          </a:xfrm>
        </p:spPr>
        <p:txBody>
          <a:bodyPr/>
          <a:lstStyle/>
          <a:p>
            <a:r>
              <a:rPr lang="en-US" dirty="0"/>
              <a:t>Order 4 includes:</a:t>
            </a:r>
          </a:p>
          <a:p>
            <a:pPr lvl="1"/>
            <a:r>
              <a:rPr lang="en-US" dirty="0"/>
              <a:t>Notice of appearance / ceasing to act </a:t>
            </a:r>
          </a:p>
          <a:p>
            <a:pPr lvl="1"/>
            <a:r>
              <a:rPr lang="en-US" dirty="0"/>
              <a:t>Compulsory examination procedure</a:t>
            </a:r>
          </a:p>
          <a:p>
            <a:pPr lvl="1"/>
            <a:r>
              <a:rPr lang="en-US" dirty="0"/>
              <a:t>Prescribed form of a case direction notice</a:t>
            </a:r>
          </a:p>
          <a:p>
            <a:pPr lvl="1"/>
            <a:r>
              <a:rPr lang="en-US" dirty="0"/>
              <a:t>Committal checklist</a:t>
            </a:r>
          </a:p>
          <a:p>
            <a:pPr lvl="1"/>
            <a:r>
              <a:rPr lang="en-US" dirty="0"/>
              <a:t>Caution to be given </a:t>
            </a:r>
          </a:p>
          <a:p>
            <a:pPr lvl="1"/>
            <a:r>
              <a:rPr lang="en-US" dirty="0"/>
              <a:t>Application for a joint committal</a:t>
            </a:r>
          </a:p>
          <a:p>
            <a:pPr lvl="1"/>
            <a:r>
              <a:rPr lang="en-US" dirty="0"/>
              <a:t>Notice of election to stand trial without a committal proceeding</a:t>
            </a:r>
          </a:p>
          <a:p>
            <a:pPr lvl="1"/>
            <a:r>
              <a:rPr lang="en-US" dirty="0"/>
              <a:t>Committal caution / alibi caution </a:t>
            </a:r>
          </a:p>
          <a:p>
            <a:pPr lvl="1"/>
            <a:r>
              <a:rPr lang="en-US" dirty="0"/>
              <a:t>Application for special mention</a:t>
            </a:r>
          </a:p>
        </p:txBody>
      </p:sp>
      <p:pic>
        <p:nvPicPr>
          <p:cNvPr id="4" name="Picture 3" descr="A close-up of a document&#10;&#10;Description automatically generated">
            <a:extLst>
              <a:ext uri="{FF2B5EF4-FFF2-40B4-BE49-F238E27FC236}">
                <a16:creationId xmlns:a16="http://schemas.microsoft.com/office/drawing/2014/main" id="{C59763D4-7C40-A1C2-9E3D-C282A736FA4D}"/>
              </a:ext>
            </a:extLst>
          </p:cNvPr>
          <p:cNvPicPr>
            <a:picLocks noChangeAspect="1"/>
          </p:cNvPicPr>
          <p:nvPr/>
        </p:nvPicPr>
        <p:blipFill>
          <a:blip r:embed="rId2"/>
          <a:stretch>
            <a:fillRect/>
          </a:stretch>
        </p:blipFill>
        <p:spPr>
          <a:xfrm>
            <a:off x="8145502" y="1412998"/>
            <a:ext cx="2536539" cy="1340633"/>
          </a:xfrm>
          <a:prstGeom prst="rect">
            <a:avLst/>
          </a:prstGeom>
        </p:spPr>
      </p:pic>
      <p:pic>
        <p:nvPicPr>
          <p:cNvPr id="7" name="Picture 6" descr="A close-up of a legal document&#10;&#10;Description automatically generated">
            <a:extLst>
              <a:ext uri="{FF2B5EF4-FFF2-40B4-BE49-F238E27FC236}">
                <a16:creationId xmlns:a16="http://schemas.microsoft.com/office/drawing/2014/main" id="{AFEC2312-01D4-43AF-E50B-66D470E10B22}"/>
              </a:ext>
            </a:extLst>
          </p:cNvPr>
          <p:cNvPicPr>
            <a:picLocks noChangeAspect="1"/>
          </p:cNvPicPr>
          <p:nvPr/>
        </p:nvPicPr>
        <p:blipFill>
          <a:blip r:embed="rId3"/>
          <a:stretch>
            <a:fillRect/>
          </a:stretch>
        </p:blipFill>
        <p:spPr>
          <a:xfrm>
            <a:off x="8184957" y="2705818"/>
            <a:ext cx="2499882" cy="3351069"/>
          </a:xfrm>
          <a:prstGeom prst="rect">
            <a:avLst/>
          </a:prstGeom>
        </p:spPr>
      </p:pic>
    </p:spTree>
    <p:extLst>
      <p:ext uri="{BB962C8B-B14F-4D97-AF65-F5344CB8AC3E}">
        <p14:creationId xmlns:p14="http://schemas.microsoft.com/office/powerpoint/2010/main" val="420880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62194-3977-56BF-326D-1441D8B27CEF}"/>
              </a:ext>
            </a:extLst>
          </p:cNvPr>
          <p:cNvSpPr>
            <a:spLocks noGrp="1"/>
          </p:cNvSpPr>
          <p:nvPr>
            <p:ph type="title"/>
          </p:nvPr>
        </p:nvSpPr>
        <p:spPr>
          <a:xfrm>
            <a:off x="652481" y="1382486"/>
            <a:ext cx="3547581" cy="4093028"/>
          </a:xfrm>
        </p:spPr>
        <p:txBody>
          <a:bodyPr anchor="ctr">
            <a:normAutofit/>
          </a:bodyPr>
          <a:lstStyle/>
          <a:p>
            <a:r>
              <a:rPr lang="en-AU" sz="4400"/>
              <a:t>Overview of committal proceeding</a:t>
            </a:r>
          </a:p>
        </p:txBody>
      </p:sp>
      <p:grpSp>
        <p:nvGrpSpPr>
          <p:cNvPr id="100" name="Group 9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0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3" name="Isosceles Triangle 10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7" name="Isosceles Triangle 10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108" name="Rectangle 10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9" name="Content Placeholder 3">
            <a:extLst>
              <a:ext uri="{FF2B5EF4-FFF2-40B4-BE49-F238E27FC236}">
                <a16:creationId xmlns:a16="http://schemas.microsoft.com/office/drawing/2014/main" id="{5FDDDE32-C75A-666D-3A44-958B7CAF3BD5}"/>
              </a:ext>
            </a:extLst>
          </p:cNvPr>
          <p:cNvGraphicFramePr/>
          <p:nvPr>
            <p:extLst>
              <p:ext uri="{D42A27DB-BD31-4B8C-83A1-F6EECF244321}">
                <p14:modId xmlns:p14="http://schemas.microsoft.com/office/powerpoint/2010/main" val="63784108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03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any&#10;&#10;Description automatically generated">
            <a:extLst>
              <a:ext uri="{FF2B5EF4-FFF2-40B4-BE49-F238E27FC236}">
                <a16:creationId xmlns:a16="http://schemas.microsoft.com/office/drawing/2014/main" id="{94847769-EDA5-5DDF-7F1F-3DF3D9335AD8}"/>
              </a:ext>
            </a:extLst>
          </p:cNvPr>
          <p:cNvPicPr>
            <a:picLocks noChangeAspect="1"/>
          </p:cNvPicPr>
          <p:nvPr/>
        </p:nvPicPr>
        <p:blipFill>
          <a:blip r:embed="rId2"/>
          <a:stretch>
            <a:fillRect/>
          </a:stretch>
        </p:blipFill>
        <p:spPr>
          <a:xfrm>
            <a:off x="3372127" y="56053"/>
            <a:ext cx="4616941" cy="6254516"/>
          </a:xfrm>
          <a:prstGeom prst="rect">
            <a:avLst/>
          </a:prstGeom>
        </p:spPr>
      </p:pic>
      <p:sp>
        <p:nvSpPr>
          <p:cNvPr id="6" name="TextBox 5">
            <a:extLst>
              <a:ext uri="{FF2B5EF4-FFF2-40B4-BE49-F238E27FC236}">
                <a16:creationId xmlns:a16="http://schemas.microsoft.com/office/drawing/2014/main" id="{89EAB36A-BCAE-227A-B519-0BBD749D2049}"/>
              </a:ext>
            </a:extLst>
          </p:cNvPr>
          <p:cNvSpPr txBox="1"/>
          <p:nvPr/>
        </p:nvSpPr>
        <p:spPr>
          <a:xfrm>
            <a:off x="2088894" y="6401384"/>
            <a:ext cx="8749553" cy="261610"/>
          </a:xfrm>
          <a:prstGeom prst="rect">
            <a:avLst/>
          </a:prstGeom>
          <a:noFill/>
        </p:spPr>
        <p:txBody>
          <a:bodyPr wrap="square" rtlCol="0">
            <a:spAutoFit/>
          </a:bodyPr>
          <a:lstStyle/>
          <a:p>
            <a:r>
              <a:rPr lang="en-AU" sz="1050" dirty="0"/>
              <a:t>Diagram extracted from the VLRC Committals Report March 2020: </a:t>
            </a:r>
            <a:r>
              <a:rPr lang="en-AU" sz="1050" dirty="0">
                <a:hlinkClick r:id="rId3"/>
              </a:rPr>
              <a:t>https://www.lawreform.vic.gov.au/project/committals/</a:t>
            </a:r>
            <a:r>
              <a:rPr lang="en-AU" sz="1050" dirty="0"/>
              <a:t>   </a:t>
            </a:r>
          </a:p>
        </p:txBody>
      </p:sp>
    </p:spTree>
    <p:extLst>
      <p:ext uri="{BB962C8B-B14F-4D97-AF65-F5344CB8AC3E}">
        <p14:creationId xmlns:p14="http://schemas.microsoft.com/office/powerpoint/2010/main" val="37112969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FA1C9E0-B951-42A8-BAE5-01F7C81F6C8F}">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7B95BB4-9DBD-4AF8-B75E-E9F0CD319237}">
  <we:reference id="wa200007130" version="1.0.0.1" store="en-US" storeType="OMEX"/>
  <we:alternateReferences>
    <we:reference id="wa200007130" version="1.0.0.1" store="wa2000071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2769</TotalTime>
  <Words>2936</Words>
  <Application>Microsoft Office PowerPoint</Application>
  <PresentationFormat>Widescreen</PresentationFormat>
  <Paragraphs>268</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Open Sans</vt:lpstr>
      <vt:lpstr>Trebuchet MS</vt:lpstr>
      <vt:lpstr>Wingdings</vt:lpstr>
      <vt:lpstr>Wingdings 3</vt:lpstr>
      <vt:lpstr>Facet</vt:lpstr>
      <vt:lpstr>COMMITTAL PROCEDURE: SETTING THE STAGE FOR SUCCESS</vt:lpstr>
      <vt:lpstr>Overview </vt:lpstr>
      <vt:lpstr>Introduction </vt:lpstr>
      <vt:lpstr>Purpose and overview of committal proceedings </vt:lpstr>
      <vt:lpstr>When will a committal hearing be held? </vt:lpstr>
      <vt:lpstr>Criminal Procedure Act 2009</vt:lpstr>
      <vt:lpstr>Magistrates’ Court Criminal Procedure Rules 2019 </vt:lpstr>
      <vt:lpstr>Overview of committal proceeding</vt:lpstr>
      <vt:lpstr>PowerPoint Presentation</vt:lpstr>
      <vt:lpstr>Filing Hearing (ss 101, 102) </vt:lpstr>
      <vt:lpstr>Pre-hearing disclosure </vt:lpstr>
      <vt:lpstr>Managing Disclosure </vt:lpstr>
      <vt:lpstr>Hand Up Brief (s 107) </vt:lpstr>
      <vt:lpstr>Committal Mention Hearing (s 125, 126 ) </vt:lpstr>
      <vt:lpstr>Committal Mention </vt:lpstr>
      <vt:lpstr>Committal Hearing</vt:lpstr>
      <vt:lpstr>Other types of hearings in the committal process </vt:lpstr>
      <vt:lpstr>Case Direction Notice (Form 32)</vt:lpstr>
      <vt:lpstr>Leave to cross-examine </vt:lpstr>
      <vt:lpstr>Common issue topics</vt:lpstr>
      <vt:lpstr>Bad Form 32 </vt:lpstr>
      <vt:lpstr>Better Form 32 </vt:lpstr>
      <vt:lpstr>Magistrates’ common frustrations with Form 32's</vt:lpstr>
      <vt:lpstr>Protected Witnesses </vt:lpstr>
      <vt:lpstr>Managing Client Expectations and Strategy</vt:lpstr>
      <vt:lpstr>Conclusion </vt:lpstr>
      <vt:lpstr>Questions?</vt:lpstr>
      <vt:lpstr>Part 2: Committals – Tips and Techniques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duty of confidentiality</dc:title>
  <dc:creator>Andrew Silver</dc:creator>
  <cp:lastModifiedBy>Bryony Seignior</cp:lastModifiedBy>
  <cp:revision>693</cp:revision>
  <cp:lastPrinted>2024-06-25T22:56:01Z</cp:lastPrinted>
  <dcterms:created xsi:type="dcterms:W3CDTF">2015-03-16T00:05:25Z</dcterms:created>
  <dcterms:modified xsi:type="dcterms:W3CDTF">2024-09-18T02:02:56Z</dcterms:modified>
</cp:coreProperties>
</file>